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61" r:id="rId5"/>
    <p:sldId id="263" r:id="rId6"/>
    <p:sldId id="262" r:id="rId7"/>
    <p:sldId id="264" r:id="rId8"/>
    <p:sldId id="273" r:id="rId9"/>
    <p:sldId id="269" r:id="rId10"/>
    <p:sldId id="265" r:id="rId11"/>
    <p:sldId id="266" r:id="rId12"/>
    <p:sldId id="267" r:id="rId13"/>
    <p:sldId id="268"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25DE7-EA6D-36FB-B934-DBC475607012}" v="8" dt="2021-12-05T18:40:44.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UDUCU, MUTTESIR (Student)" userId="S::a0228521@live.tees.ac.uk::01c9744d-74e7-455c-870e-f6f45e9d3042" providerId="AD" clId="Web-{00925DE7-EA6D-36FB-B934-DBC475607012}"/>
    <pc:docChg chg="modSld">
      <pc:chgData name="OKUDUCU, MUTTESIR (Student)" userId="S::a0228521@live.tees.ac.uk::01c9744d-74e7-455c-870e-f6f45e9d3042" providerId="AD" clId="Web-{00925DE7-EA6D-36FB-B934-DBC475607012}" dt="2021-12-05T18:40:44.425" v="11" actId="1076"/>
      <pc:docMkLst>
        <pc:docMk/>
      </pc:docMkLst>
      <pc:sldChg chg="addSp delSp modSp">
        <pc:chgData name="OKUDUCU, MUTTESIR (Student)" userId="S::a0228521@live.tees.ac.uk::01c9744d-74e7-455c-870e-f6f45e9d3042" providerId="AD" clId="Web-{00925DE7-EA6D-36FB-B934-DBC475607012}" dt="2021-12-05T18:40:44.425" v="11" actId="1076"/>
        <pc:sldMkLst>
          <pc:docMk/>
          <pc:sldMk cId="2663791088" sldId="264"/>
        </pc:sldMkLst>
        <pc:spChg chg="mod ord">
          <ac:chgData name="OKUDUCU, MUTTESIR (Student)" userId="S::a0228521@live.tees.ac.uk::01c9744d-74e7-455c-870e-f6f45e9d3042" providerId="AD" clId="Web-{00925DE7-EA6D-36FB-B934-DBC475607012}" dt="2021-12-05T18:40:23.190" v="7"/>
          <ac:spMkLst>
            <pc:docMk/>
            <pc:sldMk cId="2663791088" sldId="264"/>
            <ac:spMk id="9" creationId="{F870763D-FDD6-4678-8AB8-6615FEC706E9}"/>
          </ac:spMkLst>
        </pc:spChg>
        <pc:spChg chg="add del">
          <ac:chgData name="OKUDUCU, MUTTESIR (Student)" userId="S::a0228521@live.tees.ac.uk::01c9744d-74e7-455c-870e-f6f45e9d3042" providerId="AD" clId="Web-{00925DE7-EA6D-36FB-B934-DBC475607012}" dt="2021-12-05T18:40:23.190" v="7"/>
          <ac:spMkLst>
            <pc:docMk/>
            <pc:sldMk cId="2663791088" sldId="264"/>
            <ac:spMk id="53" creationId="{35C3D674-3D59-4E93-80CA-0C0A9095E816}"/>
          </ac:spMkLst>
        </pc:spChg>
        <pc:spChg chg="add del">
          <ac:chgData name="OKUDUCU, MUTTESIR (Student)" userId="S::a0228521@live.tees.ac.uk::01c9744d-74e7-455c-870e-f6f45e9d3042" providerId="AD" clId="Web-{00925DE7-EA6D-36FB-B934-DBC475607012}" dt="2021-12-05T18:40:23.190" v="7"/>
          <ac:spMkLst>
            <pc:docMk/>
            <pc:sldMk cId="2663791088" sldId="264"/>
            <ac:spMk id="57" creationId="{EF2A81E1-BCBE-426B-8C09-33274E69409D}"/>
          </ac:spMkLst>
        </pc:spChg>
        <pc:spChg chg="add del">
          <ac:chgData name="OKUDUCU, MUTTESIR (Student)" userId="S::a0228521@live.tees.ac.uk::01c9744d-74e7-455c-870e-f6f45e9d3042" providerId="AD" clId="Web-{00925DE7-EA6D-36FB-B934-DBC475607012}" dt="2021-12-05T18:40:23.159" v="6"/>
          <ac:spMkLst>
            <pc:docMk/>
            <pc:sldMk cId="2663791088" sldId="264"/>
            <ac:spMk id="63" creationId="{EED2B910-B28F-4A54-B17C-8B7E5893AABB}"/>
          </ac:spMkLst>
        </pc:spChg>
        <pc:spChg chg="add del">
          <ac:chgData name="OKUDUCU, MUTTESIR (Student)" userId="S::a0228521@live.tees.ac.uk::01c9744d-74e7-455c-870e-f6f45e9d3042" providerId="AD" clId="Web-{00925DE7-EA6D-36FB-B934-DBC475607012}" dt="2021-12-05T18:40:23.159" v="6"/>
          <ac:spMkLst>
            <pc:docMk/>
            <pc:sldMk cId="2663791088" sldId="264"/>
            <ac:spMk id="65" creationId="{7CAB7D27-148D-4082-B160-72FAD580D663}"/>
          </ac:spMkLst>
        </pc:spChg>
        <pc:spChg chg="add del">
          <ac:chgData name="OKUDUCU, MUTTESIR (Student)" userId="S::a0228521@live.tees.ac.uk::01c9744d-74e7-455c-870e-f6f45e9d3042" providerId="AD" clId="Web-{00925DE7-EA6D-36FB-B934-DBC475607012}" dt="2021-12-05T18:40:19.378" v="4"/>
          <ac:spMkLst>
            <pc:docMk/>
            <pc:sldMk cId="2663791088" sldId="264"/>
            <ac:spMk id="66" creationId="{E62F3B89-BAFE-4E06-B919-42B4E80B76FD}"/>
          </ac:spMkLst>
        </pc:spChg>
        <pc:spChg chg="add del">
          <ac:chgData name="OKUDUCU, MUTTESIR (Student)" userId="S::a0228521@live.tees.ac.uk::01c9744d-74e7-455c-870e-f6f45e9d3042" providerId="AD" clId="Web-{00925DE7-EA6D-36FB-B934-DBC475607012}" dt="2021-12-05T18:40:19.378" v="4"/>
          <ac:spMkLst>
            <pc:docMk/>
            <pc:sldMk cId="2663791088" sldId="264"/>
            <ac:spMk id="68" creationId="{091BD5E2-496D-49A4-86BA-AE2A6D156C42}"/>
          </ac:spMkLst>
        </pc:spChg>
        <pc:spChg chg="add">
          <ac:chgData name="OKUDUCU, MUTTESIR (Student)" userId="S::a0228521@live.tees.ac.uk::01c9744d-74e7-455c-870e-f6f45e9d3042" providerId="AD" clId="Web-{00925DE7-EA6D-36FB-B934-DBC475607012}" dt="2021-12-05T18:40:23.190" v="7"/>
          <ac:spMkLst>
            <pc:docMk/>
            <pc:sldMk cId="2663791088" sldId="264"/>
            <ac:spMk id="71" creationId="{742C14A9-3617-46DD-9FC4-ED828A7D3E6F}"/>
          </ac:spMkLst>
        </pc:spChg>
        <pc:spChg chg="add">
          <ac:chgData name="OKUDUCU, MUTTESIR (Student)" userId="S::a0228521@live.tees.ac.uk::01c9744d-74e7-455c-870e-f6f45e9d3042" providerId="AD" clId="Web-{00925DE7-EA6D-36FB-B934-DBC475607012}" dt="2021-12-05T18:40:23.190" v="7"/>
          <ac:spMkLst>
            <pc:docMk/>
            <pc:sldMk cId="2663791088" sldId="264"/>
            <ac:spMk id="75" creationId="{19E5CB6C-D5A1-44AB-BAD0-E76C67ED2802}"/>
          </ac:spMkLst>
        </pc:spChg>
        <pc:picChg chg="add mod">
          <ac:chgData name="OKUDUCU, MUTTESIR (Student)" userId="S::a0228521@live.tees.ac.uk::01c9744d-74e7-455c-870e-f6f45e9d3042" providerId="AD" clId="Web-{00925DE7-EA6D-36FB-B934-DBC475607012}" dt="2021-12-05T18:40:44.425" v="11" actId="1076"/>
          <ac:picMkLst>
            <pc:docMk/>
            <pc:sldMk cId="2663791088" sldId="264"/>
            <ac:picMk id="2" creationId="{D62AB155-8973-4238-9E38-938E10FBAA8F}"/>
          </ac:picMkLst>
        </pc:picChg>
        <pc:picChg chg="mod ord">
          <ac:chgData name="OKUDUCU, MUTTESIR (Student)" userId="S::a0228521@live.tees.ac.uk::01c9744d-74e7-455c-870e-f6f45e9d3042" providerId="AD" clId="Web-{00925DE7-EA6D-36FB-B934-DBC475607012}" dt="2021-12-05T18:40:23.190" v="7"/>
          <ac:picMkLst>
            <pc:docMk/>
            <pc:sldMk cId="2663791088" sldId="264"/>
            <ac:picMk id="3" creationId="{EBA1948B-5553-42B0-AA0C-80218BDD2547}"/>
          </ac:picMkLst>
        </pc:picChg>
        <pc:picChg chg="add del">
          <ac:chgData name="OKUDUCU, MUTTESIR (Student)" userId="S::a0228521@live.tees.ac.uk::01c9744d-74e7-455c-870e-f6f45e9d3042" providerId="AD" clId="Web-{00925DE7-EA6D-36FB-B934-DBC475607012}" dt="2021-12-05T18:40:23.190" v="7"/>
          <ac:picMkLst>
            <pc:docMk/>
            <pc:sldMk cId="2663791088" sldId="264"/>
            <ac:picMk id="59" creationId="{39D1DDD4-5BB3-45BA-B9B3-06B62299AD79}"/>
          </ac:picMkLst>
        </pc:picChg>
        <pc:picChg chg="add del">
          <ac:chgData name="OKUDUCU, MUTTESIR (Student)" userId="S::a0228521@live.tees.ac.uk::01c9744d-74e7-455c-870e-f6f45e9d3042" providerId="AD" clId="Web-{00925DE7-EA6D-36FB-B934-DBC475607012}" dt="2021-12-05T18:40:23.159" v="6"/>
          <ac:picMkLst>
            <pc:docMk/>
            <pc:sldMk cId="2663791088" sldId="264"/>
            <ac:picMk id="67" creationId="{CD88FC76-F691-462A-BCF9-0BA4F5DE6D71}"/>
          </ac:picMkLst>
        </pc:picChg>
        <pc:picChg chg="add del">
          <ac:chgData name="OKUDUCU, MUTTESIR (Student)" userId="S::a0228521@live.tees.ac.uk::01c9744d-74e7-455c-870e-f6f45e9d3042" providerId="AD" clId="Web-{00925DE7-EA6D-36FB-B934-DBC475607012}" dt="2021-12-05T18:40:19.378" v="4"/>
          <ac:picMkLst>
            <pc:docMk/>
            <pc:sldMk cId="2663791088" sldId="264"/>
            <ac:picMk id="72" creationId="{A98A1F10-DBC5-458F-A290-F8A66387B199}"/>
          </ac:picMkLst>
        </pc:picChg>
        <pc:picChg chg="add">
          <ac:chgData name="OKUDUCU, MUTTESIR (Student)" userId="S::a0228521@live.tees.ac.uk::01c9744d-74e7-455c-870e-f6f45e9d3042" providerId="AD" clId="Web-{00925DE7-EA6D-36FB-B934-DBC475607012}" dt="2021-12-05T18:40:23.190" v="7"/>
          <ac:picMkLst>
            <pc:docMk/>
            <pc:sldMk cId="2663791088" sldId="264"/>
            <ac:picMk id="76" creationId="{D5A16967-5C32-4A48-9F02-4F0228AC8DBA}"/>
          </ac:picMkLst>
        </pc:picChg>
        <pc:cxnChg chg="add del">
          <ac:chgData name="OKUDUCU, MUTTESIR (Student)" userId="S::a0228521@live.tees.ac.uk::01c9744d-74e7-455c-870e-f6f45e9d3042" providerId="AD" clId="Web-{00925DE7-EA6D-36FB-B934-DBC475607012}" dt="2021-12-05T18:40:23.190" v="7"/>
          <ac:cxnSpMkLst>
            <pc:docMk/>
            <pc:sldMk cId="2663791088" sldId="264"/>
            <ac:cxnSpMk id="55" creationId="{C884B8F8-FDC9-498B-9960-5D7260AFCB03}"/>
          </ac:cxnSpMkLst>
        </pc:cxnChg>
        <pc:cxnChg chg="add del">
          <ac:chgData name="OKUDUCU, MUTTESIR (Student)" userId="S::a0228521@live.tees.ac.uk::01c9744d-74e7-455c-870e-f6f45e9d3042" providerId="AD" clId="Web-{00925DE7-EA6D-36FB-B934-DBC475607012}" dt="2021-12-05T18:40:23.190" v="7"/>
          <ac:cxnSpMkLst>
            <pc:docMk/>
            <pc:sldMk cId="2663791088" sldId="264"/>
            <ac:cxnSpMk id="61" creationId="{A24DAE64-2302-42EA-8239-F2F0775CA5AD}"/>
          </ac:cxnSpMkLst>
        </pc:cxnChg>
        <pc:cxnChg chg="add del">
          <ac:chgData name="OKUDUCU, MUTTESIR (Student)" userId="S::a0228521@live.tees.ac.uk::01c9744d-74e7-455c-870e-f6f45e9d3042" providerId="AD" clId="Web-{00925DE7-EA6D-36FB-B934-DBC475607012}" dt="2021-12-05T18:40:23.159" v="6"/>
          <ac:cxnSpMkLst>
            <pc:docMk/>
            <pc:sldMk cId="2663791088" sldId="264"/>
            <ac:cxnSpMk id="64" creationId="{C545F118-1DF8-46A9-8A77-B3D9422CEA4A}"/>
          </ac:cxnSpMkLst>
        </pc:cxnChg>
        <pc:cxnChg chg="add del">
          <ac:chgData name="OKUDUCU, MUTTESIR (Student)" userId="S::a0228521@live.tees.ac.uk::01c9744d-74e7-455c-870e-f6f45e9d3042" providerId="AD" clId="Web-{00925DE7-EA6D-36FB-B934-DBC475607012}" dt="2021-12-05T18:40:23.159" v="6"/>
          <ac:cxnSpMkLst>
            <pc:docMk/>
            <pc:sldMk cId="2663791088" sldId="264"/>
            <ac:cxnSpMk id="69" creationId="{33204A7E-B7E9-42D0-9DC4-B82FDC8C4BCC}"/>
          </ac:cxnSpMkLst>
        </pc:cxnChg>
        <pc:cxnChg chg="add del">
          <ac:chgData name="OKUDUCU, MUTTESIR (Student)" userId="S::a0228521@live.tees.ac.uk::01c9744d-74e7-455c-870e-f6f45e9d3042" providerId="AD" clId="Web-{00925DE7-EA6D-36FB-B934-DBC475607012}" dt="2021-12-05T18:40:19.378" v="4"/>
          <ac:cxnSpMkLst>
            <pc:docMk/>
            <pc:sldMk cId="2663791088" sldId="264"/>
            <ac:cxnSpMk id="70" creationId="{7A7E563D-EB65-4E42-AA76-955E1D2FAF88}"/>
          </ac:cxnSpMkLst>
        </pc:cxnChg>
        <pc:cxnChg chg="add">
          <ac:chgData name="OKUDUCU, MUTTESIR (Student)" userId="S::a0228521@live.tees.ac.uk::01c9744d-74e7-455c-870e-f6f45e9d3042" providerId="AD" clId="Web-{00925DE7-EA6D-36FB-B934-DBC475607012}" dt="2021-12-05T18:40:23.190" v="7"/>
          <ac:cxnSpMkLst>
            <pc:docMk/>
            <pc:sldMk cId="2663791088" sldId="264"/>
            <ac:cxnSpMk id="73" creationId="{19AB0109-1C89-41F0-9EDF-3DE017BE3F27}"/>
          </ac:cxnSpMkLst>
        </pc:cxnChg>
        <pc:cxnChg chg="add del">
          <ac:chgData name="OKUDUCU, MUTTESIR (Student)" userId="S::a0228521@live.tees.ac.uk::01c9744d-74e7-455c-870e-f6f45e9d3042" providerId="AD" clId="Web-{00925DE7-EA6D-36FB-B934-DBC475607012}" dt="2021-12-05T18:40:19.378" v="4"/>
          <ac:cxnSpMkLst>
            <pc:docMk/>
            <pc:sldMk cId="2663791088" sldId="264"/>
            <ac:cxnSpMk id="74" creationId="{1ADD7D3E-7196-4C5F-B311-F75C99DC819D}"/>
          </ac:cxnSpMkLst>
        </pc:cxnChg>
        <pc:cxnChg chg="add">
          <ac:chgData name="OKUDUCU, MUTTESIR (Student)" userId="S::a0228521@live.tees.ac.uk::01c9744d-74e7-455c-870e-f6f45e9d3042" providerId="AD" clId="Web-{00925DE7-EA6D-36FB-B934-DBC475607012}" dt="2021-12-05T18:40:23.190" v="7"/>
          <ac:cxnSpMkLst>
            <pc:docMk/>
            <pc:sldMk cId="2663791088" sldId="264"/>
            <ac:cxnSpMk id="77" creationId="{942D078B-EF20-4DB1-AA1B-87F212C56A9A}"/>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1EED6-D0F9-4D12-9035-8536C7BE8626}"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2E1205B4-5EF7-48DC-94F0-4C52F48C041B}">
      <dgm:prSet/>
      <dgm:spPr/>
      <dgm:t>
        <a:bodyPr/>
        <a:lstStyle/>
        <a:p>
          <a:r>
            <a:rPr lang="en-US" i="0"/>
            <a:t>Allows software applications to become more accurate at predicting outcomes without being explicitly programmed to do so. Machine learning algorithms use historical data as input to predict new output values</a:t>
          </a:r>
          <a:endParaRPr lang="en-US"/>
        </a:p>
      </dgm:t>
    </dgm:pt>
    <dgm:pt modelId="{E6B49117-EE9B-49E1-9784-C3BB2A260CA1}" type="parTrans" cxnId="{F4DFE2CE-AC39-4B72-ADAB-8CD9A2964A84}">
      <dgm:prSet/>
      <dgm:spPr/>
      <dgm:t>
        <a:bodyPr/>
        <a:lstStyle/>
        <a:p>
          <a:endParaRPr lang="en-US"/>
        </a:p>
      </dgm:t>
    </dgm:pt>
    <dgm:pt modelId="{09EF7A85-0E27-4388-B274-81C9FBB7952B}" type="sibTrans" cxnId="{F4DFE2CE-AC39-4B72-ADAB-8CD9A2964A84}">
      <dgm:prSet phldrT="1" phldr="0"/>
      <dgm:spPr/>
      <dgm:t>
        <a:bodyPr/>
        <a:lstStyle/>
        <a:p>
          <a:r>
            <a:rPr lang="en-US"/>
            <a:t>1</a:t>
          </a:r>
        </a:p>
      </dgm:t>
    </dgm:pt>
    <dgm:pt modelId="{D8DB4BD6-88BC-4CC9-8CC1-72FC55F67CE3}">
      <dgm:prSet/>
      <dgm:spPr/>
      <dgm:t>
        <a:bodyPr/>
        <a:lstStyle/>
        <a:p>
          <a:r>
            <a:rPr lang="en-US" b="0" i="0"/>
            <a:t>There are three types of machine learning algorithms; </a:t>
          </a:r>
          <a:endParaRPr lang="en-US"/>
        </a:p>
      </dgm:t>
    </dgm:pt>
    <dgm:pt modelId="{AFDF6673-5D29-46A7-9FC2-227531C016B4}" type="parTrans" cxnId="{C8C89A49-A51E-4666-B065-7A2E029CEAA1}">
      <dgm:prSet/>
      <dgm:spPr/>
      <dgm:t>
        <a:bodyPr/>
        <a:lstStyle/>
        <a:p>
          <a:endParaRPr lang="en-US"/>
        </a:p>
      </dgm:t>
    </dgm:pt>
    <dgm:pt modelId="{0A336BEA-847B-4D77-B3F0-870D9D241E5D}" type="sibTrans" cxnId="{C8C89A49-A51E-4666-B065-7A2E029CEAA1}">
      <dgm:prSet phldrT="2" phldr="0"/>
      <dgm:spPr/>
      <dgm:t>
        <a:bodyPr/>
        <a:lstStyle/>
        <a:p>
          <a:r>
            <a:rPr lang="en-US"/>
            <a:t>2</a:t>
          </a:r>
        </a:p>
      </dgm:t>
    </dgm:pt>
    <dgm:pt modelId="{F2C65915-57DF-4AF9-AFEE-859D150D0D31}">
      <dgm:prSet/>
      <dgm:spPr/>
      <dgm:t>
        <a:bodyPr/>
        <a:lstStyle/>
        <a:p>
          <a:r>
            <a:rPr lang="en-US" b="1" i="1"/>
            <a:t>Supervised learning</a:t>
          </a:r>
          <a:r>
            <a:rPr lang="en-US" b="0" i="0"/>
            <a:t>: Generates a function that maps inputs to target outputs. In this type of learning, algorithm.</a:t>
          </a:r>
          <a:endParaRPr lang="en-US"/>
        </a:p>
      </dgm:t>
    </dgm:pt>
    <dgm:pt modelId="{71F17EDE-7CFA-491E-8100-9F0D06E4D860}" type="parTrans" cxnId="{C9891C6B-302A-42C0-B41A-5AC27CE267CF}">
      <dgm:prSet/>
      <dgm:spPr/>
      <dgm:t>
        <a:bodyPr/>
        <a:lstStyle/>
        <a:p>
          <a:endParaRPr lang="en-US"/>
        </a:p>
      </dgm:t>
    </dgm:pt>
    <dgm:pt modelId="{2BA1F8C3-68B5-4A28-9BC7-0BC486EE21CD}" type="sibTrans" cxnId="{C9891C6B-302A-42C0-B41A-5AC27CE267CF}">
      <dgm:prSet phldrT="3" phldr="0"/>
      <dgm:spPr/>
      <dgm:t>
        <a:bodyPr/>
        <a:lstStyle/>
        <a:p>
          <a:r>
            <a:rPr lang="en-US"/>
            <a:t>3</a:t>
          </a:r>
        </a:p>
      </dgm:t>
    </dgm:pt>
    <dgm:pt modelId="{9228D678-C631-480F-B4C9-51B68D516B9F}">
      <dgm:prSet/>
      <dgm:spPr/>
      <dgm:t>
        <a:bodyPr/>
        <a:lstStyle/>
        <a:p>
          <a:r>
            <a:rPr lang="en-GB" b="1" i="1"/>
            <a:t>Unsupervised learning</a:t>
          </a:r>
          <a:r>
            <a:rPr lang="en-GB" b="0" i="0"/>
            <a:t>: Models a set of inputs. It provides inferences about the data by using the distances of the data samples from each other and the neighbourhood relation</a:t>
          </a:r>
          <a:endParaRPr lang="en-US"/>
        </a:p>
      </dgm:t>
    </dgm:pt>
    <dgm:pt modelId="{2B601CF7-819D-4BFD-8EF2-99A45C20E7B3}" type="parTrans" cxnId="{736755CF-3912-45BD-8C2C-B3BC7E5312CE}">
      <dgm:prSet/>
      <dgm:spPr/>
      <dgm:t>
        <a:bodyPr/>
        <a:lstStyle/>
        <a:p>
          <a:endParaRPr lang="en-US"/>
        </a:p>
      </dgm:t>
    </dgm:pt>
    <dgm:pt modelId="{8973DCA1-3616-443C-BD3C-30E21C81A69C}" type="sibTrans" cxnId="{736755CF-3912-45BD-8C2C-B3BC7E5312CE}">
      <dgm:prSet phldrT="4" phldr="0"/>
      <dgm:spPr/>
      <dgm:t>
        <a:bodyPr/>
        <a:lstStyle/>
        <a:p>
          <a:r>
            <a:rPr lang="en-US"/>
            <a:t>4</a:t>
          </a:r>
        </a:p>
      </dgm:t>
    </dgm:pt>
    <dgm:pt modelId="{2E12A62F-AAC2-4D0D-AF5F-C2D639C973A3}">
      <dgm:prSet/>
      <dgm:spPr/>
      <dgm:t>
        <a:bodyPr/>
        <a:lstStyle/>
        <a:p>
          <a:r>
            <a:rPr lang="en-GB" b="1" i="1"/>
            <a:t>Reinforcement learning</a:t>
          </a:r>
          <a:r>
            <a:rPr lang="en-GB" b="0" i="0"/>
            <a:t> is a type of machine learning that aims to train the agent (robot, vehicle) with the reactions it receives from the environment without training data</a:t>
          </a:r>
          <a:r>
            <a:rPr lang="en-GB"/>
            <a:t>.</a:t>
          </a:r>
          <a:endParaRPr lang="en-US"/>
        </a:p>
      </dgm:t>
    </dgm:pt>
    <dgm:pt modelId="{1AC92859-9E3E-490E-996C-5A2391C1450C}" type="parTrans" cxnId="{40B6586C-8BDD-4F87-A231-90685E581A5F}">
      <dgm:prSet/>
      <dgm:spPr/>
      <dgm:t>
        <a:bodyPr/>
        <a:lstStyle/>
        <a:p>
          <a:endParaRPr lang="en-US"/>
        </a:p>
      </dgm:t>
    </dgm:pt>
    <dgm:pt modelId="{F93A5C34-19F8-4384-A43E-5AB1B6C46E67}" type="sibTrans" cxnId="{40B6586C-8BDD-4F87-A231-90685E581A5F}">
      <dgm:prSet phldrT="5" phldr="0"/>
      <dgm:spPr/>
      <dgm:t>
        <a:bodyPr/>
        <a:lstStyle/>
        <a:p>
          <a:r>
            <a:rPr lang="en-US"/>
            <a:t>5</a:t>
          </a:r>
        </a:p>
      </dgm:t>
    </dgm:pt>
    <dgm:pt modelId="{A764D3F7-6F90-454B-8C5B-1C68DC8980DB}" type="pres">
      <dgm:prSet presAssocID="{0EA1EED6-D0F9-4D12-9035-8536C7BE8626}" presName="linearFlow" presStyleCnt="0">
        <dgm:presLayoutVars>
          <dgm:dir/>
          <dgm:animLvl val="lvl"/>
          <dgm:resizeHandles val="exact"/>
        </dgm:presLayoutVars>
      </dgm:prSet>
      <dgm:spPr/>
    </dgm:pt>
    <dgm:pt modelId="{06DC11CC-77A4-4DA6-BC72-7787D5E4953D}" type="pres">
      <dgm:prSet presAssocID="{2E1205B4-5EF7-48DC-94F0-4C52F48C041B}" presName="compositeNode" presStyleCnt="0"/>
      <dgm:spPr/>
    </dgm:pt>
    <dgm:pt modelId="{D852039A-328F-4410-BFDB-8EFF514482D4}" type="pres">
      <dgm:prSet presAssocID="{2E1205B4-5EF7-48DC-94F0-4C52F48C041B}" presName="parTx" presStyleLbl="node1" presStyleIdx="0" presStyleCnt="0">
        <dgm:presLayoutVars>
          <dgm:chMax val="0"/>
          <dgm:chPref val="0"/>
          <dgm:bulletEnabled val="1"/>
        </dgm:presLayoutVars>
      </dgm:prSet>
      <dgm:spPr/>
    </dgm:pt>
    <dgm:pt modelId="{1E08E271-AD89-40D7-89DF-005F2433A04C}" type="pres">
      <dgm:prSet presAssocID="{2E1205B4-5EF7-48DC-94F0-4C52F48C041B}" presName="parSh" presStyleCnt="0"/>
      <dgm:spPr/>
    </dgm:pt>
    <dgm:pt modelId="{A8218886-2EE5-4220-83ED-D3996486FC82}" type="pres">
      <dgm:prSet presAssocID="{2E1205B4-5EF7-48DC-94F0-4C52F48C041B}" presName="lineNode" presStyleLbl="alignAccFollowNode1" presStyleIdx="0" presStyleCnt="15"/>
      <dgm:spPr/>
    </dgm:pt>
    <dgm:pt modelId="{1AAD8668-1DF5-4216-84DE-B353C8153824}" type="pres">
      <dgm:prSet presAssocID="{2E1205B4-5EF7-48DC-94F0-4C52F48C041B}" presName="lineArrowNode" presStyleLbl="alignAccFollowNode1" presStyleIdx="1" presStyleCnt="15"/>
      <dgm:spPr/>
    </dgm:pt>
    <dgm:pt modelId="{9E2DCE3E-E4F5-4817-AFE6-0947729937D7}" type="pres">
      <dgm:prSet presAssocID="{09EF7A85-0E27-4388-B274-81C9FBB7952B}" presName="sibTransNodeCircle" presStyleLbl="alignNode1" presStyleIdx="0" presStyleCnt="5">
        <dgm:presLayoutVars>
          <dgm:chMax val="0"/>
          <dgm:bulletEnabled/>
        </dgm:presLayoutVars>
      </dgm:prSet>
      <dgm:spPr/>
    </dgm:pt>
    <dgm:pt modelId="{2667711B-E5A7-4871-9D18-3B2ED04401C6}" type="pres">
      <dgm:prSet presAssocID="{09EF7A85-0E27-4388-B274-81C9FBB7952B}" presName="spacerBetweenCircleAndCallout" presStyleCnt="0">
        <dgm:presLayoutVars/>
      </dgm:prSet>
      <dgm:spPr/>
    </dgm:pt>
    <dgm:pt modelId="{5F43B782-A03A-4068-9D59-F83CC854817F}" type="pres">
      <dgm:prSet presAssocID="{2E1205B4-5EF7-48DC-94F0-4C52F48C041B}" presName="nodeText" presStyleLbl="alignAccFollowNode1" presStyleIdx="2" presStyleCnt="15">
        <dgm:presLayoutVars>
          <dgm:bulletEnabled val="1"/>
        </dgm:presLayoutVars>
      </dgm:prSet>
      <dgm:spPr/>
    </dgm:pt>
    <dgm:pt modelId="{11FBE71C-750D-4D56-8038-1164E672073F}" type="pres">
      <dgm:prSet presAssocID="{09EF7A85-0E27-4388-B274-81C9FBB7952B}" presName="sibTransComposite" presStyleCnt="0"/>
      <dgm:spPr/>
    </dgm:pt>
    <dgm:pt modelId="{7168CFCD-EA5C-490C-AF58-A8C185DA1743}" type="pres">
      <dgm:prSet presAssocID="{D8DB4BD6-88BC-4CC9-8CC1-72FC55F67CE3}" presName="compositeNode" presStyleCnt="0"/>
      <dgm:spPr/>
    </dgm:pt>
    <dgm:pt modelId="{04F145C9-BAD9-4A65-A906-A81BC59575DE}" type="pres">
      <dgm:prSet presAssocID="{D8DB4BD6-88BC-4CC9-8CC1-72FC55F67CE3}" presName="parTx" presStyleLbl="node1" presStyleIdx="0" presStyleCnt="0">
        <dgm:presLayoutVars>
          <dgm:chMax val="0"/>
          <dgm:chPref val="0"/>
          <dgm:bulletEnabled val="1"/>
        </dgm:presLayoutVars>
      </dgm:prSet>
      <dgm:spPr/>
    </dgm:pt>
    <dgm:pt modelId="{D190B2ED-7370-4F6C-935E-8AFC35BD6D08}" type="pres">
      <dgm:prSet presAssocID="{D8DB4BD6-88BC-4CC9-8CC1-72FC55F67CE3}" presName="parSh" presStyleCnt="0"/>
      <dgm:spPr/>
    </dgm:pt>
    <dgm:pt modelId="{40B0EC5A-0A79-45A0-8395-868DC0BCA19D}" type="pres">
      <dgm:prSet presAssocID="{D8DB4BD6-88BC-4CC9-8CC1-72FC55F67CE3}" presName="lineNode" presStyleLbl="alignAccFollowNode1" presStyleIdx="3" presStyleCnt="15"/>
      <dgm:spPr/>
    </dgm:pt>
    <dgm:pt modelId="{F4524234-C00C-4779-B0D6-1177C6A72F42}" type="pres">
      <dgm:prSet presAssocID="{D8DB4BD6-88BC-4CC9-8CC1-72FC55F67CE3}" presName="lineArrowNode" presStyleLbl="alignAccFollowNode1" presStyleIdx="4" presStyleCnt="15"/>
      <dgm:spPr/>
    </dgm:pt>
    <dgm:pt modelId="{61926AA8-5671-462A-A04B-08436DFEF578}" type="pres">
      <dgm:prSet presAssocID="{0A336BEA-847B-4D77-B3F0-870D9D241E5D}" presName="sibTransNodeCircle" presStyleLbl="alignNode1" presStyleIdx="1" presStyleCnt="5">
        <dgm:presLayoutVars>
          <dgm:chMax val="0"/>
          <dgm:bulletEnabled/>
        </dgm:presLayoutVars>
      </dgm:prSet>
      <dgm:spPr/>
    </dgm:pt>
    <dgm:pt modelId="{A781DED0-68CD-4D32-8CC5-D6EDAC3A7591}" type="pres">
      <dgm:prSet presAssocID="{0A336BEA-847B-4D77-B3F0-870D9D241E5D}" presName="spacerBetweenCircleAndCallout" presStyleCnt="0">
        <dgm:presLayoutVars/>
      </dgm:prSet>
      <dgm:spPr/>
    </dgm:pt>
    <dgm:pt modelId="{4AC1275F-CE40-4F0F-9EA3-20202CCCD696}" type="pres">
      <dgm:prSet presAssocID="{D8DB4BD6-88BC-4CC9-8CC1-72FC55F67CE3}" presName="nodeText" presStyleLbl="alignAccFollowNode1" presStyleIdx="5" presStyleCnt="15">
        <dgm:presLayoutVars>
          <dgm:bulletEnabled val="1"/>
        </dgm:presLayoutVars>
      </dgm:prSet>
      <dgm:spPr/>
    </dgm:pt>
    <dgm:pt modelId="{D20B30A7-5B78-4AB7-8D2D-F7B246788168}" type="pres">
      <dgm:prSet presAssocID="{0A336BEA-847B-4D77-B3F0-870D9D241E5D}" presName="sibTransComposite" presStyleCnt="0"/>
      <dgm:spPr/>
    </dgm:pt>
    <dgm:pt modelId="{AC4A1972-0908-440C-A2BA-8BFC17079A5C}" type="pres">
      <dgm:prSet presAssocID="{F2C65915-57DF-4AF9-AFEE-859D150D0D31}" presName="compositeNode" presStyleCnt="0"/>
      <dgm:spPr/>
    </dgm:pt>
    <dgm:pt modelId="{03539590-510A-4FDC-9FE9-A304427B1505}" type="pres">
      <dgm:prSet presAssocID="{F2C65915-57DF-4AF9-AFEE-859D150D0D31}" presName="parTx" presStyleLbl="node1" presStyleIdx="0" presStyleCnt="0">
        <dgm:presLayoutVars>
          <dgm:chMax val="0"/>
          <dgm:chPref val="0"/>
          <dgm:bulletEnabled val="1"/>
        </dgm:presLayoutVars>
      </dgm:prSet>
      <dgm:spPr/>
    </dgm:pt>
    <dgm:pt modelId="{B6E2DA93-90FB-4711-8601-C0EADFAED9F5}" type="pres">
      <dgm:prSet presAssocID="{F2C65915-57DF-4AF9-AFEE-859D150D0D31}" presName="parSh" presStyleCnt="0"/>
      <dgm:spPr/>
    </dgm:pt>
    <dgm:pt modelId="{7B2C34C4-EA0A-4FA5-9C2D-135641E6DEBD}" type="pres">
      <dgm:prSet presAssocID="{F2C65915-57DF-4AF9-AFEE-859D150D0D31}" presName="lineNode" presStyleLbl="alignAccFollowNode1" presStyleIdx="6" presStyleCnt="15"/>
      <dgm:spPr/>
    </dgm:pt>
    <dgm:pt modelId="{11591966-93BB-4C4A-8B87-026122390931}" type="pres">
      <dgm:prSet presAssocID="{F2C65915-57DF-4AF9-AFEE-859D150D0D31}" presName="lineArrowNode" presStyleLbl="alignAccFollowNode1" presStyleIdx="7" presStyleCnt="15"/>
      <dgm:spPr/>
    </dgm:pt>
    <dgm:pt modelId="{FFBB876D-E686-4968-8B4A-F5C184AB7944}" type="pres">
      <dgm:prSet presAssocID="{2BA1F8C3-68B5-4A28-9BC7-0BC486EE21CD}" presName="sibTransNodeCircle" presStyleLbl="alignNode1" presStyleIdx="2" presStyleCnt="5">
        <dgm:presLayoutVars>
          <dgm:chMax val="0"/>
          <dgm:bulletEnabled/>
        </dgm:presLayoutVars>
      </dgm:prSet>
      <dgm:spPr/>
    </dgm:pt>
    <dgm:pt modelId="{A36A94F5-122E-4684-8E3F-43B9EF66E0B1}" type="pres">
      <dgm:prSet presAssocID="{2BA1F8C3-68B5-4A28-9BC7-0BC486EE21CD}" presName="spacerBetweenCircleAndCallout" presStyleCnt="0">
        <dgm:presLayoutVars/>
      </dgm:prSet>
      <dgm:spPr/>
    </dgm:pt>
    <dgm:pt modelId="{150425A3-36C3-431C-AFA2-93F9266F9C3B}" type="pres">
      <dgm:prSet presAssocID="{F2C65915-57DF-4AF9-AFEE-859D150D0D31}" presName="nodeText" presStyleLbl="alignAccFollowNode1" presStyleIdx="8" presStyleCnt="15">
        <dgm:presLayoutVars>
          <dgm:bulletEnabled val="1"/>
        </dgm:presLayoutVars>
      </dgm:prSet>
      <dgm:spPr/>
    </dgm:pt>
    <dgm:pt modelId="{26CD788B-C1F5-45D9-A553-FA8B383DFA16}" type="pres">
      <dgm:prSet presAssocID="{2BA1F8C3-68B5-4A28-9BC7-0BC486EE21CD}" presName="sibTransComposite" presStyleCnt="0"/>
      <dgm:spPr/>
    </dgm:pt>
    <dgm:pt modelId="{7A9061A0-6073-48A0-80EA-2BD61B292909}" type="pres">
      <dgm:prSet presAssocID="{9228D678-C631-480F-B4C9-51B68D516B9F}" presName="compositeNode" presStyleCnt="0"/>
      <dgm:spPr/>
    </dgm:pt>
    <dgm:pt modelId="{2C61465C-49F6-4A96-B788-4DBA7186E792}" type="pres">
      <dgm:prSet presAssocID="{9228D678-C631-480F-B4C9-51B68D516B9F}" presName="parTx" presStyleLbl="node1" presStyleIdx="0" presStyleCnt="0">
        <dgm:presLayoutVars>
          <dgm:chMax val="0"/>
          <dgm:chPref val="0"/>
          <dgm:bulletEnabled val="1"/>
        </dgm:presLayoutVars>
      </dgm:prSet>
      <dgm:spPr/>
    </dgm:pt>
    <dgm:pt modelId="{D23DB5C2-61B3-4EFA-AA38-B083941C3146}" type="pres">
      <dgm:prSet presAssocID="{9228D678-C631-480F-B4C9-51B68D516B9F}" presName="parSh" presStyleCnt="0"/>
      <dgm:spPr/>
    </dgm:pt>
    <dgm:pt modelId="{1CA325AC-99F2-4B11-8F7C-C68A644EEB7B}" type="pres">
      <dgm:prSet presAssocID="{9228D678-C631-480F-B4C9-51B68D516B9F}" presName="lineNode" presStyleLbl="alignAccFollowNode1" presStyleIdx="9" presStyleCnt="15"/>
      <dgm:spPr/>
    </dgm:pt>
    <dgm:pt modelId="{7C843C3E-4A85-40F5-AA9B-144FB7D4B165}" type="pres">
      <dgm:prSet presAssocID="{9228D678-C631-480F-B4C9-51B68D516B9F}" presName="lineArrowNode" presStyleLbl="alignAccFollowNode1" presStyleIdx="10" presStyleCnt="15"/>
      <dgm:spPr/>
    </dgm:pt>
    <dgm:pt modelId="{56A94827-5A6A-4A64-A755-C25EB0DEE9A5}" type="pres">
      <dgm:prSet presAssocID="{8973DCA1-3616-443C-BD3C-30E21C81A69C}" presName="sibTransNodeCircle" presStyleLbl="alignNode1" presStyleIdx="3" presStyleCnt="5">
        <dgm:presLayoutVars>
          <dgm:chMax val="0"/>
          <dgm:bulletEnabled/>
        </dgm:presLayoutVars>
      </dgm:prSet>
      <dgm:spPr/>
    </dgm:pt>
    <dgm:pt modelId="{3698C74C-B146-487C-BF88-B5CCDCBD3C2B}" type="pres">
      <dgm:prSet presAssocID="{8973DCA1-3616-443C-BD3C-30E21C81A69C}" presName="spacerBetweenCircleAndCallout" presStyleCnt="0">
        <dgm:presLayoutVars/>
      </dgm:prSet>
      <dgm:spPr/>
    </dgm:pt>
    <dgm:pt modelId="{6F1C6B79-6383-414B-8B2F-57E69CBFC43A}" type="pres">
      <dgm:prSet presAssocID="{9228D678-C631-480F-B4C9-51B68D516B9F}" presName="nodeText" presStyleLbl="alignAccFollowNode1" presStyleIdx="11" presStyleCnt="15">
        <dgm:presLayoutVars>
          <dgm:bulletEnabled val="1"/>
        </dgm:presLayoutVars>
      </dgm:prSet>
      <dgm:spPr/>
    </dgm:pt>
    <dgm:pt modelId="{C6B4212F-B288-4FD6-A48A-10111B3D7360}" type="pres">
      <dgm:prSet presAssocID="{8973DCA1-3616-443C-BD3C-30E21C81A69C}" presName="sibTransComposite" presStyleCnt="0"/>
      <dgm:spPr/>
    </dgm:pt>
    <dgm:pt modelId="{7FEFD0DC-CF37-42EA-A2DA-5E4C7DB3D369}" type="pres">
      <dgm:prSet presAssocID="{2E12A62F-AAC2-4D0D-AF5F-C2D639C973A3}" presName="compositeNode" presStyleCnt="0"/>
      <dgm:spPr/>
    </dgm:pt>
    <dgm:pt modelId="{EE2E6902-2B87-4CDE-999F-8837CC662CF4}" type="pres">
      <dgm:prSet presAssocID="{2E12A62F-AAC2-4D0D-AF5F-C2D639C973A3}" presName="parTx" presStyleLbl="node1" presStyleIdx="0" presStyleCnt="0">
        <dgm:presLayoutVars>
          <dgm:chMax val="0"/>
          <dgm:chPref val="0"/>
          <dgm:bulletEnabled val="1"/>
        </dgm:presLayoutVars>
      </dgm:prSet>
      <dgm:spPr/>
    </dgm:pt>
    <dgm:pt modelId="{2DFD06B9-C97E-44F8-9782-792CB5DF1826}" type="pres">
      <dgm:prSet presAssocID="{2E12A62F-AAC2-4D0D-AF5F-C2D639C973A3}" presName="parSh" presStyleCnt="0"/>
      <dgm:spPr/>
    </dgm:pt>
    <dgm:pt modelId="{87C77051-6FF6-462F-B093-77B7ADA2A4F0}" type="pres">
      <dgm:prSet presAssocID="{2E12A62F-AAC2-4D0D-AF5F-C2D639C973A3}" presName="lineNode" presStyleLbl="alignAccFollowNode1" presStyleIdx="12" presStyleCnt="15"/>
      <dgm:spPr/>
    </dgm:pt>
    <dgm:pt modelId="{39920BD6-ACC1-493A-9B54-347430A00C9F}" type="pres">
      <dgm:prSet presAssocID="{2E12A62F-AAC2-4D0D-AF5F-C2D639C973A3}" presName="lineArrowNode" presStyleLbl="alignAccFollowNode1" presStyleIdx="13" presStyleCnt="15"/>
      <dgm:spPr/>
    </dgm:pt>
    <dgm:pt modelId="{86F47A34-C0A0-4F69-A4A6-E7296DF9BA5C}" type="pres">
      <dgm:prSet presAssocID="{F93A5C34-19F8-4384-A43E-5AB1B6C46E67}" presName="sibTransNodeCircle" presStyleLbl="alignNode1" presStyleIdx="4" presStyleCnt="5">
        <dgm:presLayoutVars>
          <dgm:chMax val="0"/>
          <dgm:bulletEnabled/>
        </dgm:presLayoutVars>
      </dgm:prSet>
      <dgm:spPr/>
    </dgm:pt>
    <dgm:pt modelId="{F29F88F4-BC86-48DC-869A-9AC7189BDEA9}" type="pres">
      <dgm:prSet presAssocID="{F93A5C34-19F8-4384-A43E-5AB1B6C46E67}" presName="spacerBetweenCircleAndCallout" presStyleCnt="0">
        <dgm:presLayoutVars/>
      </dgm:prSet>
      <dgm:spPr/>
    </dgm:pt>
    <dgm:pt modelId="{3ADFC1A0-F4BE-44F9-9FF5-F749A78A8FF7}" type="pres">
      <dgm:prSet presAssocID="{2E12A62F-AAC2-4D0D-AF5F-C2D639C973A3}" presName="nodeText" presStyleLbl="alignAccFollowNode1" presStyleIdx="14" presStyleCnt="15">
        <dgm:presLayoutVars>
          <dgm:bulletEnabled val="1"/>
        </dgm:presLayoutVars>
      </dgm:prSet>
      <dgm:spPr/>
    </dgm:pt>
  </dgm:ptLst>
  <dgm:cxnLst>
    <dgm:cxn modelId="{8379320E-A281-47D7-A422-55D7E25E37F6}" type="presOf" srcId="{8973DCA1-3616-443C-BD3C-30E21C81A69C}" destId="{56A94827-5A6A-4A64-A755-C25EB0DEE9A5}" srcOrd="0" destOrd="0" presId="urn:microsoft.com/office/officeart/2016/7/layout/LinearArrowProcessNumbered"/>
    <dgm:cxn modelId="{81B2631E-AE49-4EEA-A395-8248B73CB287}" type="presOf" srcId="{2E12A62F-AAC2-4D0D-AF5F-C2D639C973A3}" destId="{3ADFC1A0-F4BE-44F9-9FF5-F749A78A8FF7}" srcOrd="0" destOrd="0" presId="urn:microsoft.com/office/officeart/2016/7/layout/LinearArrowProcessNumbered"/>
    <dgm:cxn modelId="{EA226421-81B8-41DC-9380-7FD9D0BC9792}" type="presOf" srcId="{09EF7A85-0E27-4388-B274-81C9FBB7952B}" destId="{9E2DCE3E-E4F5-4817-AFE6-0947729937D7}" srcOrd="0" destOrd="0" presId="urn:microsoft.com/office/officeart/2016/7/layout/LinearArrowProcessNumbered"/>
    <dgm:cxn modelId="{57262B68-4750-43E2-934B-F7F23787E5D0}" type="presOf" srcId="{0A336BEA-847B-4D77-B3F0-870D9D241E5D}" destId="{61926AA8-5671-462A-A04B-08436DFEF578}" srcOrd="0" destOrd="0" presId="urn:microsoft.com/office/officeart/2016/7/layout/LinearArrowProcessNumbered"/>
    <dgm:cxn modelId="{C8C89A49-A51E-4666-B065-7A2E029CEAA1}" srcId="{0EA1EED6-D0F9-4D12-9035-8536C7BE8626}" destId="{D8DB4BD6-88BC-4CC9-8CC1-72FC55F67CE3}" srcOrd="1" destOrd="0" parTransId="{AFDF6673-5D29-46A7-9FC2-227531C016B4}" sibTransId="{0A336BEA-847B-4D77-B3F0-870D9D241E5D}"/>
    <dgm:cxn modelId="{C9891C6B-302A-42C0-B41A-5AC27CE267CF}" srcId="{0EA1EED6-D0F9-4D12-9035-8536C7BE8626}" destId="{F2C65915-57DF-4AF9-AFEE-859D150D0D31}" srcOrd="2" destOrd="0" parTransId="{71F17EDE-7CFA-491E-8100-9F0D06E4D860}" sibTransId="{2BA1F8C3-68B5-4A28-9BC7-0BC486EE21CD}"/>
    <dgm:cxn modelId="{40B6586C-8BDD-4F87-A231-90685E581A5F}" srcId="{0EA1EED6-D0F9-4D12-9035-8536C7BE8626}" destId="{2E12A62F-AAC2-4D0D-AF5F-C2D639C973A3}" srcOrd="4" destOrd="0" parTransId="{1AC92859-9E3E-490E-996C-5A2391C1450C}" sibTransId="{F93A5C34-19F8-4384-A43E-5AB1B6C46E67}"/>
    <dgm:cxn modelId="{1ACA125A-FD2C-4721-8423-5D215FBB2946}" type="presOf" srcId="{2BA1F8C3-68B5-4A28-9BC7-0BC486EE21CD}" destId="{FFBB876D-E686-4968-8B4A-F5C184AB7944}" srcOrd="0" destOrd="0" presId="urn:microsoft.com/office/officeart/2016/7/layout/LinearArrowProcessNumbered"/>
    <dgm:cxn modelId="{5598B57E-E0ED-43F2-9DEB-34789E8C9E22}" type="presOf" srcId="{F93A5C34-19F8-4384-A43E-5AB1B6C46E67}" destId="{86F47A34-C0A0-4F69-A4A6-E7296DF9BA5C}" srcOrd="0" destOrd="0" presId="urn:microsoft.com/office/officeart/2016/7/layout/LinearArrowProcessNumbered"/>
    <dgm:cxn modelId="{7CD45A8C-6046-46AE-99E6-34771B533934}" type="presOf" srcId="{D8DB4BD6-88BC-4CC9-8CC1-72FC55F67CE3}" destId="{4AC1275F-CE40-4F0F-9EA3-20202CCCD696}" srcOrd="0" destOrd="0" presId="urn:microsoft.com/office/officeart/2016/7/layout/LinearArrowProcessNumbered"/>
    <dgm:cxn modelId="{649CA294-CFFA-4860-B896-70E629C6273F}" type="presOf" srcId="{9228D678-C631-480F-B4C9-51B68D516B9F}" destId="{6F1C6B79-6383-414B-8B2F-57E69CBFC43A}" srcOrd="0" destOrd="0" presId="urn:microsoft.com/office/officeart/2016/7/layout/LinearArrowProcessNumbered"/>
    <dgm:cxn modelId="{2AF858B9-BA2D-402B-8F60-225DF8771CC1}" type="presOf" srcId="{2E1205B4-5EF7-48DC-94F0-4C52F48C041B}" destId="{5F43B782-A03A-4068-9D59-F83CC854817F}" srcOrd="0" destOrd="0" presId="urn:microsoft.com/office/officeart/2016/7/layout/LinearArrowProcessNumbered"/>
    <dgm:cxn modelId="{43848DB9-5219-4AFA-9A1E-643798098BAC}" type="presOf" srcId="{F2C65915-57DF-4AF9-AFEE-859D150D0D31}" destId="{150425A3-36C3-431C-AFA2-93F9266F9C3B}" srcOrd="0" destOrd="0" presId="urn:microsoft.com/office/officeart/2016/7/layout/LinearArrowProcessNumbered"/>
    <dgm:cxn modelId="{F4DFE2CE-AC39-4B72-ADAB-8CD9A2964A84}" srcId="{0EA1EED6-D0F9-4D12-9035-8536C7BE8626}" destId="{2E1205B4-5EF7-48DC-94F0-4C52F48C041B}" srcOrd="0" destOrd="0" parTransId="{E6B49117-EE9B-49E1-9784-C3BB2A260CA1}" sibTransId="{09EF7A85-0E27-4388-B274-81C9FBB7952B}"/>
    <dgm:cxn modelId="{736755CF-3912-45BD-8C2C-B3BC7E5312CE}" srcId="{0EA1EED6-D0F9-4D12-9035-8536C7BE8626}" destId="{9228D678-C631-480F-B4C9-51B68D516B9F}" srcOrd="3" destOrd="0" parTransId="{2B601CF7-819D-4BFD-8EF2-99A45C20E7B3}" sibTransId="{8973DCA1-3616-443C-BD3C-30E21C81A69C}"/>
    <dgm:cxn modelId="{1B00F8EF-3A82-46C8-BFEC-FAE4DFA303CD}" type="presOf" srcId="{0EA1EED6-D0F9-4D12-9035-8536C7BE8626}" destId="{A764D3F7-6F90-454B-8C5B-1C68DC8980DB}" srcOrd="0" destOrd="0" presId="urn:microsoft.com/office/officeart/2016/7/layout/LinearArrowProcessNumbered"/>
    <dgm:cxn modelId="{F9BA7CB9-3BA6-4664-BED0-728CF4A6C829}" type="presParOf" srcId="{A764D3F7-6F90-454B-8C5B-1C68DC8980DB}" destId="{06DC11CC-77A4-4DA6-BC72-7787D5E4953D}" srcOrd="0" destOrd="0" presId="urn:microsoft.com/office/officeart/2016/7/layout/LinearArrowProcessNumbered"/>
    <dgm:cxn modelId="{14C64808-863F-4C70-BCBA-F5106AAC2FE4}" type="presParOf" srcId="{06DC11CC-77A4-4DA6-BC72-7787D5E4953D}" destId="{D852039A-328F-4410-BFDB-8EFF514482D4}" srcOrd="0" destOrd="0" presId="urn:microsoft.com/office/officeart/2016/7/layout/LinearArrowProcessNumbered"/>
    <dgm:cxn modelId="{0C7D2A2E-F7D2-4816-A04E-3E44B4753C88}" type="presParOf" srcId="{06DC11CC-77A4-4DA6-BC72-7787D5E4953D}" destId="{1E08E271-AD89-40D7-89DF-005F2433A04C}" srcOrd="1" destOrd="0" presId="urn:microsoft.com/office/officeart/2016/7/layout/LinearArrowProcessNumbered"/>
    <dgm:cxn modelId="{D2463AFC-6BD1-46BB-9CFF-049C43C30B7E}" type="presParOf" srcId="{1E08E271-AD89-40D7-89DF-005F2433A04C}" destId="{A8218886-2EE5-4220-83ED-D3996486FC82}" srcOrd="0" destOrd="0" presId="urn:microsoft.com/office/officeart/2016/7/layout/LinearArrowProcessNumbered"/>
    <dgm:cxn modelId="{A1A8415A-F53C-4483-82BB-BE2FC509B223}" type="presParOf" srcId="{1E08E271-AD89-40D7-89DF-005F2433A04C}" destId="{1AAD8668-1DF5-4216-84DE-B353C8153824}" srcOrd="1" destOrd="0" presId="urn:microsoft.com/office/officeart/2016/7/layout/LinearArrowProcessNumbered"/>
    <dgm:cxn modelId="{5AE41FCB-0004-40BD-BEC9-6E9EE18A4153}" type="presParOf" srcId="{1E08E271-AD89-40D7-89DF-005F2433A04C}" destId="{9E2DCE3E-E4F5-4817-AFE6-0947729937D7}" srcOrd="2" destOrd="0" presId="urn:microsoft.com/office/officeart/2016/7/layout/LinearArrowProcessNumbered"/>
    <dgm:cxn modelId="{8DBC650A-35D3-4ABB-8C11-D912FC5C61CB}" type="presParOf" srcId="{1E08E271-AD89-40D7-89DF-005F2433A04C}" destId="{2667711B-E5A7-4871-9D18-3B2ED04401C6}" srcOrd="3" destOrd="0" presId="urn:microsoft.com/office/officeart/2016/7/layout/LinearArrowProcessNumbered"/>
    <dgm:cxn modelId="{476AC3A8-E212-4941-82F2-9376564A98F4}" type="presParOf" srcId="{06DC11CC-77A4-4DA6-BC72-7787D5E4953D}" destId="{5F43B782-A03A-4068-9D59-F83CC854817F}" srcOrd="2" destOrd="0" presId="urn:microsoft.com/office/officeart/2016/7/layout/LinearArrowProcessNumbered"/>
    <dgm:cxn modelId="{CB0A87BE-30AB-4E6F-899C-537F9396EE5B}" type="presParOf" srcId="{A764D3F7-6F90-454B-8C5B-1C68DC8980DB}" destId="{11FBE71C-750D-4D56-8038-1164E672073F}" srcOrd="1" destOrd="0" presId="urn:microsoft.com/office/officeart/2016/7/layout/LinearArrowProcessNumbered"/>
    <dgm:cxn modelId="{2953F82C-7B41-44CF-811C-017FAF9C7DCC}" type="presParOf" srcId="{A764D3F7-6F90-454B-8C5B-1C68DC8980DB}" destId="{7168CFCD-EA5C-490C-AF58-A8C185DA1743}" srcOrd="2" destOrd="0" presId="urn:microsoft.com/office/officeart/2016/7/layout/LinearArrowProcessNumbered"/>
    <dgm:cxn modelId="{AFFA4580-DD5A-4400-8A0F-80B897E3C48E}" type="presParOf" srcId="{7168CFCD-EA5C-490C-AF58-A8C185DA1743}" destId="{04F145C9-BAD9-4A65-A906-A81BC59575DE}" srcOrd="0" destOrd="0" presId="urn:microsoft.com/office/officeart/2016/7/layout/LinearArrowProcessNumbered"/>
    <dgm:cxn modelId="{9EE4970B-86D2-45D3-9E63-A5275AA74653}" type="presParOf" srcId="{7168CFCD-EA5C-490C-AF58-A8C185DA1743}" destId="{D190B2ED-7370-4F6C-935E-8AFC35BD6D08}" srcOrd="1" destOrd="0" presId="urn:microsoft.com/office/officeart/2016/7/layout/LinearArrowProcessNumbered"/>
    <dgm:cxn modelId="{2CF758C0-2C50-4EDF-BD60-EBC84C449CA6}" type="presParOf" srcId="{D190B2ED-7370-4F6C-935E-8AFC35BD6D08}" destId="{40B0EC5A-0A79-45A0-8395-868DC0BCA19D}" srcOrd="0" destOrd="0" presId="urn:microsoft.com/office/officeart/2016/7/layout/LinearArrowProcessNumbered"/>
    <dgm:cxn modelId="{3A113C5F-0AE4-4708-9203-C1DD46179FDF}" type="presParOf" srcId="{D190B2ED-7370-4F6C-935E-8AFC35BD6D08}" destId="{F4524234-C00C-4779-B0D6-1177C6A72F42}" srcOrd="1" destOrd="0" presId="urn:microsoft.com/office/officeart/2016/7/layout/LinearArrowProcessNumbered"/>
    <dgm:cxn modelId="{A1E0AC38-C628-4043-97E3-F7387C1C8329}" type="presParOf" srcId="{D190B2ED-7370-4F6C-935E-8AFC35BD6D08}" destId="{61926AA8-5671-462A-A04B-08436DFEF578}" srcOrd="2" destOrd="0" presId="urn:microsoft.com/office/officeart/2016/7/layout/LinearArrowProcessNumbered"/>
    <dgm:cxn modelId="{FBE9A635-CC50-4B2B-957D-AE045BF65601}" type="presParOf" srcId="{D190B2ED-7370-4F6C-935E-8AFC35BD6D08}" destId="{A781DED0-68CD-4D32-8CC5-D6EDAC3A7591}" srcOrd="3" destOrd="0" presId="urn:microsoft.com/office/officeart/2016/7/layout/LinearArrowProcessNumbered"/>
    <dgm:cxn modelId="{CDB2F969-502D-4702-BD48-81CF6E8C8805}" type="presParOf" srcId="{7168CFCD-EA5C-490C-AF58-A8C185DA1743}" destId="{4AC1275F-CE40-4F0F-9EA3-20202CCCD696}" srcOrd="2" destOrd="0" presId="urn:microsoft.com/office/officeart/2016/7/layout/LinearArrowProcessNumbered"/>
    <dgm:cxn modelId="{620AE95A-2C90-4426-A45A-9E00F62E0D8A}" type="presParOf" srcId="{A764D3F7-6F90-454B-8C5B-1C68DC8980DB}" destId="{D20B30A7-5B78-4AB7-8D2D-F7B246788168}" srcOrd="3" destOrd="0" presId="urn:microsoft.com/office/officeart/2016/7/layout/LinearArrowProcessNumbered"/>
    <dgm:cxn modelId="{98280640-60EC-4126-A18A-5040B4E25910}" type="presParOf" srcId="{A764D3F7-6F90-454B-8C5B-1C68DC8980DB}" destId="{AC4A1972-0908-440C-A2BA-8BFC17079A5C}" srcOrd="4" destOrd="0" presId="urn:microsoft.com/office/officeart/2016/7/layout/LinearArrowProcessNumbered"/>
    <dgm:cxn modelId="{BC73AA7B-3027-4337-AD7C-9C6E4A9F947A}" type="presParOf" srcId="{AC4A1972-0908-440C-A2BA-8BFC17079A5C}" destId="{03539590-510A-4FDC-9FE9-A304427B1505}" srcOrd="0" destOrd="0" presId="urn:microsoft.com/office/officeart/2016/7/layout/LinearArrowProcessNumbered"/>
    <dgm:cxn modelId="{7F12E5B7-1A96-4322-9E27-4381F57EDEA5}" type="presParOf" srcId="{AC4A1972-0908-440C-A2BA-8BFC17079A5C}" destId="{B6E2DA93-90FB-4711-8601-C0EADFAED9F5}" srcOrd="1" destOrd="0" presId="urn:microsoft.com/office/officeart/2016/7/layout/LinearArrowProcessNumbered"/>
    <dgm:cxn modelId="{30BAC456-DEE3-425E-A655-C2D30280802C}" type="presParOf" srcId="{B6E2DA93-90FB-4711-8601-C0EADFAED9F5}" destId="{7B2C34C4-EA0A-4FA5-9C2D-135641E6DEBD}" srcOrd="0" destOrd="0" presId="urn:microsoft.com/office/officeart/2016/7/layout/LinearArrowProcessNumbered"/>
    <dgm:cxn modelId="{DFF121C3-7E89-40BD-B8A3-0BFDB15D5EC3}" type="presParOf" srcId="{B6E2DA93-90FB-4711-8601-C0EADFAED9F5}" destId="{11591966-93BB-4C4A-8B87-026122390931}" srcOrd="1" destOrd="0" presId="urn:microsoft.com/office/officeart/2016/7/layout/LinearArrowProcessNumbered"/>
    <dgm:cxn modelId="{FCDA93ED-D536-4982-9546-E8C8823CCA68}" type="presParOf" srcId="{B6E2DA93-90FB-4711-8601-C0EADFAED9F5}" destId="{FFBB876D-E686-4968-8B4A-F5C184AB7944}" srcOrd="2" destOrd="0" presId="urn:microsoft.com/office/officeart/2016/7/layout/LinearArrowProcessNumbered"/>
    <dgm:cxn modelId="{5E33A3FD-12A8-4BA5-B29D-F0A42DBBF280}" type="presParOf" srcId="{B6E2DA93-90FB-4711-8601-C0EADFAED9F5}" destId="{A36A94F5-122E-4684-8E3F-43B9EF66E0B1}" srcOrd="3" destOrd="0" presId="urn:microsoft.com/office/officeart/2016/7/layout/LinearArrowProcessNumbered"/>
    <dgm:cxn modelId="{A97B002B-966C-44B6-BE1B-0C06F453EA12}" type="presParOf" srcId="{AC4A1972-0908-440C-A2BA-8BFC17079A5C}" destId="{150425A3-36C3-431C-AFA2-93F9266F9C3B}" srcOrd="2" destOrd="0" presId="urn:microsoft.com/office/officeart/2016/7/layout/LinearArrowProcessNumbered"/>
    <dgm:cxn modelId="{724D9798-D3EC-4B7D-A82F-B7B5C20F7E1E}" type="presParOf" srcId="{A764D3F7-6F90-454B-8C5B-1C68DC8980DB}" destId="{26CD788B-C1F5-45D9-A553-FA8B383DFA16}" srcOrd="5" destOrd="0" presId="urn:microsoft.com/office/officeart/2016/7/layout/LinearArrowProcessNumbered"/>
    <dgm:cxn modelId="{EE407D4A-3E99-41E7-8613-0D59DD2E0067}" type="presParOf" srcId="{A764D3F7-6F90-454B-8C5B-1C68DC8980DB}" destId="{7A9061A0-6073-48A0-80EA-2BD61B292909}" srcOrd="6" destOrd="0" presId="urn:microsoft.com/office/officeart/2016/7/layout/LinearArrowProcessNumbered"/>
    <dgm:cxn modelId="{ECB42BF1-306B-4B30-8715-5DF9450390AC}" type="presParOf" srcId="{7A9061A0-6073-48A0-80EA-2BD61B292909}" destId="{2C61465C-49F6-4A96-B788-4DBA7186E792}" srcOrd="0" destOrd="0" presId="urn:microsoft.com/office/officeart/2016/7/layout/LinearArrowProcessNumbered"/>
    <dgm:cxn modelId="{0CB3B22B-7FC9-4F95-AA96-D056F32A61A2}" type="presParOf" srcId="{7A9061A0-6073-48A0-80EA-2BD61B292909}" destId="{D23DB5C2-61B3-4EFA-AA38-B083941C3146}" srcOrd="1" destOrd="0" presId="urn:microsoft.com/office/officeart/2016/7/layout/LinearArrowProcessNumbered"/>
    <dgm:cxn modelId="{D8F8A906-2552-4CD8-8ADE-368B2E2B1CBA}" type="presParOf" srcId="{D23DB5C2-61B3-4EFA-AA38-B083941C3146}" destId="{1CA325AC-99F2-4B11-8F7C-C68A644EEB7B}" srcOrd="0" destOrd="0" presId="urn:microsoft.com/office/officeart/2016/7/layout/LinearArrowProcessNumbered"/>
    <dgm:cxn modelId="{74264504-4F18-42B5-9128-A8D77F279D82}" type="presParOf" srcId="{D23DB5C2-61B3-4EFA-AA38-B083941C3146}" destId="{7C843C3E-4A85-40F5-AA9B-144FB7D4B165}" srcOrd="1" destOrd="0" presId="urn:microsoft.com/office/officeart/2016/7/layout/LinearArrowProcessNumbered"/>
    <dgm:cxn modelId="{64539A3A-EFC5-48B5-A671-F271FC8E00F1}" type="presParOf" srcId="{D23DB5C2-61B3-4EFA-AA38-B083941C3146}" destId="{56A94827-5A6A-4A64-A755-C25EB0DEE9A5}" srcOrd="2" destOrd="0" presId="urn:microsoft.com/office/officeart/2016/7/layout/LinearArrowProcessNumbered"/>
    <dgm:cxn modelId="{36884068-BC64-4CAF-AA37-120FD657901C}" type="presParOf" srcId="{D23DB5C2-61B3-4EFA-AA38-B083941C3146}" destId="{3698C74C-B146-487C-BF88-B5CCDCBD3C2B}" srcOrd="3" destOrd="0" presId="urn:microsoft.com/office/officeart/2016/7/layout/LinearArrowProcessNumbered"/>
    <dgm:cxn modelId="{8ECA37C0-DA53-4EE5-BF87-AD7840C164DE}" type="presParOf" srcId="{7A9061A0-6073-48A0-80EA-2BD61B292909}" destId="{6F1C6B79-6383-414B-8B2F-57E69CBFC43A}" srcOrd="2" destOrd="0" presId="urn:microsoft.com/office/officeart/2016/7/layout/LinearArrowProcessNumbered"/>
    <dgm:cxn modelId="{066A80EF-1ADC-4E1D-BD99-C586DC0646C1}" type="presParOf" srcId="{A764D3F7-6F90-454B-8C5B-1C68DC8980DB}" destId="{C6B4212F-B288-4FD6-A48A-10111B3D7360}" srcOrd="7" destOrd="0" presId="urn:microsoft.com/office/officeart/2016/7/layout/LinearArrowProcessNumbered"/>
    <dgm:cxn modelId="{D6DD1370-DDA1-4C67-A062-ECF7E7FA8964}" type="presParOf" srcId="{A764D3F7-6F90-454B-8C5B-1C68DC8980DB}" destId="{7FEFD0DC-CF37-42EA-A2DA-5E4C7DB3D369}" srcOrd="8" destOrd="0" presId="urn:microsoft.com/office/officeart/2016/7/layout/LinearArrowProcessNumbered"/>
    <dgm:cxn modelId="{BD1C5FC5-F61E-4123-A8CB-54F14861C795}" type="presParOf" srcId="{7FEFD0DC-CF37-42EA-A2DA-5E4C7DB3D369}" destId="{EE2E6902-2B87-4CDE-999F-8837CC662CF4}" srcOrd="0" destOrd="0" presId="urn:microsoft.com/office/officeart/2016/7/layout/LinearArrowProcessNumbered"/>
    <dgm:cxn modelId="{32FE0FE3-A96E-4EF4-98E7-148F4E4AD067}" type="presParOf" srcId="{7FEFD0DC-CF37-42EA-A2DA-5E4C7DB3D369}" destId="{2DFD06B9-C97E-44F8-9782-792CB5DF1826}" srcOrd="1" destOrd="0" presId="urn:microsoft.com/office/officeart/2016/7/layout/LinearArrowProcessNumbered"/>
    <dgm:cxn modelId="{57DCA3B7-2815-494F-BD43-A6C67B819B9B}" type="presParOf" srcId="{2DFD06B9-C97E-44F8-9782-792CB5DF1826}" destId="{87C77051-6FF6-462F-B093-77B7ADA2A4F0}" srcOrd="0" destOrd="0" presId="urn:microsoft.com/office/officeart/2016/7/layout/LinearArrowProcessNumbered"/>
    <dgm:cxn modelId="{0FD2B689-C6B2-4E69-8301-68B046FBA002}" type="presParOf" srcId="{2DFD06B9-C97E-44F8-9782-792CB5DF1826}" destId="{39920BD6-ACC1-493A-9B54-347430A00C9F}" srcOrd="1" destOrd="0" presId="urn:microsoft.com/office/officeart/2016/7/layout/LinearArrowProcessNumbered"/>
    <dgm:cxn modelId="{2B51A1A2-7B1B-496E-B54B-27C0143A5241}" type="presParOf" srcId="{2DFD06B9-C97E-44F8-9782-792CB5DF1826}" destId="{86F47A34-C0A0-4F69-A4A6-E7296DF9BA5C}" srcOrd="2" destOrd="0" presId="urn:microsoft.com/office/officeart/2016/7/layout/LinearArrowProcessNumbered"/>
    <dgm:cxn modelId="{278FF6D5-6541-4CC3-AECA-D2FBC0DF7C3F}" type="presParOf" srcId="{2DFD06B9-C97E-44F8-9782-792CB5DF1826}" destId="{F29F88F4-BC86-48DC-869A-9AC7189BDEA9}" srcOrd="3" destOrd="0" presId="urn:microsoft.com/office/officeart/2016/7/layout/LinearArrowProcessNumbered"/>
    <dgm:cxn modelId="{50AE3A3A-F458-4039-AB6B-56FC18A42940}" type="presParOf" srcId="{7FEFD0DC-CF37-42EA-A2DA-5E4C7DB3D369}" destId="{3ADFC1A0-F4BE-44F9-9FF5-F749A78A8FF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18886-2EE5-4220-83ED-D3996486FC82}">
      <dsp:nvSpPr>
        <dsp:cNvPr id="0" name=""/>
        <dsp:cNvSpPr/>
      </dsp:nvSpPr>
      <dsp:spPr>
        <a:xfrm>
          <a:off x="892410" y="1025716"/>
          <a:ext cx="713057"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AD8668-1DF5-4216-84DE-B353C8153824}">
      <dsp:nvSpPr>
        <dsp:cNvPr id="0" name=""/>
        <dsp:cNvSpPr/>
      </dsp:nvSpPr>
      <dsp:spPr>
        <a:xfrm>
          <a:off x="1648251" y="965855"/>
          <a:ext cx="82001" cy="154019"/>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2DCE3E-E4F5-4817-AFE6-0947729937D7}">
      <dsp:nvSpPr>
        <dsp:cNvPr id="0" name=""/>
        <dsp:cNvSpPr/>
      </dsp:nvSpPr>
      <dsp:spPr>
        <a:xfrm>
          <a:off x="458243" y="680717"/>
          <a:ext cx="690069" cy="69006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 tIns="26779" rIns="26779" bIns="26779"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59301" y="781775"/>
        <a:ext cx="487953" cy="487953"/>
      </dsp:txXfrm>
    </dsp:sp>
    <dsp:sp modelId="{5F43B782-A03A-4068-9D59-F83CC854817F}">
      <dsp:nvSpPr>
        <dsp:cNvPr id="0" name=""/>
        <dsp:cNvSpPr/>
      </dsp:nvSpPr>
      <dsp:spPr>
        <a:xfrm>
          <a:off x="1088" y="1536386"/>
          <a:ext cx="1604380" cy="227272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555" tIns="165100" rIns="126555" bIns="165100" numCol="1" spcCol="1270" anchor="t" anchorCtr="0">
          <a:noAutofit/>
        </a:bodyPr>
        <a:lstStyle/>
        <a:p>
          <a:pPr marL="0" lvl="0" indent="0" algn="l" defTabSz="488950">
            <a:lnSpc>
              <a:spcPct val="90000"/>
            </a:lnSpc>
            <a:spcBef>
              <a:spcPct val="0"/>
            </a:spcBef>
            <a:spcAft>
              <a:spcPct val="35000"/>
            </a:spcAft>
            <a:buNone/>
          </a:pPr>
          <a:r>
            <a:rPr lang="en-US" sz="1100" i="0" kern="1200"/>
            <a:t>Allows software applications to become more accurate at predicting outcomes without being explicitly programmed to do so. Machine learning algorithms use historical data as input to predict new output values</a:t>
          </a:r>
          <a:endParaRPr lang="en-US" sz="1100" kern="1200"/>
        </a:p>
      </dsp:txBody>
      <dsp:txXfrm>
        <a:off x="1088" y="1857262"/>
        <a:ext cx="1604380" cy="1951848"/>
      </dsp:txXfrm>
    </dsp:sp>
    <dsp:sp modelId="{40B0EC5A-0A79-45A0-8395-868DC0BCA19D}">
      <dsp:nvSpPr>
        <dsp:cNvPr id="0" name=""/>
        <dsp:cNvSpPr/>
      </dsp:nvSpPr>
      <dsp:spPr>
        <a:xfrm>
          <a:off x="1783732" y="1025715"/>
          <a:ext cx="1604380"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24234-C00C-4779-B0D6-1177C6A72F42}">
      <dsp:nvSpPr>
        <dsp:cNvPr id="0" name=""/>
        <dsp:cNvSpPr/>
      </dsp:nvSpPr>
      <dsp:spPr>
        <a:xfrm>
          <a:off x="3430896" y="965854"/>
          <a:ext cx="82001" cy="154020"/>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26AA8-5671-462A-A04B-08436DFEF578}">
      <dsp:nvSpPr>
        <dsp:cNvPr id="0" name=""/>
        <dsp:cNvSpPr/>
      </dsp:nvSpPr>
      <dsp:spPr>
        <a:xfrm>
          <a:off x="2240888" y="680716"/>
          <a:ext cx="690069" cy="69006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 tIns="26779" rIns="26779" bIns="26779"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341946" y="781774"/>
        <a:ext cx="487953" cy="487953"/>
      </dsp:txXfrm>
    </dsp:sp>
    <dsp:sp modelId="{4AC1275F-CE40-4F0F-9EA3-20202CCCD696}">
      <dsp:nvSpPr>
        <dsp:cNvPr id="0" name=""/>
        <dsp:cNvSpPr/>
      </dsp:nvSpPr>
      <dsp:spPr>
        <a:xfrm>
          <a:off x="1783732" y="1536386"/>
          <a:ext cx="1604380" cy="227272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555" tIns="165100" rIns="126555" bIns="165100" numCol="1" spcCol="1270" anchor="t" anchorCtr="0">
          <a:noAutofit/>
        </a:bodyPr>
        <a:lstStyle/>
        <a:p>
          <a:pPr marL="0" lvl="0" indent="0" algn="l" defTabSz="488950">
            <a:lnSpc>
              <a:spcPct val="90000"/>
            </a:lnSpc>
            <a:spcBef>
              <a:spcPct val="0"/>
            </a:spcBef>
            <a:spcAft>
              <a:spcPct val="35000"/>
            </a:spcAft>
            <a:buNone/>
          </a:pPr>
          <a:r>
            <a:rPr lang="en-US" sz="1100" b="0" i="0" kern="1200"/>
            <a:t>There are three types of machine learning algorithms; </a:t>
          </a:r>
          <a:endParaRPr lang="en-US" sz="1100" kern="1200"/>
        </a:p>
      </dsp:txBody>
      <dsp:txXfrm>
        <a:off x="1783732" y="1857262"/>
        <a:ext cx="1604380" cy="1951848"/>
      </dsp:txXfrm>
    </dsp:sp>
    <dsp:sp modelId="{7B2C34C4-EA0A-4FA5-9C2D-135641E6DEBD}">
      <dsp:nvSpPr>
        <dsp:cNvPr id="0" name=""/>
        <dsp:cNvSpPr/>
      </dsp:nvSpPr>
      <dsp:spPr>
        <a:xfrm>
          <a:off x="3566377" y="1025715"/>
          <a:ext cx="1604380"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591966-93BB-4C4A-8B87-026122390931}">
      <dsp:nvSpPr>
        <dsp:cNvPr id="0" name=""/>
        <dsp:cNvSpPr/>
      </dsp:nvSpPr>
      <dsp:spPr>
        <a:xfrm>
          <a:off x="5213541" y="965854"/>
          <a:ext cx="82001" cy="154020"/>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BB876D-E686-4968-8B4A-F5C184AB7944}">
      <dsp:nvSpPr>
        <dsp:cNvPr id="0" name=""/>
        <dsp:cNvSpPr/>
      </dsp:nvSpPr>
      <dsp:spPr>
        <a:xfrm>
          <a:off x="4023533" y="680716"/>
          <a:ext cx="690069" cy="69006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 tIns="26779" rIns="26779" bIns="26779"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124591" y="781774"/>
        <a:ext cx="487953" cy="487953"/>
      </dsp:txXfrm>
    </dsp:sp>
    <dsp:sp modelId="{150425A3-36C3-431C-AFA2-93F9266F9C3B}">
      <dsp:nvSpPr>
        <dsp:cNvPr id="0" name=""/>
        <dsp:cNvSpPr/>
      </dsp:nvSpPr>
      <dsp:spPr>
        <a:xfrm>
          <a:off x="3566377" y="1536386"/>
          <a:ext cx="1604380" cy="227272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555" tIns="165100" rIns="126555" bIns="165100" numCol="1" spcCol="1270" anchor="t" anchorCtr="0">
          <a:noAutofit/>
        </a:bodyPr>
        <a:lstStyle/>
        <a:p>
          <a:pPr marL="0" lvl="0" indent="0" algn="l" defTabSz="488950">
            <a:lnSpc>
              <a:spcPct val="90000"/>
            </a:lnSpc>
            <a:spcBef>
              <a:spcPct val="0"/>
            </a:spcBef>
            <a:spcAft>
              <a:spcPct val="35000"/>
            </a:spcAft>
            <a:buNone/>
          </a:pPr>
          <a:r>
            <a:rPr lang="en-US" sz="1100" b="1" i="1" kern="1200"/>
            <a:t>Supervised learning</a:t>
          </a:r>
          <a:r>
            <a:rPr lang="en-US" sz="1100" b="0" i="0" kern="1200"/>
            <a:t>: Generates a function that maps inputs to target outputs. In this type of learning, algorithm.</a:t>
          </a:r>
          <a:endParaRPr lang="en-US" sz="1100" kern="1200"/>
        </a:p>
      </dsp:txBody>
      <dsp:txXfrm>
        <a:off x="3566377" y="1857262"/>
        <a:ext cx="1604380" cy="1951848"/>
      </dsp:txXfrm>
    </dsp:sp>
    <dsp:sp modelId="{1CA325AC-99F2-4B11-8F7C-C68A644EEB7B}">
      <dsp:nvSpPr>
        <dsp:cNvPr id="0" name=""/>
        <dsp:cNvSpPr/>
      </dsp:nvSpPr>
      <dsp:spPr>
        <a:xfrm>
          <a:off x="5349022" y="1025715"/>
          <a:ext cx="1604380"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843C3E-4A85-40F5-AA9B-144FB7D4B165}">
      <dsp:nvSpPr>
        <dsp:cNvPr id="0" name=""/>
        <dsp:cNvSpPr/>
      </dsp:nvSpPr>
      <dsp:spPr>
        <a:xfrm>
          <a:off x="6996186" y="965854"/>
          <a:ext cx="82001" cy="154020"/>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A94827-5A6A-4A64-A755-C25EB0DEE9A5}">
      <dsp:nvSpPr>
        <dsp:cNvPr id="0" name=""/>
        <dsp:cNvSpPr/>
      </dsp:nvSpPr>
      <dsp:spPr>
        <a:xfrm>
          <a:off x="5806177" y="680716"/>
          <a:ext cx="690069" cy="69006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 tIns="26779" rIns="26779" bIns="26779"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907235" y="781774"/>
        <a:ext cx="487953" cy="487953"/>
      </dsp:txXfrm>
    </dsp:sp>
    <dsp:sp modelId="{6F1C6B79-6383-414B-8B2F-57E69CBFC43A}">
      <dsp:nvSpPr>
        <dsp:cNvPr id="0" name=""/>
        <dsp:cNvSpPr/>
      </dsp:nvSpPr>
      <dsp:spPr>
        <a:xfrm>
          <a:off x="5349022" y="1536386"/>
          <a:ext cx="1604380" cy="227272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555" tIns="165100" rIns="126555" bIns="165100" numCol="1" spcCol="1270" anchor="t" anchorCtr="0">
          <a:noAutofit/>
        </a:bodyPr>
        <a:lstStyle/>
        <a:p>
          <a:pPr marL="0" lvl="0" indent="0" algn="l" defTabSz="488950">
            <a:lnSpc>
              <a:spcPct val="90000"/>
            </a:lnSpc>
            <a:spcBef>
              <a:spcPct val="0"/>
            </a:spcBef>
            <a:spcAft>
              <a:spcPct val="35000"/>
            </a:spcAft>
            <a:buNone/>
          </a:pPr>
          <a:r>
            <a:rPr lang="en-GB" sz="1100" b="1" i="1" kern="1200"/>
            <a:t>Unsupervised learning</a:t>
          </a:r>
          <a:r>
            <a:rPr lang="en-GB" sz="1100" b="0" i="0" kern="1200"/>
            <a:t>: Models a set of inputs. It provides inferences about the data by using the distances of the data samples from each other and the neighbourhood relation</a:t>
          </a:r>
          <a:endParaRPr lang="en-US" sz="1100" kern="1200"/>
        </a:p>
      </dsp:txBody>
      <dsp:txXfrm>
        <a:off x="5349022" y="1857262"/>
        <a:ext cx="1604380" cy="1951848"/>
      </dsp:txXfrm>
    </dsp:sp>
    <dsp:sp modelId="{87C77051-6FF6-462F-B093-77B7ADA2A4F0}">
      <dsp:nvSpPr>
        <dsp:cNvPr id="0" name=""/>
        <dsp:cNvSpPr/>
      </dsp:nvSpPr>
      <dsp:spPr>
        <a:xfrm>
          <a:off x="7131667" y="1025715"/>
          <a:ext cx="802190"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F47A34-C0A0-4F69-A4A6-E7296DF9BA5C}">
      <dsp:nvSpPr>
        <dsp:cNvPr id="0" name=""/>
        <dsp:cNvSpPr/>
      </dsp:nvSpPr>
      <dsp:spPr>
        <a:xfrm>
          <a:off x="7588822" y="680716"/>
          <a:ext cx="690069" cy="69006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 tIns="26779" rIns="26779" bIns="26779" numCol="1" spcCol="1270" anchor="ctr" anchorCtr="0">
          <a:noAutofit/>
        </a:bodyPr>
        <a:lstStyle/>
        <a:p>
          <a:pPr marL="0" lvl="0" indent="0" algn="ctr" defTabSz="1422400">
            <a:lnSpc>
              <a:spcPct val="90000"/>
            </a:lnSpc>
            <a:spcBef>
              <a:spcPct val="0"/>
            </a:spcBef>
            <a:spcAft>
              <a:spcPct val="35000"/>
            </a:spcAft>
            <a:buNone/>
          </a:pPr>
          <a:r>
            <a:rPr lang="en-US" sz="3200" kern="1200"/>
            <a:t>5</a:t>
          </a:r>
        </a:p>
      </dsp:txBody>
      <dsp:txXfrm>
        <a:off x="7689880" y="781774"/>
        <a:ext cx="487953" cy="487953"/>
      </dsp:txXfrm>
    </dsp:sp>
    <dsp:sp modelId="{3ADFC1A0-F4BE-44F9-9FF5-F749A78A8FF7}">
      <dsp:nvSpPr>
        <dsp:cNvPr id="0" name=""/>
        <dsp:cNvSpPr/>
      </dsp:nvSpPr>
      <dsp:spPr>
        <a:xfrm>
          <a:off x="7131667" y="1536386"/>
          <a:ext cx="1604380" cy="2272724"/>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6555" tIns="165100" rIns="126555" bIns="165100" numCol="1" spcCol="1270" anchor="t" anchorCtr="0">
          <a:noAutofit/>
        </a:bodyPr>
        <a:lstStyle/>
        <a:p>
          <a:pPr marL="0" lvl="0" indent="0" algn="l" defTabSz="488950">
            <a:lnSpc>
              <a:spcPct val="90000"/>
            </a:lnSpc>
            <a:spcBef>
              <a:spcPct val="0"/>
            </a:spcBef>
            <a:spcAft>
              <a:spcPct val="35000"/>
            </a:spcAft>
            <a:buNone/>
          </a:pPr>
          <a:r>
            <a:rPr lang="en-GB" sz="1100" b="1" i="1" kern="1200"/>
            <a:t>Reinforcement learning</a:t>
          </a:r>
          <a:r>
            <a:rPr lang="en-GB" sz="1100" b="0" i="0" kern="1200"/>
            <a:t> is a type of machine learning that aims to train the agent (robot, vehicle) with the reactions it receives from the environment without training data</a:t>
          </a:r>
          <a:r>
            <a:rPr lang="en-GB" sz="1100" kern="1200"/>
            <a:t>.</a:t>
          </a:r>
          <a:endParaRPr lang="en-US" sz="1100" kern="1200"/>
        </a:p>
      </dsp:txBody>
      <dsp:txXfrm>
        <a:off x="7131667" y="1857262"/>
        <a:ext cx="1604380" cy="1951848"/>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5EB005-7176-4554-A871-D82015477849}" type="datetimeFigureOut">
              <a:rPr lang="en-GB" smtClean="0"/>
              <a:t>05/12/2021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3EA9D8AA-12BC-4135-9DA2-8DF9D8604C21}"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62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EB005-7176-4554-A871-D82015477849}"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9D8AA-12BC-4135-9DA2-8DF9D8604C21}"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5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EB005-7176-4554-A871-D82015477849}"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9D8AA-12BC-4135-9DA2-8DF9D8604C21}"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095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EB005-7176-4554-A871-D82015477849}"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9D8AA-12BC-4135-9DA2-8DF9D8604C21}"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9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5EB005-7176-4554-A871-D82015477849}"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9D8AA-12BC-4135-9DA2-8DF9D8604C21}"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87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5EB005-7176-4554-A871-D82015477849}"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A9D8AA-12BC-4135-9DA2-8DF9D8604C21}"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05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EB005-7176-4554-A871-D82015477849}" type="datetimeFigureOut">
              <a:rPr lang="en-GB" smtClean="0"/>
              <a:t>05/12/2021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A9D8AA-12BC-4135-9DA2-8DF9D8604C21}"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458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5EB005-7176-4554-A871-D82015477849}" type="datetimeFigureOut">
              <a:rPr lang="en-GB" smtClean="0"/>
              <a:t>05/12/2021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A9D8AA-12BC-4135-9DA2-8DF9D8604C21}"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04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EB005-7176-4554-A871-D82015477849}" type="datetimeFigureOut">
              <a:rPr lang="en-GB" smtClean="0"/>
              <a:t>05/12/2021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A9D8AA-12BC-4135-9DA2-8DF9D8604C21}" type="slidenum">
              <a:rPr lang="en-GB" smtClean="0"/>
              <a:t>‹#›</a:t>
            </a:fld>
            <a:endParaRPr lang="en-GB"/>
          </a:p>
        </p:txBody>
      </p:sp>
    </p:spTree>
    <p:extLst>
      <p:ext uri="{BB962C8B-B14F-4D97-AF65-F5344CB8AC3E}">
        <p14:creationId xmlns:p14="http://schemas.microsoft.com/office/powerpoint/2010/main" val="86695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EB005-7176-4554-A871-D82015477849}"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A9D8AA-12BC-4135-9DA2-8DF9D8604C21}"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08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25EB005-7176-4554-A871-D82015477849}" type="datetimeFigureOut">
              <a:rPr lang="en-GB" smtClean="0"/>
              <a:t>05/12/2021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3EA9D8AA-12BC-4135-9DA2-8DF9D8604C21}"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022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25EB005-7176-4554-A871-D82015477849}" type="datetimeFigureOut">
              <a:rPr lang="en-GB" smtClean="0"/>
              <a:t>05/12/2021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A9D8AA-12BC-4135-9DA2-8DF9D8604C21}"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44444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78CB-4623-4A24-8DBB-CBEA0F72CB55}"/>
              </a:ext>
            </a:extLst>
          </p:cNvPr>
          <p:cNvSpPr>
            <a:spLocks noGrp="1"/>
          </p:cNvSpPr>
          <p:nvPr>
            <p:ph type="ctrTitle"/>
          </p:nvPr>
        </p:nvSpPr>
        <p:spPr>
          <a:xfrm>
            <a:off x="2525839" y="1231271"/>
            <a:ext cx="8915399" cy="2010673"/>
          </a:xfrm>
        </p:spPr>
        <p:txBody>
          <a:bodyPr>
            <a:noAutofit/>
          </a:bodyPr>
          <a:lstStyle/>
          <a:p>
            <a:pPr algn="ctr"/>
            <a:r>
              <a:rPr lang="en-US" sz="3200" b="1" i="0" dirty="0">
                <a:solidFill>
                  <a:srgbClr val="000000"/>
                </a:solidFill>
                <a:effectLst/>
                <a:latin typeface="Times New Roman" panose="02020603050405020304" pitchFamily="18" charset="0"/>
              </a:rPr>
              <a:t>A Study On the Determination of Heart Disease Using Machine Learning Algorithm</a:t>
            </a:r>
            <a:r>
              <a:rPr lang="en-US" sz="3200" b="0" i="0" dirty="0">
                <a:solidFill>
                  <a:srgbClr val="000000"/>
                </a:solidFill>
                <a:effectLst/>
                <a:latin typeface="Times New Roman" panose="02020603050405020304" pitchFamily="18" charset="0"/>
              </a:rPr>
              <a:t> </a:t>
            </a:r>
            <a:endParaRPr lang="en-GB" sz="3200" dirty="0"/>
          </a:p>
        </p:txBody>
      </p:sp>
      <p:sp>
        <p:nvSpPr>
          <p:cNvPr id="3" name="Subtitle 2">
            <a:extLst>
              <a:ext uri="{FF2B5EF4-FFF2-40B4-BE49-F238E27FC236}">
                <a16:creationId xmlns:a16="http://schemas.microsoft.com/office/drawing/2014/main" id="{74146AEB-B4F7-4E24-B16A-45D19ED09003}"/>
              </a:ext>
            </a:extLst>
          </p:cNvPr>
          <p:cNvSpPr>
            <a:spLocks noGrp="1"/>
          </p:cNvSpPr>
          <p:nvPr>
            <p:ph type="subTitle" idx="1"/>
          </p:nvPr>
        </p:nvSpPr>
        <p:spPr>
          <a:xfrm>
            <a:off x="2589213" y="3820561"/>
            <a:ext cx="8915399" cy="2083101"/>
          </a:xfrm>
        </p:spPr>
        <p:txBody>
          <a:bodyPr/>
          <a:lstStyle/>
          <a:p>
            <a:r>
              <a:rPr lang="en-GB" b="1" dirty="0"/>
              <a:t> </a:t>
            </a:r>
          </a:p>
          <a:p>
            <a:pPr algn="ctr"/>
            <a:r>
              <a:rPr lang="en-GB" b="1" dirty="0"/>
              <a:t>Muttesir OKUDUCU</a:t>
            </a:r>
          </a:p>
          <a:p>
            <a:pPr algn="ctr"/>
            <a:r>
              <a:rPr lang="en-GB" b="1" dirty="0"/>
              <a:t>A0228521@live.tees.ac.uk</a:t>
            </a:r>
          </a:p>
        </p:txBody>
      </p:sp>
    </p:spTree>
    <p:extLst>
      <p:ext uri="{BB962C8B-B14F-4D97-AF65-F5344CB8AC3E}">
        <p14:creationId xmlns:p14="http://schemas.microsoft.com/office/powerpoint/2010/main" val="82603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DF8D-A5B2-4281-B1BA-F0DF503FAA5E}"/>
              </a:ext>
            </a:extLst>
          </p:cNvPr>
          <p:cNvSpPr>
            <a:spLocks noGrp="1"/>
          </p:cNvSpPr>
          <p:nvPr>
            <p:ph type="title"/>
          </p:nvPr>
        </p:nvSpPr>
        <p:spPr/>
        <p:txBody>
          <a:bodyPr/>
          <a:lstStyle/>
          <a:p>
            <a:br>
              <a:rPr lang="en-GB" sz="1800" b="1" i="0">
                <a:solidFill>
                  <a:srgbClr val="000000"/>
                </a:solidFill>
                <a:effectLst/>
                <a:latin typeface="Times New Roman" panose="02020603050405020304" pitchFamily="18" charset="0"/>
              </a:rPr>
            </a:br>
            <a:r>
              <a:rPr lang="en-GB" sz="2800" b="1" i="0">
                <a:solidFill>
                  <a:srgbClr val="000000"/>
                </a:solidFill>
                <a:effectLst/>
                <a:latin typeface="Times New Roman" panose="02020603050405020304" pitchFamily="18" charset="0"/>
              </a:rPr>
              <a:t>Machine Learning</a:t>
            </a:r>
            <a:r>
              <a:rPr lang="en-GB" sz="2800" b="0" i="0">
                <a:solidFill>
                  <a:srgbClr val="000000"/>
                </a:solidFill>
                <a:effectLst/>
                <a:latin typeface="Times New Roman" panose="02020603050405020304" pitchFamily="18" charset="0"/>
              </a:rPr>
              <a:t> </a:t>
            </a:r>
            <a:endParaRPr lang="en-GB" sz="2800" dirty="0"/>
          </a:p>
        </p:txBody>
      </p:sp>
      <p:graphicFrame>
        <p:nvGraphicFramePr>
          <p:cNvPr id="5" name="Content Placeholder 2">
            <a:extLst>
              <a:ext uri="{FF2B5EF4-FFF2-40B4-BE49-F238E27FC236}">
                <a16:creationId xmlns:a16="http://schemas.microsoft.com/office/drawing/2014/main" id="{B477B892-D4ED-4907-BB08-8D229CE9674D}"/>
              </a:ext>
            </a:extLst>
          </p:cNvPr>
          <p:cNvGraphicFramePr>
            <a:graphicFrameLocks noGrp="1"/>
          </p:cNvGraphicFramePr>
          <p:nvPr>
            <p:ph idx="1"/>
          </p:nvPr>
        </p:nvGraphicFramePr>
        <p:xfrm>
          <a:off x="2589212" y="1421394"/>
          <a:ext cx="8915400" cy="4489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0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CB57A82-1B05-4DF4-8D81-1F6FFE9670C3}"/>
              </a:ext>
            </a:extLst>
          </p:cNvPr>
          <p:cNvSpPr>
            <a:spLocks noGrp="1"/>
          </p:cNvSpPr>
          <p:nvPr>
            <p:ph idx="1"/>
          </p:nvPr>
        </p:nvSpPr>
        <p:spPr>
          <a:xfrm>
            <a:off x="1451581" y="2015732"/>
            <a:ext cx="4172212" cy="3450613"/>
          </a:xfrm>
        </p:spPr>
        <p:txBody>
          <a:bodyPr>
            <a:normAutofit/>
          </a:bodyPr>
          <a:lstStyle/>
          <a:p>
            <a:pPr>
              <a:lnSpc>
                <a:spcPct val="110000"/>
              </a:lnSpc>
            </a:pPr>
            <a:r>
              <a:rPr lang="en-US" sz="1400">
                <a:latin typeface="Times New Roman" panose="02020603050405020304" pitchFamily="18" charset="0"/>
              </a:rPr>
              <a:t>M</a:t>
            </a:r>
            <a:r>
              <a:rPr lang="en-US" sz="1400" b="0" i="0">
                <a:effectLst/>
                <a:latin typeface="Times New Roman" panose="02020603050405020304" pitchFamily="18" charset="0"/>
              </a:rPr>
              <a:t>achine learning algorithms, divided into training and testing, provide feedback in connection with the accuracy of the predictions. In this project,  the data will into training and testing; it will set into a ratio of 70% training data and 30% testing data</a:t>
            </a:r>
          </a:p>
          <a:p>
            <a:pPr>
              <a:lnSpc>
                <a:spcPct val="110000"/>
              </a:lnSpc>
            </a:pPr>
            <a:r>
              <a:rPr lang="en-GB" sz="1400" b="1" i="1">
                <a:effectLst/>
                <a:latin typeface="Times New Roman" panose="02020603050405020304" pitchFamily="18" charset="0"/>
              </a:rPr>
              <a:t>K-Nearest </a:t>
            </a:r>
            <a:r>
              <a:rPr lang="en-GB" sz="1400" b="1" i="1" err="1">
                <a:effectLst/>
                <a:latin typeface="Times New Roman" panose="02020603050405020304" pitchFamily="18" charset="0"/>
              </a:rPr>
              <a:t>Neighbor</a:t>
            </a:r>
            <a:r>
              <a:rPr lang="en-GB" sz="1400" b="1" i="1">
                <a:effectLst/>
                <a:latin typeface="Times New Roman" panose="02020603050405020304" pitchFamily="18" charset="0"/>
              </a:rPr>
              <a:t>: </a:t>
            </a:r>
            <a:r>
              <a:rPr lang="en-GB" sz="1400" b="0" i="0">
                <a:effectLst/>
                <a:latin typeface="Times New Roman" panose="02020603050405020304" pitchFamily="18" charset="0"/>
              </a:rPr>
              <a:t>The k-nearest </a:t>
            </a:r>
            <a:r>
              <a:rPr lang="en-GB" sz="1400" b="0" i="0" err="1">
                <a:effectLst/>
                <a:latin typeface="Times New Roman" panose="02020603050405020304" pitchFamily="18" charset="0"/>
              </a:rPr>
              <a:t>neighbor</a:t>
            </a:r>
            <a:r>
              <a:rPr lang="en-GB" sz="1400" b="0" i="0">
                <a:effectLst/>
                <a:latin typeface="Times New Roman" panose="02020603050405020304" pitchFamily="18" charset="0"/>
              </a:rPr>
              <a:t> (KNN) algorithm is a supervised learning algorithm that is easy to implement. Although it is used in solving both classification and regression problems, it is mainly used in solving classification problems in industry.</a:t>
            </a:r>
            <a:endParaRPr lang="en-US" sz="1400">
              <a:latin typeface="Times New Roman" panose="02020603050405020304" pitchFamily="18" charset="0"/>
            </a:endParaRPr>
          </a:p>
          <a:p>
            <a:pPr>
              <a:lnSpc>
                <a:spcPct val="110000"/>
              </a:lnSpc>
            </a:pPr>
            <a:endParaRPr lang="en-GB" sz="1400"/>
          </a:p>
        </p:txBody>
      </p:sp>
      <p:pic>
        <p:nvPicPr>
          <p:cNvPr id="5" name="Picture 4" descr="Diagram&#10;&#10;Description automatically generated">
            <a:extLst>
              <a:ext uri="{FF2B5EF4-FFF2-40B4-BE49-F238E27FC236}">
                <a16:creationId xmlns:a16="http://schemas.microsoft.com/office/drawing/2014/main" id="{62AC1040-DBAB-42BF-8A8E-28AE382AA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187712"/>
            <a:ext cx="4960442" cy="3896503"/>
          </a:xfrm>
          <a:prstGeom prst="rect">
            <a:avLst/>
          </a:prstGeom>
        </p:spPr>
      </p:pic>
      <p:pic>
        <p:nvPicPr>
          <p:cNvPr id="36"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86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1567BAD-EFF4-455C-8C85-CEFC2409B85D}"/>
              </a:ext>
            </a:extLst>
          </p:cNvPr>
          <p:cNvSpPr>
            <a:spLocks noGrp="1"/>
          </p:cNvSpPr>
          <p:nvPr>
            <p:ph idx="1"/>
          </p:nvPr>
        </p:nvSpPr>
        <p:spPr>
          <a:xfrm>
            <a:off x="1451581" y="2015732"/>
            <a:ext cx="4172212" cy="3450613"/>
          </a:xfrm>
        </p:spPr>
        <p:txBody>
          <a:bodyPr>
            <a:normAutofit/>
          </a:bodyPr>
          <a:lstStyle/>
          <a:p>
            <a:r>
              <a:rPr lang="en-GB" b="1" i="1" dirty="0">
                <a:effectLst/>
                <a:latin typeface="Times New Roman" panose="02020603050405020304" pitchFamily="18" charset="0"/>
              </a:rPr>
              <a:t>Logistic Regression:</a:t>
            </a:r>
            <a:r>
              <a:rPr lang="en-GB" b="0" i="0" dirty="0">
                <a:effectLst/>
                <a:latin typeface="Times New Roman" panose="02020603050405020304" pitchFamily="18" charset="0"/>
              </a:rPr>
              <a:t> Logistic Regression (LR) is a regression method for classification. It is used to classify categorical or numerical data. It works when the dependent variable can only take two different values.</a:t>
            </a:r>
            <a:endParaRPr lang="en-US" b="0" i="0" dirty="0">
              <a:effectLst/>
              <a:latin typeface="Times New Roman" panose="02020603050405020304" pitchFamily="18" charset="0"/>
            </a:endParaRPr>
          </a:p>
          <a:p>
            <a:endParaRPr lang="en-GB" dirty="0"/>
          </a:p>
        </p:txBody>
      </p:sp>
      <p:pic>
        <p:nvPicPr>
          <p:cNvPr id="5" name="Picture 4" descr="Chart, scatter chart&#10;&#10;Description automatically generated">
            <a:extLst>
              <a:ext uri="{FF2B5EF4-FFF2-40B4-BE49-F238E27FC236}">
                <a16:creationId xmlns:a16="http://schemas.microsoft.com/office/drawing/2014/main" id="{5729E371-9DB3-4412-86ED-339DE5AB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619175"/>
            <a:ext cx="4960442" cy="3033577"/>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37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71C3258-867E-4EE1-BF83-A133FB902BDC}"/>
              </a:ext>
            </a:extLst>
          </p:cNvPr>
          <p:cNvSpPr>
            <a:spLocks noGrp="1"/>
          </p:cNvSpPr>
          <p:nvPr>
            <p:ph idx="1"/>
          </p:nvPr>
        </p:nvSpPr>
        <p:spPr>
          <a:xfrm>
            <a:off x="1451581" y="2015732"/>
            <a:ext cx="4172212" cy="3450613"/>
          </a:xfrm>
        </p:spPr>
        <p:txBody>
          <a:bodyPr>
            <a:normAutofit/>
          </a:bodyPr>
          <a:lstStyle/>
          <a:p>
            <a:pPr>
              <a:lnSpc>
                <a:spcPct val="110000"/>
              </a:lnSpc>
            </a:pPr>
            <a:r>
              <a:rPr lang="en-GB" sz="1700" b="1" i="1">
                <a:effectLst/>
                <a:latin typeface="Times New Roman" panose="02020603050405020304" pitchFamily="18" charset="0"/>
              </a:rPr>
              <a:t>Support Vector Machines (SVM):</a:t>
            </a:r>
            <a:r>
              <a:rPr lang="en-GB" sz="1700" b="0" i="0">
                <a:effectLst/>
                <a:latin typeface="Times New Roman" panose="02020603050405020304" pitchFamily="18" charset="0"/>
              </a:rPr>
              <a:t> Support Vector Machine is one of the supervised learning methods generally used in classification problems. In this algorithm, each data item is plotted as a point in the n-dimensional space (where n is the number of features your data has), with the value of each feature being the value of a particular coordinate.</a:t>
            </a:r>
            <a:endParaRPr lang="en-GB" sz="1700"/>
          </a:p>
          <a:p>
            <a:pPr>
              <a:lnSpc>
                <a:spcPct val="110000"/>
              </a:lnSpc>
            </a:pPr>
            <a:endParaRPr lang="en-GB" sz="1700"/>
          </a:p>
        </p:txBody>
      </p:sp>
      <p:pic>
        <p:nvPicPr>
          <p:cNvPr id="5" name="Picture 4" descr="Chart, scatter chart&#10;&#10;Description automatically generated">
            <a:extLst>
              <a:ext uri="{FF2B5EF4-FFF2-40B4-BE49-F238E27FC236}">
                <a16:creationId xmlns:a16="http://schemas.microsoft.com/office/drawing/2014/main" id="{2995C659-C77C-4A4A-8F08-814830A61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579625"/>
            <a:ext cx="4960442" cy="3112677"/>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58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443A-D74C-4BEB-8EA0-4074EBEA6556}"/>
              </a:ext>
            </a:extLst>
          </p:cNvPr>
          <p:cNvSpPr>
            <a:spLocks noGrp="1"/>
          </p:cNvSpPr>
          <p:nvPr>
            <p:ph type="title"/>
          </p:nvPr>
        </p:nvSpPr>
        <p:spPr>
          <a:xfrm>
            <a:off x="2592925" y="624110"/>
            <a:ext cx="8911687" cy="822135"/>
          </a:xfrm>
        </p:spPr>
        <p:txBody>
          <a:bodyPr>
            <a:normAutofit/>
          </a:bodyPr>
          <a:lstStyle/>
          <a:p>
            <a:r>
              <a:rPr lang="en-GB" b="1" i="0">
                <a:effectLst/>
                <a:latin typeface="WordVisi_MSFontService"/>
              </a:rPr>
              <a:t>Result and Analysis</a:t>
            </a:r>
            <a:endParaRPr lang="en-GB"/>
          </a:p>
        </p:txBody>
      </p:sp>
      <p:sp>
        <p:nvSpPr>
          <p:cNvPr id="3" name="Content Placeholder 2">
            <a:extLst>
              <a:ext uri="{FF2B5EF4-FFF2-40B4-BE49-F238E27FC236}">
                <a16:creationId xmlns:a16="http://schemas.microsoft.com/office/drawing/2014/main" id="{E9670EF4-ECF2-4E6D-8E00-929A9B320FBE}"/>
              </a:ext>
            </a:extLst>
          </p:cNvPr>
          <p:cNvSpPr>
            <a:spLocks noGrp="1"/>
          </p:cNvSpPr>
          <p:nvPr>
            <p:ph idx="1"/>
          </p:nvPr>
        </p:nvSpPr>
        <p:spPr>
          <a:xfrm>
            <a:off x="2589212" y="2125362"/>
            <a:ext cx="5835121" cy="3785860"/>
          </a:xfrm>
        </p:spPr>
        <p:txBody>
          <a:bodyPr>
            <a:normAutofit/>
          </a:bodyPr>
          <a:lstStyle/>
          <a:p>
            <a:r>
              <a:rPr lang="en-US" b="0" i="0" dirty="0">
                <a:effectLst/>
                <a:latin typeface="Times New Roman" panose="02020603050405020304" pitchFamily="18" charset="0"/>
              </a:rPr>
              <a:t> firstly, it will show the test accuracy score made by default parameters of machine learning algorithms.</a:t>
            </a:r>
          </a:p>
          <a:p>
            <a:r>
              <a:rPr lang="en-US" b="0" i="0" dirty="0">
                <a:effectLst/>
                <a:latin typeface="Times New Roman" panose="02020603050405020304" pitchFamily="18" charset="0"/>
              </a:rPr>
              <a:t>Secondly, it will show the tuned best accuracy score with </a:t>
            </a:r>
            <a:r>
              <a:rPr lang="en-US" b="0" i="0" dirty="0" err="1">
                <a:effectLst/>
                <a:latin typeface="Times New Roman" panose="02020603050405020304" pitchFamily="18" charset="0"/>
              </a:rPr>
              <a:t>GridsearchCV</a:t>
            </a:r>
            <a:r>
              <a:rPr lang="en-US" b="0" i="0">
                <a:effectLst/>
                <a:latin typeface="Times New Roman" panose="02020603050405020304" pitchFamily="18" charset="0"/>
              </a:rPr>
              <a:t>. </a:t>
            </a:r>
          </a:p>
          <a:p>
            <a:r>
              <a:rPr lang="en-US" b="0" i="0">
                <a:effectLst/>
                <a:latin typeface="Times New Roman" panose="02020603050405020304" pitchFamily="18" charset="0"/>
              </a:rPr>
              <a:t>Finally</a:t>
            </a:r>
            <a:r>
              <a:rPr lang="en-US" b="0" i="0" dirty="0">
                <a:effectLst/>
                <a:latin typeface="Times New Roman" panose="02020603050405020304" pitchFamily="18" charset="0"/>
              </a:rPr>
              <a:t>, it is going to deliver a confusion matrix ;</a:t>
            </a:r>
          </a:p>
          <a:p>
            <a:pPr marL="0" indent="0">
              <a:buNone/>
            </a:pPr>
            <a:endParaRPr lang="en-GB" dirty="0"/>
          </a:p>
        </p:txBody>
      </p:sp>
    </p:spTree>
    <p:extLst>
      <p:ext uri="{BB962C8B-B14F-4D97-AF65-F5344CB8AC3E}">
        <p14:creationId xmlns:p14="http://schemas.microsoft.com/office/powerpoint/2010/main" val="94151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DA7EDB7-13DA-45B5-8E5E-F3CCD50D64D3}"/>
              </a:ext>
            </a:extLst>
          </p:cNvPr>
          <p:cNvSpPr>
            <a:spLocks noGrp="1"/>
          </p:cNvSpPr>
          <p:nvPr>
            <p:ph idx="1"/>
          </p:nvPr>
        </p:nvSpPr>
        <p:spPr>
          <a:xfrm>
            <a:off x="1451581" y="2015732"/>
            <a:ext cx="4172212" cy="3450613"/>
          </a:xfrm>
        </p:spPr>
        <p:txBody>
          <a:bodyPr>
            <a:normAutofit/>
          </a:bodyPr>
          <a:lstStyle/>
          <a:p>
            <a:pPr>
              <a:lnSpc>
                <a:spcPct val="110000"/>
              </a:lnSpc>
            </a:pPr>
            <a:r>
              <a:rPr lang="en-US" sz="1400" b="0" i="0">
                <a:effectLst/>
                <a:latin typeface="Times New Roman" panose="02020603050405020304" pitchFamily="18" charset="0"/>
              </a:rPr>
              <a:t>A confusion matrix is a table often used to describe the performance of a classification model on a set of test data for which the actual values are known</a:t>
            </a:r>
          </a:p>
          <a:p>
            <a:pPr rtl="0" fontAlgn="base">
              <a:lnSpc>
                <a:spcPct val="110000"/>
              </a:lnSpc>
            </a:pPr>
            <a:r>
              <a:rPr lang="en-US" sz="1400" b="0" i="0">
                <a:effectLst/>
                <a:latin typeface="Times New Roman" panose="02020603050405020304" pitchFamily="18" charset="0"/>
              </a:rPr>
              <a:t>True Positives (TP): These are instances where true value is 1, and the predicted value is 1. </a:t>
            </a:r>
            <a:endParaRPr lang="en-US" sz="1400" b="0" i="0">
              <a:effectLst/>
              <a:latin typeface="Segoe UI" panose="020B0502040204020203" pitchFamily="34" charset="0"/>
            </a:endParaRPr>
          </a:p>
          <a:p>
            <a:pPr rtl="0" fontAlgn="base">
              <a:lnSpc>
                <a:spcPct val="110000"/>
              </a:lnSpc>
            </a:pPr>
            <a:r>
              <a:rPr lang="en-US" sz="1400" b="0" i="0">
                <a:effectLst/>
                <a:latin typeface="Times New Roman" panose="02020603050405020304" pitchFamily="18" charset="0"/>
              </a:rPr>
              <a:t>True Negatives (TN): These are instances where true value is 0, and the predicted value is 0. </a:t>
            </a:r>
            <a:endParaRPr lang="en-US" sz="1400" b="0" i="0">
              <a:effectLst/>
              <a:latin typeface="Segoe UI" panose="020B0502040204020203" pitchFamily="34" charset="0"/>
            </a:endParaRPr>
          </a:p>
          <a:p>
            <a:pPr rtl="0" fontAlgn="base">
              <a:lnSpc>
                <a:spcPct val="110000"/>
              </a:lnSpc>
            </a:pPr>
            <a:r>
              <a:rPr lang="en-US" sz="1400" b="0" i="0">
                <a:effectLst/>
                <a:latin typeface="Times New Roman" panose="02020603050405020304" pitchFamily="18" charset="0"/>
              </a:rPr>
              <a:t>False Positives (FP): These are instances where true value is 0, but the predicted value is 1. </a:t>
            </a:r>
            <a:endParaRPr lang="en-US" sz="1400" b="0" i="0">
              <a:effectLst/>
              <a:latin typeface="Segoe UI" panose="020B0502040204020203" pitchFamily="34" charset="0"/>
            </a:endParaRPr>
          </a:p>
          <a:p>
            <a:pPr rtl="0" fontAlgn="base">
              <a:lnSpc>
                <a:spcPct val="110000"/>
              </a:lnSpc>
            </a:pPr>
            <a:r>
              <a:rPr lang="en-US" sz="1400" b="0" i="0">
                <a:effectLst/>
                <a:latin typeface="Times New Roman" panose="02020603050405020304" pitchFamily="18" charset="0"/>
              </a:rPr>
              <a:t>False Negatives (FN): These are instances where true value is 1, but our predicted value is 0. </a:t>
            </a:r>
            <a:endParaRPr lang="en-US" sz="1400" b="0" i="0">
              <a:effectLst/>
              <a:latin typeface="Segoe UI" panose="020B0502040204020203" pitchFamily="34" charset="0"/>
            </a:endParaRPr>
          </a:p>
          <a:p>
            <a:pPr>
              <a:lnSpc>
                <a:spcPct val="110000"/>
              </a:lnSpc>
            </a:pPr>
            <a:endParaRPr lang="en-US" sz="1400" b="0" i="0">
              <a:effectLst/>
              <a:latin typeface="Times New Roman" panose="02020603050405020304" pitchFamily="18" charset="0"/>
            </a:endParaRPr>
          </a:p>
          <a:p>
            <a:pPr>
              <a:lnSpc>
                <a:spcPct val="110000"/>
              </a:lnSpc>
            </a:pPr>
            <a:endParaRPr lang="en-GB" sz="1400"/>
          </a:p>
        </p:txBody>
      </p:sp>
      <p:pic>
        <p:nvPicPr>
          <p:cNvPr id="4" name="Picture 3" descr="Graphical user interface, application&#10;&#10;Description automatically generated">
            <a:extLst>
              <a:ext uri="{FF2B5EF4-FFF2-40B4-BE49-F238E27FC236}">
                <a16:creationId xmlns:a16="http://schemas.microsoft.com/office/drawing/2014/main" id="{2F90E4DF-BD78-489D-AF2C-5929B7AA0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740840"/>
            <a:ext cx="4960442" cy="2790248"/>
          </a:xfrm>
          <a:prstGeom prst="rect">
            <a:avLst/>
          </a:prstGeom>
        </p:spPr>
      </p:pic>
      <p:pic>
        <p:nvPicPr>
          <p:cNvPr id="24" name="Picture 2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84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51872-C5F0-4771-809D-DDC2313CC98E}"/>
              </a:ext>
            </a:extLst>
          </p:cNvPr>
          <p:cNvSpPr>
            <a:spLocks noGrp="1"/>
          </p:cNvSpPr>
          <p:nvPr>
            <p:ph idx="1"/>
          </p:nvPr>
        </p:nvSpPr>
        <p:spPr>
          <a:xfrm>
            <a:off x="1451579" y="2015732"/>
            <a:ext cx="9603275" cy="3450613"/>
          </a:xfrm>
        </p:spPr>
        <p:txBody>
          <a:bodyPr>
            <a:normAutofit/>
          </a:bodyPr>
          <a:lstStyle/>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pPr marL="0" indent="0">
              <a:buNone/>
            </a:pPr>
            <a:r>
              <a:rPr lang="en-GB">
                <a:latin typeface="Times New Roman" panose="02020603050405020304" pitchFamily="18" charset="0"/>
                <a:cs typeface="Times New Roman" panose="02020603050405020304" pitchFamily="18" charset="0"/>
              </a:rPr>
              <a:t>THANKS FOR LISTINNIG </a:t>
            </a:r>
          </a:p>
        </p:txBody>
      </p:sp>
    </p:spTree>
    <p:extLst>
      <p:ext uri="{BB962C8B-B14F-4D97-AF65-F5344CB8AC3E}">
        <p14:creationId xmlns:p14="http://schemas.microsoft.com/office/powerpoint/2010/main" val="32635750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B981ECF-D333-4806-A894-0EBCE31E25E1}"/>
              </a:ext>
            </a:extLst>
          </p:cNvPr>
          <p:cNvSpPr>
            <a:spLocks noGrp="1" noChangeArrowheads="1"/>
          </p:cNvSpPr>
          <p:nvPr>
            <p:ph idx="1"/>
          </p:nvPr>
        </p:nvSpPr>
        <p:spPr bwMode="auto">
          <a:xfrm>
            <a:off x="83977" y="1940571"/>
            <a:ext cx="11649314" cy="360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References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Palaniappan</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 &amp; Awang, . R., 2008. Intelligent heart disease prediction system using data mining. In 2008 IEEE/ACS international conference on computer systems and applications, March, pp. 108-115.</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Benjamin, E. J. &amp; </a:t>
            </a:r>
            <a:r>
              <a:rPr kumimoji="0" lang="en-GB"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Muntner</a:t>
            </a:r>
            <a:r>
              <a:rPr kumimoji="0" lang="en-GB"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 2019. Heart disease and stroke statistics—2019 update: a report from the American Heart Association. Circulation, 139(10), pp. e56-e528.</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Bonaccorso, G., 2017. Machine learning algorithms. s.l.:</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Packt</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Publishing Ltd..</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Das, R., Turkoglu, . I. &amp;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Sengur</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2009. Effective diagnosis of heart disease through neural networks ensembles. Expert systems with applications, 36(4), pp. 7675-7680.</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lang="en-US" sz="1050" b="0" i="1" dirty="0" err="1">
                <a:solidFill>
                  <a:srgbClr val="222222"/>
                </a:solidFill>
                <a:effectLst/>
                <a:latin typeface="Arial" panose="020B0604020202020204" pitchFamily="34" charset="0"/>
              </a:rPr>
              <a:t>Engebretsen</a:t>
            </a:r>
            <a:r>
              <a:rPr lang="en-US" sz="1050" b="0" i="1" dirty="0">
                <a:solidFill>
                  <a:srgbClr val="222222"/>
                </a:solidFill>
                <a:effectLst/>
                <a:latin typeface="Arial" panose="020B0604020202020204" pitchFamily="34" charset="0"/>
              </a:rPr>
              <a:t>, M. and Kennedy, H., 2020. Data visualization in society (p. 441).</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García, S.,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Luengo</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 &amp; Herrera, F., 2015. Data preprocessing in data mining. Cham, Switzerland: Springer International Publishing..</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Kishor, A. &amp; Chinmay , C., 2021. Artificial intelligence and internet of things based healthcare 4.0 monitoring system. Wireless Personal Communications, pp. 1-17.</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Kohli, P. S. &amp; Arora, S., 2018. December. Application of machine learning in disease prediction. In 2018 4th International conference on computing communication and automation (ICCCA), pp. 1-4.</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Organization, W. H., 2017. Cardiovascular diseases (CVDs): World Health Organization, Geneva, Switzerland: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s.n</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Priyanka, N. &amp; Kumar, . P. R., 2017. Usage of data mining techniques in predicting the heart diseases—Naïve Bayes &amp; decision tree. In 2017 International Conference on Circuit, Power and Computing Technologies (ICCPCT), April, pp. 1-7.</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Shao, Y. E., Hou, C. D. &amp; Chiu, C. C., 2014. Hybrid intelligent modeling schemes for heart disease classification. Applied Soft Computing, Volume 14, pp. 47-52.</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Singh, J.,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Kamra</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&amp; Singh, H., 2016. October. Prediction of heart diseases using associative classification.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s.l.</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International conference on wireless networks and embedded systems (WECON).</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Surden</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 2014. Machine learning and law. Wash, p. 87.</a:t>
            </a:r>
            <a:endParaRPr kumimoji="0" lang="en-GB" altLang="en-US" sz="8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Wang, C. et al., 2021. Wang, C., Sun, Y., Jiang, D., Wang, C. and Liu, S., 2021. Risk‐Attributable Burden of Ischemic Heart Disease in 137 Low‐and Middle‐Income Countries From 2000 to 2019..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ournal</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 the American Heart Association, 10(19), p. p.e021024.</a:t>
            </a:r>
            <a:endParaRPr kumimoji="0" lang="en-GB" altLang="en-US"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0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C6EE9-9F5E-4A90-A98F-F1923F660597}"/>
              </a:ext>
            </a:extLst>
          </p:cNvPr>
          <p:cNvSpPr>
            <a:spLocks noGrp="1"/>
          </p:cNvSpPr>
          <p:nvPr>
            <p:ph idx="1"/>
          </p:nvPr>
        </p:nvSpPr>
        <p:spPr>
          <a:xfrm>
            <a:off x="2471596" y="1059255"/>
            <a:ext cx="9033016" cy="4851968"/>
          </a:xfrm>
        </p:spPr>
        <p:txBody>
          <a:bodyPr>
            <a:normAutofit fontScale="85000" lnSpcReduction="20000"/>
          </a:bodyPr>
          <a:lstStyle/>
          <a:p>
            <a:pPr marL="0" indent="0">
              <a:buNone/>
            </a:pPr>
            <a:r>
              <a:rPr lang="en-GB" sz="2800" b="1" i="0" dirty="0">
                <a:solidFill>
                  <a:srgbClr val="000000"/>
                </a:solidFill>
                <a:effectLst/>
                <a:latin typeface="WordVisi_MSFontService"/>
              </a:rPr>
              <a:t>Introduction and background </a:t>
            </a:r>
          </a:p>
          <a:p>
            <a:pPr marL="0" indent="0">
              <a:buNone/>
            </a:pPr>
            <a:endParaRPr lang="en-GB" sz="2800" b="1" dirty="0">
              <a:solidFill>
                <a:srgbClr val="000000"/>
              </a:solidFill>
              <a:latin typeface="WordVisi_MSFontService"/>
            </a:endParaRPr>
          </a:p>
          <a:p>
            <a:endParaRPr lang="en-GB" sz="2800" b="1" dirty="0">
              <a:solidFill>
                <a:srgbClr val="000000"/>
              </a:solidFill>
              <a:latin typeface="WordVisi_MSFontService"/>
            </a:endParaRP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 Heart disease rates have dramatically risen to become the leading cause of death</a:t>
            </a:r>
          </a:p>
          <a:p>
            <a:r>
              <a:rPr lang="en-US" b="0" i="0" dirty="0">
                <a:solidFill>
                  <a:srgbClr val="000000"/>
                </a:solidFill>
                <a:effectLst/>
                <a:latin typeface="Times New Roman" panose="02020603050405020304" pitchFamily="18" charset="0"/>
              </a:rPr>
              <a:t>World Health Organization(who) reported that 17,9 million people die each year from heart disease, which correlates with 31% of all deaths worldwide (WHO, 2017)</a:t>
            </a:r>
          </a:p>
          <a:p>
            <a:r>
              <a:rPr lang="en-US" dirty="0">
                <a:solidFill>
                  <a:srgbClr val="000000"/>
                </a:solidFill>
                <a:latin typeface="Times New Roman" panose="02020603050405020304" pitchFamily="18" charset="0"/>
              </a:rPr>
              <a:t>T</a:t>
            </a:r>
            <a:r>
              <a:rPr lang="en-US" b="0" i="0" dirty="0">
                <a:solidFill>
                  <a:srgbClr val="000000"/>
                </a:solidFill>
                <a:effectLst/>
                <a:latin typeface="Times New Roman" panose="02020603050405020304" pitchFamily="18" charset="0"/>
              </a:rPr>
              <a:t>he number of deaths from heart disease decreases in high-income countries, death occurs in many low- and middle-income countries</a:t>
            </a:r>
          </a:p>
          <a:p>
            <a:r>
              <a:rPr lang="en-GB" b="0" i="0" dirty="0">
                <a:solidFill>
                  <a:srgbClr val="000000"/>
                </a:solidFill>
                <a:effectLst/>
                <a:latin typeface="WordVisi_MSFontService"/>
              </a:rPr>
              <a:t>Early detection of the disease and appropriate treatment play an important role in preventing deaths and reducing the risk of heart diseases.</a:t>
            </a:r>
          </a:p>
          <a:p>
            <a:r>
              <a:rPr lang="en-GB" dirty="0">
                <a:solidFill>
                  <a:srgbClr val="000000"/>
                </a:solidFill>
                <a:latin typeface="WordVisi_MSFontService"/>
              </a:rPr>
              <a:t>A</a:t>
            </a:r>
            <a:r>
              <a:rPr lang="en-GB" b="0" i="0" dirty="0">
                <a:solidFill>
                  <a:srgbClr val="000000"/>
                </a:solidFill>
                <a:effectLst/>
                <a:latin typeface="WordVisi_MSFontService"/>
              </a:rPr>
              <a:t>rtificial intelligence applications and different classification methods are increasing in detecting heart diseases.</a:t>
            </a:r>
          </a:p>
        </p:txBody>
      </p:sp>
    </p:spTree>
    <p:extLst>
      <p:ext uri="{BB962C8B-B14F-4D97-AF65-F5344CB8AC3E}">
        <p14:creationId xmlns:p14="http://schemas.microsoft.com/office/powerpoint/2010/main" val="65494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EB0EC-7395-4556-BCF5-BEA4068ACA5A}"/>
              </a:ext>
            </a:extLst>
          </p:cNvPr>
          <p:cNvSpPr>
            <a:spLocks noGrp="1"/>
          </p:cNvSpPr>
          <p:nvPr>
            <p:ph idx="1"/>
          </p:nvPr>
        </p:nvSpPr>
        <p:spPr>
          <a:xfrm>
            <a:off x="1638300" y="2015412"/>
            <a:ext cx="8915400" cy="3858488"/>
          </a:xfrm>
        </p:spPr>
        <p:txBody>
          <a:bodyPr/>
          <a:lstStyle/>
          <a:p>
            <a:endParaRPr lang="en-US" dirty="0">
              <a:solidFill>
                <a:srgbClr val="000000"/>
              </a:solidFill>
              <a:latin typeface="Times New Roman" panose="02020603050405020304" pitchFamily="18" charset="0"/>
            </a:endParaRPr>
          </a:p>
          <a:p>
            <a:r>
              <a:rPr lang="en-US" sz="1800" b="0" i="0" dirty="0">
                <a:solidFill>
                  <a:srgbClr val="000000"/>
                </a:solidFill>
                <a:effectLst/>
                <a:latin typeface="Times New Roman" panose="02020603050405020304" pitchFamily="18" charset="0"/>
              </a:rPr>
              <a:t>This project aims to calculate the accuracy score using the three different machine-learning approaches on the heart disease dataset. It will be calculated to conclude which one is best among them.</a:t>
            </a:r>
          </a:p>
          <a:p>
            <a:r>
              <a:rPr lang="en-US" b="0" i="0" dirty="0">
                <a:solidFill>
                  <a:srgbClr val="000000"/>
                </a:solidFill>
                <a:effectLst/>
                <a:latin typeface="Times New Roman" panose="02020603050405020304" pitchFamily="18" charset="0"/>
              </a:rPr>
              <a:t> Logistic Regression (LR),</a:t>
            </a:r>
          </a:p>
          <a:p>
            <a:r>
              <a:rPr lang="en-US" b="0" i="0" dirty="0">
                <a:solidFill>
                  <a:srgbClr val="000000"/>
                </a:solidFill>
                <a:effectLst/>
                <a:latin typeface="Times New Roman" panose="02020603050405020304" pitchFamily="18" charset="0"/>
              </a:rPr>
              <a:t> K Nearest </a:t>
            </a:r>
            <a:r>
              <a:rPr lang="en-US" b="0" i="0" dirty="0" err="1">
                <a:solidFill>
                  <a:srgbClr val="000000"/>
                </a:solidFill>
                <a:effectLst/>
                <a:latin typeface="Times New Roman" panose="02020603050405020304" pitchFamily="18" charset="0"/>
              </a:rPr>
              <a:t>Neighbour</a:t>
            </a:r>
            <a:r>
              <a:rPr lang="en-US" b="0" i="0" dirty="0">
                <a:solidFill>
                  <a:srgbClr val="000000"/>
                </a:solidFill>
                <a:effectLst/>
                <a:latin typeface="Times New Roman" panose="02020603050405020304" pitchFamily="18" charset="0"/>
              </a:rPr>
              <a:t> algorithm (KNN)</a:t>
            </a:r>
          </a:p>
          <a:p>
            <a:r>
              <a:rPr lang="en-US" b="0" i="0" dirty="0">
                <a:solidFill>
                  <a:srgbClr val="000000"/>
                </a:solidFill>
                <a:effectLst/>
                <a:latin typeface="Times New Roman" panose="02020603050405020304" pitchFamily="18" charset="0"/>
              </a:rPr>
              <a:t>Support Vector Machine (SVM).</a:t>
            </a:r>
            <a:r>
              <a:rPr lang="en-US" sz="1800" b="0" i="0" dirty="0">
                <a:solidFill>
                  <a:srgbClr val="000000"/>
                </a:solidFill>
                <a:effectLst/>
                <a:latin typeface="Times New Roman" panose="02020603050405020304" pitchFamily="18" charset="0"/>
              </a:rPr>
              <a:t> </a:t>
            </a:r>
            <a:endParaRPr lang="en-GB" dirty="0"/>
          </a:p>
          <a:p>
            <a:pPr marL="0" indent="0">
              <a:buNone/>
            </a:pPr>
            <a:endParaRPr lang="en-GB" dirty="0"/>
          </a:p>
        </p:txBody>
      </p:sp>
    </p:spTree>
    <p:extLst>
      <p:ext uri="{BB962C8B-B14F-4D97-AF65-F5344CB8AC3E}">
        <p14:creationId xmlns:p14="http://schemas.microsoft.com/office/powerpoint/2010/main" val="356683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31EAE-6466-4861-A347-D1B945D00498}"/>
              </a:ext>
            </a:extLst>
          </p:cNvPr>
          <p:cNvSpPr>
            <a:spLocks noGrp="1"/>
          </p:cNvSpPr>
          <p:nvPr>
            <p:ph type="title"/>
          </p:nvPr>
        </p:nvSpPr>
        <p:spPr>
          <a:xfrm>
            <a:off x="1451579" y="804519"/>
            <a:ext cx="9603275" cy="1049235"/>
          </a:xfrm>
        </p:spPr>
        <p:txBody>
          <a:bodyPr>
            <a:normAutofit/>
          </a:bodyPr>
          <a:lstStyle/>
          <a:p>
            <a:r>
              <a:rPr lang="en-GB" b="1"/>
              <a:t>Related work</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Table 4">
            <a:extLst>
              <a:ext uri="{FF2B5EF4-FFF2-40B4-BE49-F238E27FC236}">
                <a16:creationId xmlns:a16="http://schemas.microsoft.com/office/drawing/2014/main" id="{FAF7A847-BDA3-4F2E-BEEC-0A4574099E8E}"/>
              </a:ext>
            </a:extLst>
          </p:cNvPr>
          <p:cNvGraphicFramePr>
            <a:graphicFrameLocks noGrp="1"/>
          </p:cNvGraphicFramePr>
          <p:nvPr>
            <p:ph idx="1"/>
            <p:extLst>
              <p:ext uri="{D42A27DB-BD31-4B8C-83A1-F6EECF244321}">
                <p14:modId xmlns:p14="http://schemas.microsoft.com/office/powerpoint/2010/main" val="255691601"/>
              </p:ext>
            </p:extLst>
          </p:nvPr>
        </p:nvGraphicFramePr>
        <p:xfrm>
          <a:off x="1662945" y="2331497"/>
          <a:ext cx="9180436" cy="3914485"/>
        </p:xfrm>
        <a:graphic>
          <a:graphicData uri="http://schemas.openxmlformats.org/drawingml/2006/table">
            <a:tbl>
              <a:tblPr firstRow="1" bandRow="1">
                <a:tableStyleId>{073A0DAA-6AF3-43AB-8588-CEC1D06C72B9}</a:tableStyleId>
              </a:tblPr>
              <a:tblGrid>
                <a:gridCol w="2074164">
                  <a:extLst>
                    <a:ext uri="{9D8B030D-6E8A-4147-A177-3AD203B41FA5}">
                      <a16:colId xmlns:a16="http://schemas.microsoft.com/office/drawing/2014/main" val="4289728156"/>
                    </a:ext>
                  </a:extLst>
                </a:gridCol>
                <a:gridCol w="4206463">
                  <a:extLst>
                    <a:ext uri="{9D8B030D-6E8A-4147-A177-3AD203B41FA5}">
                      <a16:colId xmlns:a16="http://schemas.microsoft.com/office/drawing/2014/main" val="2631916274"/>
                    </a:ext>
                  </a:extLst>
                </a:gridCol>
                <a:gridCol w="2899809">
                  <a:extLst>
                    <a:ext uri="{9D8B030D-6E8A-4147-A177-3AD203B41FA5}">
                      <a16:colId xmlns:a16="http://schemas.microsoft.com/office/drawing/2014/main" val="2019806827"/>
                    </a:ext>
                  </a:extLst>
                </a:gridCol>
              </a:tblGrid>
              <a:tr h="344164">
                <a:tc>
                  <a:txBody>
                    <a:bodyPr/>
                    <a:lstStyle/>
                    <a:p>
                      <a:r>
                        <a:rPr lang="en-GB" sz="1500"/>
                        <a:t>Researchers</a:t>
                      </a:r>
                    </a:p>
                  </a:txBody>
                  <a:tcPr marL="78219" marR="78219" marT="39110" marB="39110"/>
                </a:tc>
                <a:tc>
                  <a:txBody>
                    <a:bodyPr/>
                    <a:lstStyle/>
                    <a:p>
                      <a:r>
                        <a:rPr lang="en-GB" sz="1500"/>
                        <a:t>Method</a:t>
                      </a:r>
                    </a:p>
                  </a:txBody>
                  <a:tcPr marL="78219" marR="78219" marT="39110" marB="39110"/>
                </a:tc>
                <a:tc>
                  <a:txBody>
                    <a:bodyPr/>
                    <a:lstStyle/>
                    <a:p>
                      <a:pPr algn="ctr"/>
                      <a:r>
                        <a:rPr lang="en-GB" sz="1500"/>
                        <a:t>Accuracy and recommendation</a:t>
                      </a:r>
                    </a:p>
                  </a:txBody>
                  <a:tcPr marL="78219" marR="78219" marT="39110" marB="39110"/>
                </a:tc>
                <a:extLst>
                  <a:ext uri="{0D108BD9-81ED-4DB2-BD59-A6C34878D82A}">
                    <a16:rowId xmlns:a16="http://schemas.microsoft.com/office/drawing/2014/main" val="1500772930"/>
                  </a:ext>
                </a:extLst>
              </a:tr>
              <a:tr h="813479">
                <a:tc>
                  <a:txBody>
                    <a:bodyPr/>
                    <a:lstStyle/>
                    <a:p>
                      <a:r>
                        <a:rPr lang="en-GB" sz="1500" b="0" kern="1200">
                          <a:solidFill>
                            <a:schemeClr val="dk1"/>
                          </a:solidFill>
                          <a:effectLst/>
                        </a:rPr>
                        <a:t> Palaniappan and Awang (2008) </a:t>
                      </a:r>
                      <a:endParaRPr lang="en-GB" sz="1500"/>
                    </a:p>
                  </a:txBody>
                  <a:tcPr marL="78219" marR="78219" marT="39110" marB="39110"/>
                </a:tc>
                <a:tc>
                  <a:txBody>
                    <a:bodyPr/>
                    <a:lstStyle/>
                    <a:p>
                      <a:pPr marL="342900" indent="-342900">
                        <a:buFont typeface="+mj-lt"/>
                        <a:buAutoNum type="arabicPeriod"/>
                      </a:pPr>
                      <a:r>
                        <a:rPr lang="en-US" sz="1500" b="0" kern="1200">
                          <a:solidFill>
                            <a:schemeClr val="dk1"/>
                          </a:solidFill>
                          <a:effectLst/>
                        </a:rPr>
                        <a:t>Decision Trees, </a:t>
                      </a:r>
                    </a:p>
                    <a:p>
                      <a:pPr marL="342900" indent="-342900">
                        <a:buFont typeface="+mj-lt"/>
                        <a:buAutoNum type="arabicPeriod"/>
                      </a:pPr>
                      <a:r>
                        <a:rPr lang="en-US" sz="1500" b="0" kern="1200">
                          <a:solidFill>
                            <a:schemeClr val="dk1"/>
                          </a:solidFill>
                          <a:effectLst/>
                        </a:rPr>
                        <a:t>Naïve Bayes, </a:t>
                      </a:r>
                    </a:p>
                    <a:p>
                      <a:pPr marL="342900" indent="-342900">
                        <a:buFont typeface="+mj-lt"/>
                        <a:buAutoNum type="arabicPeriod"/>
                      </a:pPr>
                      <a:r>
                        <a:rPr lang="en-US" sz="1500" b="0" kern="1200">
                          <a:solidFill>
                            <a:schemeClr val="dk1"/>
                          </a:solidFill>
                          <a:effectLst/>
                        </a:rPr>
                        <a:t>Neural Network.</a:t>
                      </a:r>
                      <a:endParaRPr lang="en-GB" sz="1500"/>
                    </a:p>
                  </a:txBody>
                  <a:tcPr marL="78219" marR="78219" marT="39110" marB="39110"/>
                </a:tc>
                <a:tc>
                  <a:txBody>
                    <a:bodyPr/>
                    <a:lstStyle/>
                    <a:p>
                      <a:pPr marL="342900" indent="-342900" algn="l">
                        <a:buFont typeface="+mj-lt"/>
                        <a:buAutoNum type="arabicPeriod"/>
                      </a:pPr>
                      <a:r>
                        <a:rPr lang="en-GB" sz="1500"/>
                        <a:t>%80.4</a:t>
                      </a:r>
                    </a:p>
                    <a:p>
                      <a:pPr marL="342900" indent="-342900" algn="l">
                        <a:buFont typeface="+mj-lt"/>
                        <a:buAutoNum type="arabicPeriod"/>
                      </a:pPr>
                      <a:r>
                        <a:rPr lang="en-GB" sz="1500"/>
                        <a:t>%86.12</a:t>
                      </a:r>
                    </a:p>
                    <a:p>
                      <a:pPr marL="342900" indent="-342900" algn="l">
                        <a:buFont typeface="+mj-lt"/>
                        <a:buAutoNum type="arabicPeriod"/>
                      </a:pPr>
                      <a:r>
                        <a:rPr lang="en-GB" sz="1500"/>
                        <a:t>85.68</a:t>
                      </a:r>
                    </a:p>
                  </a:txBody>
                  <a:tcPr marL="78219" marR="78219" marT="39110" marB="39110"/>
                </a:tc>
                <a:extLst>
                  <a:ext uri="{0D108BD9-81ED-4DB2-BD59-A6C34878D82A}">
                    <a16:rowId xmlns:a16="http://schemas.microsoft.com/office/drawing/2014/main" val="3658524797"/>
                  </a:ext>
                </a:extLst>
              </a:tr>
              <a:tr h="1282793">
                <a:tc>
                  <a:txBody>
                    <a:bodyPr/>
                    <a:lstStyle/>
                    <a:p>
                      <a:r>
                        <a:rPr lang="en-GB" sz="1500" b="0" i="0" kern="1200">
                          <a:solidFill>
                            <a:schemeClr val="dk1"/>
                          </a:solidFill>
                          <a:effectLst/>
                          <a:latin typeface="+mn-lt"/>
                          <a:ea typeface="+mn-ea"/>
                          <a:cs typeface="+mn-cs"/>
                        </a:rPr>
                        <a:t>Das and Sengur (2009)</a:t>
                      </a:r>
                      <a:endParaRPr lang="en-GB" sz="1500"/>
                    </a:p>
                  </a:txBody>
                  <a:tcPr marL="78219" marR="78219" marT="39110" marB="39110"/>
                </a:tc>
                <a:tc>
                  <a:txBody>
                    <a:bodyPr/>
                    <a:lstStyle/>
                    <a:p>
                      <a:pPr marL="0" indent="0">
                        <a:buFont typeface="+mj-lt"/>
                        <a:buNone/>
                      </a:pPr>
                      <a:r>
                        <a:rPr lang="en-GB" sz="1500" b="0" i="0" kern="1200">
                          <a:solidFill>
                            <a:schemeClr val="dk1"/>
                          </a:solidFill>
                          <a:effectLst/>
                          <a:latin typeface="+mn-lt"/>
                          <a:ea typeface="+mn-ea"/>
                          <a:cs typeface="+mn-cs"/>
                        </a:rPr>
                        <a:t>Statistical Analysis System (SAS) </a:t>
                      </a:r>
                      <a:endParaRPr lang="en-GB" sz="1500"/>
                    </a:p>
                  </a:txBody>
                  <a:tcPr marL="78219" marR="78219" marT="39110" marB="39110"/>
                </a:tc>
                <a:tc>
                  <a:txBody>
                    <a:bodyPr/>
                    <a:lstStyle/>
                    <a:p>
                      <a:pPr marL="342900" indent="-342900" algn="l">
                        <a:buFont typeface="+mj-lt"/>
                        <a:buAutoNum type="arabicPeriod"/>
                      </a:pPr>
                      <a:r>
                        <a:rPr lang="en-GB" sz="1500" b="0" i="0" kern="1200">
                          <a:solidFill>
                            <a:schemeClr val="dk1"/>
                          </a:solidFill>
                          <a:effectLst/>
                          <a:latin typeface="+mn-lt"/>
                          <a:ea typeface="+mn-ea"/>
                          <a:cs typeface="+mn-cs"/>
                        </a:rPr>
                        <a:t>89.01% classification accuracy</a:t>
                      </a:r>
                    </a:p>
                    <a:p>
                      <a:pPr marL="342900" indent="-342900" algn="l">
                        <a:buFont typeface="+mj-lt"/>
                        <a:buAutoNum type="arabicPeriod"/>
                      </a:pPr>
                      <a:r>
                        <a:rPr lang="en-GB" sz="1500" b="0" i="0" kern="1200">
                          <a:solidFill>
                            <a:schemeClr val="dk1"/>
                          </a:solidFill>
                          <a:effectLst/>
                          <a:latin typeface="+mn-lt"/>
                          <a:ea typeface="+mn-ea"/>
                          <a:cs typeface="+mn-cs"/>
                        </a:rPr>
                        <a:t>80.95% specificity</a:t>
                      </a:r>
                    </a:p>
                    <a:p>
                      <a:pPr marL="342900" indent="-342900" algn="l">
                        <a:buFont typeface="+mj-lt"/>
                        <a:buAutoNum type="arabicPeriod"/>
                      </a:pPr>
                      <a:r>
                        <a:rPr lang="en-GB" sz="1500" b="0" i="0" kern="1200">
                          <a:solidFill>
                            <a:schemeClr val="dk1"/>
                          </a:solidFill>
                          <a:effectLst/>
                          <a:latin typeface="+mn-lt"/>
                          <a:ea typeface="+mn-ea"/>
                          <a:cs typeface="+mn-cs"/>
                        </a:rPr>
                        <a:t>95.91% sensitivity values</a:t>
                      </a:r>
                    </a:p>
                    <a:p>
                      <a:pPr marL="342900" indent="-342900">
                        <a:buFont typeface="+mj-lt"/>
                        <a:buAutoNum type="arabicPeriod"/>
                      </a:pPr>
                      <a:endParaRPr lang="en-GB" sz="1500"/>
                    </a:p>
                  </a:txBody>
                  <a:tcPr marL="78219" marR="78219" marT="39110" marB="39110"/>
                </a:tc>
                <a:extLst>
                  <a:ext uri="{0D108BD9-81ED-4DB2-BD59-A6C34878D82A}">
                    <a16:rowId xmlns:a16="http://schemas.microsoft.com/office/drawing/2014/main" val="1831006955"/>
                  </a:ext>
                </a:extLst>
              </a:tr>
              <a:tr h="1282793">
                <a:tc>
                  <a:txBody>
                    <a:bodyPr/>
                    <a:lstStyle/>
                    <a:p>
                      <a:r>
                        <a:rPr lang="en-GB" sz="1500" b="0" i="0" kern="1200">
                          <a:solidFill>
                            <a:schemeClr val="dk1"/>
                          </a:solidFill>
                          <a:effectLst/>
                          <a:latin typeface="+mn-lt"/>
                          <a:ea typeface="+mn-ea"/>
                          <a:cs typeface="+mn-cs"/>
                        </a:rPr>
                        <a:t>Shao et al. (2014) </a:t>
                      </a:r>
                      <a:endParaRPr lang="en-GB" sz="1500"/>
                    </a:p>
                  </a:txBody>
                  <a:tcPr marL="78219" marR="78219" marT="39110" marB="39110"/>
                </a:tc>
                <a:tc>
                  <a:txBody>
                    <a:bodyPr/>
                    <a:lstStyle/>
                    <a:p>
                      <a:r>
                        <a:rPr lang="en-GB" sz="1500" b="0" i="0" kern="1200">
                          <a:solidFill>
                            <a:schemeClr val="dk1"/>
                          </a:solidFill>
                          <a:effectLst/>
                          <a:latin typeface="+mn-lt"/>
                          <a:ea typeface="+mn-ea"/>
                          <a:cs typeface="+mn-cs"/>
                        </a:rPr>
                        <a:t>hybrid intelligent modelling scheme logistic regression (LR), multivariable adaptive regression splines (MARS), Artificial Neural Network (ANN) and Rough Cluster (RS) techniques.</a:t>
                      </a:r>
                      <a:endParaRPr lang="en-GB" sz="1500"/>
                    </a:p>
                  </a:txBody>
                  <a:tcPr marL="78219" marR="78219" marT="39110" marB="39110"/>
                </a:tc>
                <a:tc>
                  <a:txBody>
                    <a:bodyPr/>
                    <a:lstStyle/>
                    <a:p>
                      <a:r>
                        <a:rPr lang="en-GB" sz="1500" b="0" i="0" kern="1200">
                          <a:solidFill>
                            <a:schemeClr val="dk1"/>
                          </a:solidFill>
                          <a:effectLst/>
                          <a:latin typeface="+mn-lt"/>
                          <a:ea typeface="+mn-ea"/>
                          <a:cs typeface="+mn-cs"/>
                        </a:rPr>
                        <a:t>recommended hybrid schemes efficiently classify heart disease and outperform the typical, single-stage ANN method.</a:t>
                      </a:r>
                      <a:endParaRPr lang="en-GB" sz="1500"/>
                    </a:p>
                  </a:txBody>
                  <a:tcPr marL="78219" marR="78219" marT="39110" marB="39110"/>
                </a:tc>
                <a:extLst>
                  <a:ext uri="{0D108BD9-81ED-4DB2-BD59-A6C34878D82A}">
                    <a16:rowId xmlns:a16="http://schemas.microsoft.com/office/drawing/2014/main" val="2685176503"/>
                  </a:ext>
                </a:extLst>
              </a:tr>
            </a:tbl>
          </a:graphicData>
        </a:graphic>
      </p:graphicFrame>
    </p:spTree>
    <p:extLst>
      <p:ext uri="{BB962C8B-B14F-4D97-AF65-F5344CB8AC3E}">
        <p14:creationId xmlns:p14="http://schemas.microsoft.com/office/powerpoint/2010/main" val="361773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FAF7A847-BDA3-4F2E-BEEC-0A4574099E8E}"/>
              </a:ext>
            </a:extLst>
          </p:cNvPr>
          <p:cNvGraphicFramePr>
            <a:graphicFrameLocks noGrp="1"/>
          </p:cNvGraphicFramePr>
          <p:nvPr>
            <p:ph idx="1"/>
            <p:extLst>
              <p:ext uri="{D42A27DB-BD31-4B8C-83A1-F6EECF244321}">
                <p14:modId xmlns:p14="http://schemas.microsoft.com/office/powerpoint/2010/main" val="1001466561"/>
              </p:ext>
            </p:extLst>
          </p:nvPr>
        </p:nvGraphicFramePr>
        <p:xfrm>
          <a:off x="643467" y="1046695"/>
          <a:ext cx="10905067" cy="5034426"/>
        </p:xfrm>
        <a:graphic>
          <a:graphicData uri="http://schemas.openxmlformats.org/drawingml/2006/table">
            <a:tbl>
              <a:tblPr firstRow="1" bandRow="1">
                <a:tableStyleId>{073A0DAA-6AF3-43AB-8588-CEC1D06C72B9}</a:tableStyleId>
              </a:tblPr>
              <a:tblGrid>
                <a:gridCol w="2777758">
                  <a:extLst>
                    <a:ext uri="{9D8B030D-6E8A-4147-A177-3AD203B41FA5}">
                      <a16:colId xmlns:a16="http://schemas.microsoft.com/office/drawing/2014/main" val="4289728156"/>
                    </a:ext>
                  </a:extLst>
                </a:gridCol>
                <a:gridCol w="4334750">
                  <a:extLst>
                    <a:ext uri="{9D8B030D-6E8A-4147-A177-3AD203B41FA5}">
                      <a16:colId xmlns:a16="http://schemas.microsoft.com/office/drawing/2014/main" val="2631916274"/>
                    </a:ext>
                  </a:extLst>
                </a:gridCol>
                <a:gridCol w="3792559">
                  <a:extLst>
                    <a:ext uri="{9D8B030D-6E8A-4147-A177-3AD203B41FA5}">
                      <a16:colId xmlns:a16="http://schemas.microsoft.com/office/drawing/2014/main" val="2019806827"/>
                    </a:ext>
                  </a:extLst>
                </a:gridCol>
              </a:tblGrid>
              <a:tr h="440427">
                <a:tc>
                  <a:txBody>
                    <a:bodyPr/>
                    <a:lstStyle/>
                    <a:p>
                      <a:r>
                        <a:rPr lang="en-GB" sz="2000"/>
                        <a:t>Researchers</a:t>
                      </a:r>
                    </a:p>
                  </a:txBody>
                  <a:tcPr marL="100097" marR="100097" marT="50048" marB="50048"/>
                </a:tc>
                <a:tc>
                  <a:txBody>
                    <a:bodyPr/>
                    <a:lstStyle/>
                    <a:p>
                      <a:r>
                        <a:rPr lang="en-GB" sz="2000"/>
                        <a:t>Method</a:t>
                      </a:r>
                    </a:p>
                  </a:txBody>
                  <a:tcPr marL="100097" marR="100097" marT="50048" marB="50048"/>
                </a:tc>
                <a:tc>
                  <a:txBody>
                    <a:bodyPr/>
                    <a:lstStyle/>
                    <a:p>
                      <a:pPr algn="ctr"/>
                      <a:r>
                        <a:rPr lang="en-GB" sz="2000"/>
                        <a:t>Accuracy and recommendation</a:t>
                      </a:r>
                    </a:p>
                  </a:txBody>
                  <a:tcPr marL="100097" marR="100097" marT="50048" marB="50048"/>
                </a:tc>
                <a:extLst>
                  <a:ext uri="{0D108BD9-81ED-4DB2-BD59-A6C34878D82A}">
                    <a16:rowId xmlns:a16="http://schemas.microsoft.com/office/drawing/2014/main" val="1500772930"/>
                  </a:ext>
                </a:extLst>
              </a:tr>
              <a:tr h="740717">
                <a:tc>
                  <a:txBody>
                    <a:bodyPr/>
                    <a:lstStyle/>
                    <a:p>
                      <a:r>
                        <a:rPr lang="en-GB" sz="2000" b="0" i="0" kern="1200">
                          <a:solidFill>
                            <a:schemeClr val="dk1"/>
                          </a:solidFill>
                          <a:effectLst/>
                          <a:latin typeface="+mn-lt"/>
                          <a:ea typeface="+mn-ea"/>
                          <a:cs typeface="+mn-cs"/>
                        </a:rPr>
                        <a:t>Singh et al. (2016) </a:t>
                      </a:r>
                      <a:endParaRPr lang="en-GB" sz="2000"/>
                    </a:p>
                  </a:txBody>
                  <a:tcPr marL="100097" marR="100097" marT="50048" marB="50048"/>
                </a:tc>
                <a:tc>
                  <a:txBody>
                    <a:bodyPr/>
                    <a:lstStyle/>
                    <a:p>
                      <a:pPr marL="0" indent="0">
                        <a:buFont typeface="+mj-lt"/>
                        <a:buNone/>
                      </a:pPr>
                      <a:r>
                        <a:rPr lang="en-US" sz="2000" b="0" i="0" kern="1200">
                          <a:solidFill>
                            <a:schemeClr val="dk1"/>
                          </a:solidFill>
                          <a:effectLst/>
                          <a:latin typeface="+mn-lt"/>
                          <a:ea typeface="+mn-ea"/>
                          <a:cs typeface="+mn-cs"/>
                        </a:rPr>
                        <a:t>Aprior, FP-Growth, Naive Bayes, ZeroR, OneR, J48 and k-NN</a:t>
                      </a:r>
                      <a:endParaRPr lang="en-GB" sz="2000"/>
                    </a:p>
                  </a:txBody>
                  <a:tcPr marL="100097" marR="100097" marT="50048" marB="50048"/>
                </a:tc>
                <a:tc>
                  <a:txBody>
                    <a:bodyPr/>
                    <a:lstStyle/>
                    <a:p>
                      <a:pPr marL="342900" indent="-342900" algn="l">
                        <a:buFont typeface="+mj-lt"/>
                        <a:buAutoNum type="arabicPeriod"/>
                      </a:pPr>
                      <a:r>
                        <a:rPr lang="en-GB" sz="2000" b="0" i="0" kern="1200">
                          <a:solidFill>
                            <a:schemeClr val="dk1"/>
                          </a:solidFill>
                          <a:effectLst/>
                          <a:latin typeface="+mn-lt"/>
                          <a:ea typeface="+mn-ea"/>
                          <a:cs typeface="+mn-cs"/>
                        </a:rPr>
                        <a:t>K-NN method gives better results than the other</a:t>
                      </a:r>
                      <a:endParaRPr lang="en-GB" sz="2000"/>
                    </a:p>
                  </a:txBody>
                  <a:tcPr marL="100097" marR="100097" marT="50048" marB="50048"/>
                </a:tc>
                <a:extLst>
                  <a:ext uri="{0D108BD9-81ED-4DB2-BD59-A6C34878D82A}">
                    <a16:rowId xmlns:a16="http://schemas.microsoft.com/office/drawing/2014/main" val="3658524797"/>
                  </a:ext>
                </a:extLst>
              </a:tr>
              <a:tr h="740717">
                <a:tc>
                  <a:txBody>
                    <a:bodyPr/>
                    <a:lstStyle/>
                    <a:p>
                      <a:r>
                        <a:rPr lang="en-GB" sz="2000" b="0" i="0" kern="1200">
                          <a:solidFill>
                            <a:schemeClr val="dk1"/>
                          </a:solidFill>
                          <a:effectLst/>
                          <a:latin typeface="+mn-lt"/>
                          <a:ea typeface="+mn-ea"/>
                          <a:cs typeface="+mn-cs"/>
                        </a:rPr>
                        <a:t>Priyanka and Kumar (2017)</a:t>
                      </a:r>
                      <a:endParaRPr lang="en-GB" sz="2000"/>
                    </a:p>
                  </a:txBody>
                  <a:tcPr marL="100097" marR="100097" marT="50048" marB="50048"/>
                </a:tc>
                <a:tc>
                  <a:txBody>
                    <a:bodyPr/>
                    <a:lstStyle/>
                    <a:p>
                      <a:pPr marL="342900" indent="-342900">
                        <a:buFont typeface="+mj-lt"/>
                        <a:buAutoNum type="arabicPeriod"/>
                      </a:pPr>
                      <a:r>
                        <a:rPr lang="en-GB" sz="2000" b="0" i="0" kern="1200">
                          <a:solidFill>
                            <a:schemeClr val="dk1"/>
                          </a:solidFill>
                          <a:effectLst/>
                          <a:latin typeface="+mn-lt"/>
                          <a:ea typeface="+mn-ea"/>
                          <a:cs typeface="+mn-cs"/>
                        </a:rPr>
                        <a:t>Naïve Bayes </a:t>
                      </a:r>
                    </a:p>
                    <a:p>
                      <a:pPr marL="342900" indent="-342900">
                        <a:buFont typeface="+mj-lt"/>
                        <a:buAutoNum type="arabicPeriod"/>
                      </a:pPr>
                      <a:r>
                        <a:rPr lang="en-GB" sz="2000" b="0" i="0" kern="1200">
                          <a:solidFill>
                            <a:schemeClr val="dk1"/>
                          </a:solidFill>
                          <a:effectLst/>
                          <a:latin typeface="+mn-lt"/>
                          <a:ea typeface="+mn-ea"/>
                          <a:cs typeface="+mn-cs"/>
                        </a:rPr>
                        <a:t>Decision Tree</a:t>
                      </a:r>
                      <a:endParaRPr lang="en-GB" sz="2000"/>
                    </a:p>
                  </a:txBody>
                  <a:tcPr marL="100097" marR="100097" marT="50048" marB="50048"/>
                </a:tc>
                <a:tc>
                  <a:txBody>
                    <a:bodyPr/>
                    <a:lstStyle/>
                    <a:p>
                      <a:pPr marL="342900" indent="-342900">
                        <a:buFont typeface="+mj-lt"/>
                        <a:buAutoNum type="arabicPeriod"/>
                      </a:pPr>
                      <a:r>
                        <a:rPr lang="en-GB" sz="2000" b="0" i="0" kern="1200">
                          <a:solidFill>
                            <a:schemeClr val="dk1"/>
                          </a:solidFill>
                          <a:effectLst/>
                          <a:latin typeface="+mn-lt"/>
                          <a:ea typeface="+mn-ea"/>
                          <a:cs typeface="+mn-cs"/>
                        </a:rPr>
                        <a:t>(%82.35,%82.14,%70)</a:t>
                      </a:r>
                    </a:p>
                    <a:p>
                      <a:pPr marL="342900" indent="-342900">
                        <a:buFont typeface="+mj-lt"/>
                        <a:buAutoNum type="arabicPeriod"/>
                      </a:pPr>
                      <a:r>
                        <a:rPr lang="en-GB" sz="2000" b="0" i="0" kern="1200">
                          <a:solidFill>
                            <a:schemeClr val="dk1"/>
                          </a:solidFill>
                          <a:effectLst/>
                          <a:latin typeface="+mn-lt"/>
                          <a:ea typeface="+mn-ea"/>
                          <a:cs typeface="+mn-cs"/>
                        </a:rPr>
                        <a:t>(%98.03,%98.21,%90)</a:t>
                      </a:r>
                      <a:endParaRPr lang="en-GB" sz="2000"/>
                    </a:p>
                  </a:txBody>
                  <a:tcPr marL="100097" marR="100097" marT="50048" marB="50048"/>
                </a:tc>
                <a:extLst>
                  <a:ext uri="{0D108BD9-81ED-4DB2-BD59-A6C34878D82A}">
                    <a16:rowId xmlns:a16="http://schemas.microsoft.com/office/drawing/2014/main" val="1831006955"/>
                  </a:ext>
                </a:extLst>
              </a:tr>
              <a:tr h="2842751">
                <a:tc>
                  <a:txBody>
                    <a:bodyPr/>
                    <a:lstStyle/>
                    <a:p>
                      <a:r>
                        <a:rPr lang="en-GB" sz="2000" b="0" i="0" kern="1200">
                          <a:solidFill>
                            <a:schemeClr val="dk1"/>
                          </a:solidFill>
                          <a:effectLst/>
                          <a:latin typeface="+mn-lt"/>
                          <a:ea typeface="+mn-ea"/>
                          <a:cs typeface="+mn-cs"/>
                        </a:rPr>
                        <a:t>Kohali et al. (2018)</a:t>
                      </a:r>
                    </a:p>
                    <a:p>
                      <a:r>
                        <a:rPr lang="en-GB" sz="2000" b="0" i="0" kern="1200">
                          <a:solidFill>
                            <a:schemeClr val="dk1"/>
                          </a:solidFill>
                          <a:effectLst/>
                          <a:latin typeface="+mn-lt"/>
                          <a:ea typeface="+mn-ea"/>
                          <a:cs typeface="+mn-cs"/>
                        </a:rPr>
                        <a:t>(Heart, Breast cancer, Diabetes)</a:t>
                      </a:r>
                      <a:endParaRPr lang="en-GB" sz="2000"/>
                    </a:p>
                  </a:txBody>
                  <a:tcPr marL="100097" marR="100097" marT="50048" marB="50048"/>
                </a:tc>
                <a:tc>
                  <a:txBody>
                    <a:bodyPr/>
                    <a:lstStyle/>
                    <a:p>
                      <a:pPr marL="342900" indent="-342900">
                        <a:buFont typeface="+mj-lt"/>
                        <a:buAutoNum type="arabicPeriod"/>
                      </a:pPr>
                      <a:r>
                        <a:rPr lang="en-US" sz="2000" b="0" i="0" kern="1200">
                          <a:solidFill>
                            <a:schemeClr val="dk1"/>
                          </a:solidFill>
                          <a:effectLst/>
                          <a:latin typeface="+mn-lt"/>
                          <a:ea typeface="+mn-ea"/>
                          <a:cs typeface="+mn-cs"/>
                        </a:rPr>
                        <a:t>AdaBoost classifier for Breast Cancer detection,</a:t>
                      </a:r>
                    </a:p>
                    <a:p>
                      <a:pPr marL="342900" indent="-342900">
                        <a:buFont typeface="+mj-lt"/>
                        <a:buAutoNum type="arabicPeriod"/>
                      </a:pPr>
                      <a:r>
                        <a:rPr lang="en-US" sz="2000" b="0" i="0" kern="1200">
                          <a:solidFill>
                            <a:schemeClr val="dk1"/>
                          </a:solidFill>
                          <a:effectLst/>
                          <a:latin typeface="+mn-lt"/>
                          <a:ea typeface="+mn-ea"/>
                          <a:cs typeface="+mn-cs"/>
                        </a:rPr>
                        <a:t>Logistic Regression using heart disease detection.</a:t>
                      </a:r>
                    </a:p>
                    <a:p>
                      <a:pPr marL="342900" indent="-342900">
                        <a:buFont typeface="+mj-lt"/>
                        <a:buAutoNum type="arabicPeriod"/>
                      </a:pPr>
                      <a:r>
                        <a:rPr lang="en-GB" sz="2000" b="0" i="0" kern="1200">
                          <a:solidFill>
                            <a:schemeClr val="dk1"/>
                          </a:solidFill>
                          <a:effectLst/>
                          <a:latin typeface="+mn-lt"/>
                          <a:ea typeface="+mn-ea"/>
                          <a:cs typeface="+mn-cs"/>
                        </a:rPr>
                        <a:t>Support Vector Machine using Diabetes prediction</a:t>
                      </a:r>
                      <a:endParaRPr lang="en-GB" sz="2000"/>
                    </a:p>
                  </a:txBody>
                  <a:tcPr marL="100097" marR="100097" marT="50048" marB="50048"/>
                </a:tc>
                <a:tc>
                  <a:txBody>
                    <a:bodyPr/>
                    <a:lstStyle/>
                    <a:p>
                      <a:pPr marL="342900" indent="-342900">
                        <a:buFont typeface="+mj-lt"/>
                        <a:buAutoNum type="arabicPeriod"/>
                      </a:pPr>
                      <a:r>
                        <a:rPr lang="en-GB" sz="2000" b="0" i="0" kern="1200" dirty="0">
                          <a:solidFill>
                            <a:schemeClr val="dk1"/>
                          </a:solidFill>
                          <a:effectLst/>
                          <a:latin typeface="+mn-lt"/>
                          <a:ea typeface="+mn-ea"/>
                          <a:cs typeface="+mn-cs"/>
                        </a:rPr>
                        <a:t>98.57%</a:t>
                      </a:r>
                    </a:p>
                    <a:p>
                      <a:pPr marL="342900" indent="-342900">
                        <a:buFont typeface="+mj-lt"/>
                        <a:buAutoNum type="arabicPeriod"/>
                      </a:pPr>
                      <a:endParaRPr lang="en-GB" sz="2000" b="0" i="0" kern="1200" dirty="0">
                        <a:solidFill>
                          <a:schemeClr val="dk1"/>
                        </a:solidFill>
                        <a:effectLst/>
                        <a:latin typeface="+mn-lt"/>
                        <a:ea typeface="+mn-ea"/>
                        <a:cs typeface="+mn-cs"/>
                      </a:endParaRPr>
                    </a:p>
                    <a:p>
                      <a:pPr marL="342900" indent="-342900">
                        <a:buFont typeface="+mj-lt"/>
                        <a:buAutoNum type="arabicPeriod"/>
                      </a:pPr>
                      <a:r>
                        <a:rPr lang="en-GB" sz="2000" b="0" i="0" kern="1200" dirty="0">
                          <a:solidFill>
                            <a:schemeClr val="dk1"/>
                          </a:solidFill>
                          <a:effectLst/>
                          <a:latin typeface="+mn-lt"/>
                          <a:ea typeface="+mn-ea"/>
                          <a:cs typeface="+mn-cs"/>
                        </a:rPr>
                        <a:t>87.1%</a:t>
                      </a:r>
                    </a:p>
                    <a:p>
                      <a:pPr marL="0" indent="0">
                        <a:buFont typeface="+mj-lt"/>
                        <a:buNone/>
                      </a:pPr>
                      <a:endParaRPr lang="en-GB" sz="2000" b="0" i="0" kern="1200" dirty="0">
                        <a:solidFill>
                          <a:schemeClr val="dk1"/>
                        </a:solidFill>
                        <a:effectLst/>
                        <a:latin typeface="+mn-lt"/>
                        <a:ea typeface="+mn-ea"/>
                        <a:cs typeface="+mn-cs"/>
                      </a:endParaRPr>
                    </a:p>
                    <a:p>
                      <a:pPr marL="0" indent="0">
                        <a:buFont typeface="+mj-lt"/>
                        <a:buNone/>
                      </a:pPr>
                      <a:r>
                        <a:rPr lang="en-GB" sz="2000" b="0" i="0" kern="1200" dirty="0">
                          <a:solidFill>
                            <a:schemeClr val="dk1"/>
                          </a:solidFill>
                          <a:effectLst/>
                          <a:latin typeface="+mn-lt"/>
                          <a:ea typeface="+mn-ea"/>
                          <a:cs typeface="+mn-cs"/>
                        </a:rPr>
                        <a:t>3.   85.71%</a:t>
                      </a:r>
                    </a:p>
                    <a:p>
                      <a:pPr marL="342900" indent="-342900">
                        <a:buFont typeface="+mj-lt"/>
                        <a:buAutoNum type="arabicPeriod"/>
                      </a:pPr>
                      <a:endParaRPr lang="en-GB" sz="2000" b="0" i="0" kern="1200" dirty="0">
                        <a:solidFill>
                          <a:schemeClr val="dk1"/>
                        </a:solidFill>
                        <a:effectLst/>
                        <a:latin typeface="+mn-lt"/>
                        <a:ea typeface="+mn-ea"/>
                        <a:cs typeface="+mn-cs"/>
                      </a:endParaRPr>
                    </a:p>
                    <a:p>
                      <a:pPr marL="342900" indent="-342900">
                        <a:buFont typeface="+mj-lt"/>
                        <a:buAutoNum type="arabicPeriod"/>
                      </a:pPr>
                      <a:endParaRPr lang="en-GB" sz="2000" b="0" i="0" kern="1200" dirty="0">
                        <a:solidFill>
                          <a:schemeClr val="dk1"/>
                        </a:solidFill>
                        <a:effectLst/>
                        <a:latin typeface="+mn-lt"/>
                        <a:ea typeface="+mn-ea"/>
                        <a:cs typeface="+mn-cs"/>
                      </a:endParaRPr>
                    </a:p>
                    <a:p>
                      <a:pPr marL="0" indent="0">
                        <a:buFont typeface="+mj-lt"/>
                        <a:buNone/>
                      </a:pPr>
                      <a:endParaRPr lang="en-GB" sz="2000" b="0" i="0" kern="1200" dirty="0">
                        <a:solidFill>
                          <a:schemeClr val="dk1"/>
                        </a:solidFill>
                        <a:effectLst/>
                        <a:latin typeface="+mn-lt"/>
                        <a:ea typeface="+mn-ea"/>
                        <a:cs typeface="+mn-cs"/>
                      </a:endParaRPr>
                    </a:p>
                    <a:p>
                      <a:pPr marL="0" indent="0">
                        <a:buFont typeface="+mj-lt"/>
                        <a:buNone/>
                      </a:pPr>
                      <a:endParaRPr lang="en-GB" sz="2000" dirty="0"/>
                    </a:p>
                  </a:txBody>
                  <a:tcPr marL="100097" marR="100097" marT="50048" marB="50048"/>
                </a:tc>
                <a:extLst>
                  <a:ext uri="{0D108BD9-81ED-4DB2-BD59-A6C34878D82A}">
                    <a16:rowId xmlns:a16="http://schemas.microsoft.com/office/drawing/2014/main" val="1322116433"/>
                  </a:ext>
                </a:extLst>
              </a:tr>
            </a:tbl>
          </a:graphicData>
        </a:graphic>
      </p:graphicFrame>
    </p:spTree>
    <p:extLst>
      <p:ext uri="{BB962C8B-B14F-4D97-AF65-F5344CB8AC3E}">
        <p14:creationId xmlns:p14="http://schemas.microsoft.com/office/powerpoint/2010/main" val="131540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7CAAD7-8DF6-4700-9959-BBA6D2B538DF}"/>
              </a:ext>
            </a:extLst>
          </p:cNvPr>
          <p:cNvSpPr>
            <a:spLocks noGrp="1"/>
          </p:cNvSpPr>
          <p:nvPr>
            <p:ph type="title"/>
          </p:nvPr>
        </p:nvSpPr>
        <p:spPr>
          <a:xfrm>
            <a:off x="1451580" y="804520"/>
            <a:ext cx="4176511" cy="1049235"/>
          </a:xfrm>
        </p:spPr>
        <p:txBody>
          <a:bodyPr>
            <a:normAutofit/>
          </a:bodyPr>
          <a:lstStyle/>
          <a:p>
            <a:r>
              <a:rPr lang="en-GB" sz="2700" b="1">
                <a:latin typeface="WordVisi_MSFontService"/>
              </a:rPr>
              <a:t>P</a:t>
            </a:r>
            <a:r>
              <a:rPr lang="en-GB" sz="2700" b="1" i="0">
                <a:effectLst/>
                <a:latin typeface="WordVisi_MSFontService"/>
              </a:rPr>
              <a:t>re-processing stages to prepare the dataset</a:t>
            </a:r>
            <a:endParaRPr lang="en-GB" sz="27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1B00DA-174B-4988-947A-7385E212C6F7}"/>
              </a:ext>
            </a:extLst>
          </p:cNvPr>
          <p:cNvSpPr>
            <a:spLocks noGrp="1"/>
          </p:cNvSpPr>
          <p:nvPr>
            <p:ph idx="1"/>
          </p:nvPr>
        </p:nvSpPr>
        <p:spPr>
          <a:xfrm>
            <a:off x="1451581" y="2015732"/>
            <a:ext cx="4172212" cy="3450613"/>
          </a:xfrm>
        </p:spPr>
        <p:txBody>
          <a:bodyPr>
            <a:normAutofit/>
          </a:bodyPr>
          <a:lstStyle/>
          <a:p>
            <a:pPr marL="0" indent="0">
              <a:lnSpc>
                <a:spcPct val="110000"/>
              </a:lnSpc>
              <a:buNone/>
            </a:pPr>
            <a:r>
              <a:rPr lang="en-GB" sz="1300" b="1" i="0">
                <a:effectLst/>
                <a:latin typeface="WordVisi_MSFontService"/>
              </a:rPr>
              <a:t>Explain the selected dataset and state the reason of selecting this dataset. </a:t>
            </a:r>
          </a:p>
          <a:p>
            <a:pPr>
              <a:lnSpc>
                <a:spcPct val="110000"/>
              </a:lnSpc>
            </a:pPr>
            <a:r>
              <a:rPr lang="en-US" sz="1300" b="0" i="0">
                <a:effectLst/>
                <a:latin typeface="Times New Roman" panose="02020603050405020304" pitchFamily="18" charset="0"/>
              </a:rPr>
              <a:t>The medical industry contains huge amount of data large and very difficult to predict a disease in traditional methods. </a:t>
            </a:r>
            <a:endParaRPr lang="en-GB" sz="1300" b="1">
              <a:latin typeface="WordVisi_MSFontService"/>
            </a:endParaRPr>
          </a:p>
          <a:p>
            <a:pPr>
              <a:lnSpc>
                <a:spcPct val="110000"/>
              </a:lnSpc>
            </a:pPr>
            <a:r>
              <a:rPr lang="en-US" sz="1300" b="0" i="0">
                <a:effectLst/>
                <a:latin typeface="Times New Roman" panose="02020603050405020304" pitchFamily="18" charset="0"/>
              </a:rPr>
              <a:t>The 'Public Health Dataset' data set of the Kaggle database, an open-source internet site, was used in the study to detect heart disease. The data set used consists of 1025 data, 499 of which are not heart disease patients, and 526 are heart disease patients. There are 14 attributes in the received data set.    The "target" field points to the presence of heart disease in the patient. It is number valued 0 = no disease and 1 = disease.</a:t>
            </a:r>
          </a:p>
          <a:p>
            <a:pPr>
              <a:lnSpc>
                <a:spcPct val="110000"/>
              </a:lnSpc>
            </a:pPr>
            <a:endParaRPr lang="en-GB" sz="1300"/>
          </a:p>
        </p:txBody>
      </p:sp>
      <p:pic>
        <p:nvPicPr>
          <p:cNvPr id="5" name="Picture 4" descr="Table&#10;&#10;Description automatically generated">
            <a:extLst>
              <a:ext uri="{FF2B5EF4-FFF2-40B4-BE49-F238E27FC236}">
                <a16:creationId xmlns:a16="http://schemas.microsoft.com/office/drawing/2014/main" id="{B96AF2A0-E6C1-4C2C-A99C-231097F06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027776"/>
            <a:ext cx="4960442" cy="4216375"/>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69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65">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67">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5" name="Rectangle 69">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F870763D-FDD6-4678-8AB8-6615FEC706E9}"/>
              </a:ext>
            </a:extLst>
          </p:cNvPr>
          <p:cNvSpPr>
            <a:spLocks noGrp="1"/>
          </p:cNvSpPr>
          <p:nvPr>
            <p:ph idx="1"/>
          </p:nvPr>
        </p:nvSpPr>
        <p:spPr>
          <a:xfrm>
            <a:off x="1451579" y="2015732"/>
            <a:ext cx="5550357" cy="3450613"/>
          </a:xfrm>
        </p:spPr>
        <p:txBody>
          <a:bodyPr>
            <a:normAutofit/>
          </a:bodyPr>
          <a:lstStyle/>
          <a:p>
            <a:r>
              <a:rPr lang="en-GB" b="0" i="0" dirty="0">
                <a:effectLst/>
                <a:latin typeface="WordVisi_MSFontService"/>
              </a:rPr>
              <a:t>As seen in this dataset balancing graph, it can seem that both the target classes are nearly equal.</a:t>
            </a:r>
          </a:p>
          <a:p>
            <a:pPr marL="0" indent="0">
              <a:buNone/>
            </a:pPr>
            <a:endParaRPr lang="en-US" dirty="0"/>
          </a:p>
        </p:txBody>
      </p:sp>
      <p:pic>
        <p:nvPicPr>
          <p:cNvPr id="3" name="Picture 2" descr="Chart, bar chart&#10;&#10;Description automatically generated">
            <a:extLst>
              <a:ext uri="{FF2B5EF4-FFF2-40B4-BE49-F238E27FC236}">
                <a16:creationId xmlns:a16="http://schemas.microsoft.com/office/drawing/2014/main" id="{EBA1948B-5553-42B0-AA0C-80218BDD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522" y="481109"/>
            <a:ext cx="3460980" cy="2491906"/>
          </a:xfrm>
          <a:prstGeom prst="rect">
            <a:avLst/>
          </a:prstGeom>
        </p:spPr>
      </p:pic>
      <p:pic>
        <p:nvPicPr>
          <p:cNvPr id="2" name="Picture 3" descr="Graphical user interface, text, application&#10;&#10;Description automatically generated">
            <a:extLst>
              <a:ext uri="{FF2B5EF4-FFF2-40B4-BE49-F238E27FC236}">
                <a16:creationId xmlns:a16="http://schemas.microsoft.com/office/drawing/2014/main" id="{D62AB155-8973-4238-9E38-938E10FBAA8F}"/>
              </a:ext>
            </a:extLst>
          </p:cNvPr>
          <p:cNvPicPr>
            <a:picLocks noChangeAspect="1"/>
          </p:cNvPicPr>
          <p:nvPr/>
        </p:nvPicPr>
        <p:blipFill>
          <a:blip r:embed="rId3"/>
          <a:stretch>
            <a:fillRect/>
          </a:stretch>
        </p:blipFill>
        <p:spPr>
          <a:xfrm>
            <a:off x="7780253" y="3109802"/>
            <a:ext cx="3665958" cy="1629299"/>
          </a:xfrm>
          <a:prstGeom prst="rect">
            <a:avLst/>
          </a:prstGeom>
        </p:spPr>
      </p:pic>
      <p:pic>
        <p:nvPicPr>
          <p:cNvPr id="76" name="Picture 71">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3">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79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865B803-DAED-4D18-9418-0F4069A7CD9E}"/>
              </a:ext>
            </a:extLst>
          </p:cNvPr>
          <p:cNvSpPr>
            <a:spLocks noGrp="1"/>
          </p:cNvSpPr>
          <p:nvPr>
            <p:ph idx="1"/>
          </p:nvPr>
        </p:nvSpPr>
        <p:spPr>
          <a:xfrm>
            <a:off x="1451581" y="2015732"/>
            <a:ext cx="4172212" cy="3450613"/>
          </a:xfrm>
        </p:spPr>
        <p:txBody>
          <a:bodyPr>
            <a:normAutofit/>
          </a:bodyPr>
          <a:lstStyle/>
          <a:p>
            <a:r>
              <a:rPr lang="en-US" dirty="0">
                <a:latin typeface="Times New Roman" panose="02020603050405020304" pitchFamily="18" charset="0"/>
              </a:rPr>
              <a:t>I</a:t>
            </a:r>
            <a:r>
              <a:rPr lang="en-US" b="0" i="0" dirty="0">
                <a:effectLst/>
                <a:latin typeface="Times New Roman" panose="02020603050405020304" pitchFamily="18" charset="0"/>
              </a:rPr>
              <a:t>t has been inspected, and there are not any null values. Also, it has been checked data type; there are 13 integers and one float number.</a:t>
            </a:r>
          </a:p>
          <a:p>
            <a:endParaRPr lang="en-US" b="0" i="0" dirty="0">
              <a:effectLst/>
              <a:latin typeface="Times New Roman" panose="02020603050405020304" pitchFamily="18" charset="0"/>
            </a:endParaRPr>
          </a:p>
          <a:p>
            <a:endParaRPr lang="en-GB" dirty="0"/>
          </a:p>
        </p:txBody>
      </p:sp>
      <p:pic>
        <p:nvPicPr>
          <p:cNvPr id="5" name="Picture 4" descr="Graphical user interface, text&#10;&#10;Description automatically generated with medium confidence">
            <a:extLst>
              <a:ext uri="{FF2B5EF4-FFF2-40B4-BE49-F238E27FC236}">
                <a16:creationId xmlns:a16="http://schemas.microsoft.com/office/drawing/2014/main" id="{B178C6D9-B86A-4FD6-B589-DFBCC44A5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91" y="805583"/>
            <a:ext cx="4037282" cy="4660762"/>
          </a:xfrm>
          <a:prstGeom prst="rect">
            <a:avLst/>
          </a:prstGeom>
        </p:spPr>
      </p:pic>
      <p:pic>
        <p:nvPicPr>
          <p:cNvPr id="39" name="Picture 3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52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Rectangle 3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CD4FB5C-9FE9-452A-809A-D94E12D0A6BF}"/>
              </a:ext>
            </a:extLst>
          </p:cNvPr>
          <p:cNvSpPr>
            <a:spLocks noGrp="1"/>
          </p:cNvSpPr>
          <p:nvPr>
            <p:ph idx="1"/>
          </p:nvPr>
        </p:nvSpPr>
        <p:spPr>
          <a:xfrm>
            <a:off x="1451581" y="2015733"/>
            <a:ext cx="4172212" cy="3144096"/>
          </a:xfrm>
        </p:spPr>
        <p:txBody>
          <a:bodyPr>
            <a:normAutofit lnSpcReduction="10000"/>
          </a:bodyPr>
          <a:lstStyle/>
          <a:p>
            <a:pPr>
              <a:lnSpc>
                <a:spcPct val="110000"/>
              </a:lnSpc>
            </a:pPr>
            <a:r>
              <a:rPr lang="en-GB" b="0" i="0" dirty="0">
                <a:effectLst/>
                <a:latin typeface="WordVisi_MSFontService"/>
              </a:rPr>
              <a:t>helps cross-examine multivariate data by placing variables in rows and columns and colouring cells in the table</a:t>
            </a:r>
          </a:p>
          <a:p>
            <a:pPr>
              <a:lnSpc>
                <a:spcPct val="110000"/>
              </a:lnSpc>
            </a:pPr>
            <a:r>
              <a:rPr lang="en-US" b="0" i="0" dirty="0">
                <a:effectLst/>
                <a:latin typeface="Times New Roman" panose="02020603050405020304" pitchFamily="18" charset="0"/>
              </a:rPr>
              <a:t>show variance among multiple variables, reveal any design, show whether any variable is like each other, and detect any correlation between them. </a:t>
            </a:r>
          </a:p>
          <a:p>
            <a:pPr>
              <a:lnSpc>
                <a:spcPct val="110000"/>
              </a:lnSpc>
            </a:pPr>
            <a:endParaRPr lang="en-US" b="0" i="0" dirty="0">
              <a:effectLst/>
              <a:latin typeface="Times New Roman" panose="02020603050405020304" pitchFamily="18" charset="0"/>
            </a:endParaRPr>
          </a:p>
          <a:p>
            <a:pPr>
              <a:lnSpc>
                <a:spcPct val="110000"/>
              </a:lnSpc>
            </a:pPr>
            <a:endParaRPr lang="en-US" b="0" i="0" dirty="0">
              <a:effectLst/>
              <a:latin typeface="Times New Roman" panose="02020603050405020304" pitchFamily="18" charset="0"/>
            </a:endParaRPr>
          </a:p>
          <a:p>
            <a:pPr>
              <a:lnSpc>
                <a:spcPct val="110000"/>
              </a:lnSpc>
            </a:pPr>
            <a:endParaRPr lang="en-US" dirty="0"/>
          </a:p>
        </p:txBody>
      </p:sp>
      <p:pic>
        <p:nvPicPr>
          <p:cNvPr id="11" name="Picture 10" descr="Chart, treemap chart&#10;&#10;Description automatically generated">
            <a:extLst>
              <a:ext uri="{FF2B5EF4-FFF2-40B4-BE49-F238E27FC236}">
                <a16:creationId xmlns:a16="http://schemas.microsoft.com/office/drawing/2014/main" id="{D04263AB-A7CE-4EC0-B91D-A584033BB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903" y="805583"/>
            <a:ext cx="4637457" cy="4660762"/>
          </a:xfrm>
          <a:prstGeom prst="rect">
            <a:avLst/>
          </a:prstGeom>
        </p:spPr>
      </p:pic>
      <p:pic>
        <p:nvPicPr>
          <p:cNvPr id="33" name="Picture 3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4FE2513-4A0D-4EB8-8692-41C227E309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59" y="64567"/>
            <a:ext cx="7573432" cy="676369"/>
          </a:xfrm>
          <a:prstGeom prst="rect">
            <a:avLst/>
          </a:prstGeom>
        </p:spPr>
      </p:pic>
    </p:spTree>
    <p:extLst>
      <p:ext uri="{BB962C8B-B14F-4D97-AF65-F5344CB8AC3E}">
        <p14:creationId xmlns:p14="http://schemas.microsoft.com/office/powerpoint/2010/main" val="18698856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297</TotalTime>
  <Words>1596</Words>
  <Application>Microsoft Office PowerPoint</Application>
  <PresentationFormat>Widescreen</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Gallery</vt:lpstr>
      <vt:lpstr>A Study On the Determination of Heart Disease Using Machine Learning Algorithm </vt:lpstr>
      <vt:lpstr>PowerPoint Presentation</vt:lpstr>
      <vt:lpstr>PowerPoint Presentation</vt:lpstr>
      <vt:lpstr>Related work</vt:lpstr>
      <vt:lpstr>PowerPoint Presentation</vt:lpstr>
      <vt:lpstr>Pre-processing stages to prepare the dataset</vt:lpstr>
      <vt:lpstr>PowerPoint Presentation</vt:lpstr>
      <vt:lpstr>PowerPoint Presentation</vt:lpstr>
      <vt:lpstr>PowerPoint Presentation</vt:lpstr>
      <vt:lpstr> Machine Learning </vt:lpstr>
      <vt:lpstr>PowerPoint Presentation</vt:lpstr>
      <vt:lpstr>PowerPoint Presentation</vt:lpstr>
      <vt:lpstr>PowerPoint Presentation</vt:lpstr>
      <vt:lpstr>Result and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the Determination of Heart Disease Using Machine Learning Algorithm </dc:title>
  <dc:creator>müttesir okuducu</dc:creator>
  <cp:lastModifiedBy>müttesir okuducu</cp:lastModifiedBy>
  <cp:revision>13</cp:revision>
  <dcterms:created xsi:type="dcterms:W3CDTF">2021-11-21T15:01:39Z</dcterms:created>
  <dcterms:modified xsi:type="dcterms:W3CDTF">2021-12-05T18:40:48Z</dcterms:modified>
</cp:coreProperties>
</file>