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8" r:id="rId4"/>
    <p:sldId id="369" r:id="rId5"/>
    <p:sldId id="370" r:id="rId6"/>
    <p:sldId id="379" r:id="rId7"/>
    <p:sldId id="372" r:id="rId8"/>
    <p:sldId id="373" r:id="rId9"/>
    <p:sldId id="376" r:id="rId10"/>
    <p:sldId id="375" r:id="rId11"/>
    <p:sldId id="377"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L</a:t>
            </a:r>
            <a:r>
              <a:rPr lang="en-IN" sz="4000" b="1" dirty="0">
                <a:solidFill>
                  <a:srgbClr val="7030A0"/>
                </a:solidFill>
                <a:latin typeface="Verdana" panose="020B0604030504040204" pitchFamily="34" charset="0"/>
                <a:ea typeface="+mn-ea"/>
                <a:cs typeface="+mn-cs"/>
              </a:rPr>
              <a:t>OAN PREDICTION SYSTEM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Mrs. M. Divya M.E., </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MUTTHESH M</a:t>
            </a:r>
          </a:p>
          <a:p>
            <a:pPr>
              <a:spcBef>
                <a:spcPct val="0"/>
              </a:spcBef>
              <a:buClrTx/>
              <a:buFontTx/>
              <a:buNone/>
            </a:pPr>
            <a:r>
              <a:rPr lang="en-IN" altLang="en-US" sz="2000" b="1" dirty="0">
                <a:solidFill>
                  <a:srgbClr val="FF0000"/>
                </a:solidFill>
              </a:rPr>
              <a:t>220701176</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4824055" cy="4349620"/>
          </a:xfrm>
        </p:spPr>
        <p:txBody>
          <a:bodyPr/>
          <a:lstStyle/>
          <a:p>
            <a:pPr>
              <a:buNone/>
            </a:pPr>
            <a:r>
              <a:rPr lang="en-US" sz="2000" b="1" dirty="0"/>
              <a:t>Conclusion:</a:t>
            </a:r>
          </a:p>
          <a:p>
            <a:pPr>
              <a:buFont typeface="Arial" panose="020B0604020202020204" pitchFamily="34" charset="0"/>
              <a:buChar char="•"/>
            </a:pPr>
            <a:r>
              <a:rPr lang="en-US" sz="2000" dirty="0"/>
              <a:t>Built an accurate machine learning model for loan approval prediction.</a:t>
            </a:r>
          </a:p>
          <a:p>
            <a:pPr>
              <a:buFont typeface="Arial" panose="020B0604020202020204" pitchFamily="34" charset="0"/>
              <a:buChar char="•"/>
            </a:pPr>
            <a:r>
              <a:rPr lang="en-US" sz="2000" dirty="0"/>
              <a:t>Employed feature engineering and preprocessing for data quality.</a:t>
            </a:r>
          </a:p>
          <a:p>
            <a:pPr>
              <a:buFont typeface="Arial" panose="020B0604020202020204" pitchFamily="34" charset="0"/>
              <a:buChar char="•"/>
            </a:pPr>
            <a:r>
              <a:rPr lang="en-US" sz="2000" dirty="0"/>
              <a:t>Random Forest algorithm offered strong performance and reliability.</a:t>
            </a:r>
          </a:p>
          <a:p>
            <a:pPr>
              <a:buFont typeface="Arial" panose="020B0604020202020204" pitchFamily="34" charset="0"/>
              <a:buChar char="•"/>
            </a:pPr>
            <a:r>
              <a:rPr lang="en-US" sz="2000" dirty="0"/>
              <a:t>Web-based deployment enabled real-time and user-friendly predictions.</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7" name="Content Placeholder 2">
            <a:extLst>
              <a:ext uri="{FF2B5EF4-FFF2-40B4-BE49-F238E27FC236}">
                <a16:creationId xmlns:a16="http://schemas.microsoft.com/office/drawing/2014/main" id="{CCF14319-D244-7444-FE8F-F1125D9F2B75}"/>
              </a:ext>
            </a:extLst>
          </p:cNvPr>
          <p:cNvSpPr txBox="1">
            <a:spLocks/>
          </p:cNvSpPr>
          <p:nvPr/>
        </p:nvSpPr>
        <p:spPr bwMode="auto">
          <a:xfrm>
            <a:off x="5974572" y="1824103"/>
            <a:ext cx="4824055" cy="427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a:buNone/>
            </a:pPr>
            <a:r>
              <a:rPr lang="en-US" sz="2000" b="1" dirty="0"/>
              <a:t>Future Scope:</a:t>
            </a:r>
          </a:p>
          <a:p>
            <a:pPr>
              <a:buFont typeface="Arial" panose="020B0604020202020204" pitchFamily="34" charset="0"/>
              <a:buChar char="•"/>
            </a:pPr>
            <a:r>
              <a:rPr lang="en-US" sz="2000" dirty="0"/>
              <a:t>Integrate real-time financial data and credit score APIs.</a:t>
            </a:r>
          </a:p>
          <a:p>
            <a:pPr>
              <a:buFont typeface="Arial" panose="020B0604020202020204" pitchFamily="34" charset="0"/>
              <a:buChar char="•"/>
            </a:pPr>
            <a:r>
              <a:rPr lang="en-US" sz="2000" dirty="0"/>
              <a:t>Implement Explainable AI to justify approval or rejection outcomes.</a:t>
            </a:r>
          </a:p>
          <a:p>
            <a:pPr>
              <a:buFont typeface="Arial" panose="020B0604020202020204" pitchFamily="34" charset="0"/>
              <a:buChar char="•"/>
            </a:pPr>
            <a:r>
              <a:rPr lang="en-US" sz="2000" dirty="0"/>
              <a:t>Enable auto-learning from new application data to improve accuracy.</a:t>
            </a:r>
          </a:p>
          <a:p>
            <a:pPr>
              <a:buFont typeface="Arial" panose="020B0604020202020204" pitchFamily="34" charset="0"/>
              <a:buChar char="•"/>
            </a:pPr>
            <a:r>
              <a:rPr lang="en-US" sz="2000" dirty="0"/>
              <a:t>Extend system to mobile platforms for broader accessibility.</a:t>
            </a:r>
          </a:p>
        </p:txBody>
      </p:sp>
    </p:spTree>
    <p:extLst>
      <p:ext uri="{BB962C8B-B14F-4D97-AF65-F5344CB8AC3E}">
        <p14:creationId xmlns:p14="http://schemas.microsoft.com/office/powerpoint/2010/main" val="236916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rPr>
              <a:t>[1] A. K. Sharma and P. Goyal, "Loan approval prediction based on machine learning approach," International Journal of Computer Applications, vol. 183, no. 38, pp. 10–14, June 2021.</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rPr>
              <a:t>[2] M. U. Rehman, M. A. Khan, and A. Fatima, "Loan approval prediction using machine learning models," in Proc. 2021 IEEE International Conference on Computer Science and Engineering (ICCSE), Lahore, Pakistan, 2021, pp. 45–50.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rPr>
              <a:t>[3] P. Patel and R. Shah, "A machine learning approach to predict loan approval," International Research Journal of Engineering and Technology (IRJET), vol. 6, no. 3, pp. 2151–2155, Mar. 2020.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rPr>
              <a:t>[4] S. Yadav and D. Pal, "Loan prediction using data mining techniques," in Proc. 2019 IEEE Conference on Emerging Technologies in Data Mining and Information Security (IEMIS), Kolkata, India, 2019, pp. 205–209.</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rPr>
              <a:t>[5] V. Singh and K. Gupta, "An effective analysis of loan prediction using machine learning techniques," International Journal of Advanced Research in Computer Science, vol. 10, no. 5, pp. 65–70, Sept.–Oct. 2019.</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1400" b="0" i="0" u="none" strike="noStrike" kern="0" cap="none" spc="0" normalizeH="0" baseline="0" noProof="0" dirty="0">
              <a:ln>
                <a:noFill/>
              </a:ln>
              <a:solidFill>
                <a:srgbClr val="000000"/>
              </a:solidFill>
              <a:effectLst/>
              <a:uLnTx/>
              <a:uFillTx/>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53016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5159957" cy="4267200"/>
          </a:xfrm>
        </p:spPr>
        <p:txBody>
          <a:bodyPr/>
          <a:lstStyle/>
          <a:p>
            <a:pPr>
              <a:buNone/>
            </a:pPr>
            <a:r>
              <a:rPr lang="en-US" sz="2000" b="1" dirty="0"/>
              <a:t>Problem Statement</a:t>
            </a:r>
          </a:p>
          <a:p>
            <a:pPr>
              <a:buFont typeface="Arial" panose="020B0604020202020204" pitchFamily="34" charset="0"/>
              <a:buChar char="•"/>
            </a:pPr>
            <a:r>
              <a:rPr lang="en-US" sz="2000" dirty="0"/>
              <a:t>Traditional loan approval processes are manual, time-consuming, and error-prone.</a:t>
            </a:r>
          </a:p>
          <a:p>
            <a:pPr>
              <a:buFont typeface="Arial" panose="020B0604020202020204" pitchFamily="34" charset="0"/>
              <a:buChar char="•"/>
            </a:pPr>
            <a:r>
              <a:rPr lang="en-US" sz="2000" dirty="0"/>
              <a:t>Fixed criteria often overlook creditworthy applicants and may approve high-risk borrowers.</a:t>
            </a:r>
          </a:p>
          <a:p>
            <a:pPr>
              <a:buFont typeface="Arial" panose="020B0604020202020204" pitchFamily="34" charset="0"/>
              <a:buChar char="•"/>
            </a:pPr>
            <a:r>
              <a:rPr lang="en-US" sz="2000" dirty="0"/>
              <a:t>Lack of intelligent systems leads to inconsistencies and increased non-performing assets (NPAs).</a:t>
            </a:r>
          </a:p>
          <a:p>
            <a:pPr>
              <a:buFont typeface="Arial" panose="020B0604020202020204" pitchFamily="34" charset="0"/>
              <a:buChar char="•"/>
            </a:pPr>
            <a:r>
              <a:rPr lang="en-US" sz="2000" dirty="0"/>
              <a:t>Need for an automated, scalable, and data-driven solution that enhances decision accuracy.</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Content Placeholder 2">
            <a:extLst>
              <a:ext uri="{FF2B5EF4-FFF2-40B4-BE49-F238E27FC236}">
                <a16:creationId xmlns:a16="http://schemas.microsoft.com/office/drawing/2014/main" id="{A42DEB3E-0AD4-7469-B725-94CC9BA7F44E}"/>
              </a:ext>
            </a:extLst>
          </p:cNvPr>
          <p:cNvSpPr txBox="1">
            <a:spLocks/>
          </p:cNvSpPr>
          <p:nvPr/>
        </p:nvSpPr>
        <p:spPr bwMode="auto">
          <a:xfrm>
            <a:off x="5915608" y="1746251"/>
            <a:ext cx="5159957" cy="463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a:buNone/>
            </a:pPr>
            <a:r>
              <a:rPr lang="en-US" sz="2000" b="1" dirty="0"/>
              <a:t>Motivation</a:t>
            </a:r>
          </a:p>
          <a:p>
            <a:pPr>
              <a:buFont typeface="Arial" panose="020B0604020202020204" pitchFamily="34" charset="0"/>
              <a:buChar char="•"/>
            </a:pPr>
            <a:r>
              <a:rPr lang="en-US" sz="2000" dirty="0"/>
              <a:t>Accelerate loan processing with real-time predictions.</a:t>
            </a:r>
          </a:p>
          <a:p>
            <a:pPr>
              <a:buFont typeface="Arial" panose="020B0604020202020204" pitchFamily="34" charset="0"/>
              <a:buChar char="•"/>
            </a:pPr>
            <a:r>
              <a:rPr lang="en-US" sz="2000" dirty="0"/>
              <a:t>Reduce human bias and improve fairness using machine learning.</a:t>
            </a:r>
          </a:p>
          <a:p>
            <a:pPr>
              <a:buFont typeface="Arial" panose="020B0604020202020204" pitchFamily="34" charset="0"/>
              <a:buChar char="•"/>
            </a:pPr>
            <a:r>
              <a:rPr lang="en-US" sz="2000" dirty="0"/>
              <a:t>Increase financial inclusion by identifying non-traditional but reliable borrowers.</a:t>
            </a:r>
          </a:p>
          <a:p>
            <a:pPr>
              <a:buFont typeface="Arial" panose="020B0604020202020204" pitchFamily="34" charset="0"/>
              <a:buChar char="•"/>
            </a:pPr>
            <a:r>
              <a:rPr lang="en-US" sz="2000" dirty="0"/>
              <a:t>Empower institutions with predictive insights to minimize default risks.</a:t>
            </a: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Arial" panose="020B0604020202020204" pitchFamily="34" charset="0"/>
              <a:buChar char="•"/>
            </a:pPr>
            <a:r>
              <a:rPr lang="en-US" sz="2400" dirty="0"/>
              <a:t>Loan approvals often rely on </a:t>
            </a:r>
            <a:r>
              <a:rPr lang="en-US" sz="2400" b="1" dirty="0"/>
              <a:t>manual verification</a:t>
            </a:r>
            <a:r>
              <a:rPr lang="en-US" sz="2400" dirty="0"/>
              <a:t> and </a:t>
            </a:r>
            <a:r>
              <a:rPr lang="en-US" sz="2400" b="1" dirty="0"/>
              <a:t>rule-based assessment.</a:t>
            </a:r>
            <a:endParaRPr lang="en-US" sz="2400" dirty="0"/>
          </a:p>
          <a:p>
            <a:pPr>
              <a:buFont typeface="Arial" panose="020B0604020202020204" pitchFamily="34" charset="0"/>
              <a:buChar char="•"/>
            </a:pPr>
            <a:r>
              <a:rPr lang="en-US" sz="2400" dirty="0"/>
              <a:t>Decisions are typically made by loan officers based on:</a:t>
            </a:r>
          </a:p>
          <a:p>
            <a:pPr marL="742950" lvl="1" indent="-285750">
              <a:buFont typeface="Arial" panose="020B0604020202020204" pitchFamily="34" charset="0"/>
              <a:buChar char="•"/>
            </a:pPr>
            <a:r>
              <a:rPr lang="en-US" sz="2400" dirty="0"/>
              <a:t>Income documents</a:t>
            </a:r>
          </a:p>
          <a:p>
            <a:pPr marL="742950" lvl="1" indent="-285750">
              <a:buFont typeface="Arial" panose="020B0604020202020204" pitchFamily="34" charset="0"/>
              <a:buChar char="•"/>
            </a:pPr>
            <a:r>
              <a:rPr lang="en-US" sz="2400" dirty="0"/>
              <a:t>Credit history</a:t>
            </a:r>
          </a:p>
          <a:p>
            <a:pPr marL="742950" lvl="1" indent="-285750">
              <a:buFont typeface="Arial" panose="020B0604020202020204" pitchFamily="34" charset="0"/>
              <a:buChar char="•"/>
            </a:pPr>
            <a:r>
              <a:rPr lang="en-US" sz="2400" dirty="0"/>
              <a:t>Employment type</a:t>
            </a:r>
          </a:p>
          <a:p>
            <a:pPr marL="742950" lvl="1" indent="-285750">
              <a:buFont typeface="Arial" panose="020B0604020202020204" pitchFamily="34" charset="0"/>
              <a:buChar char="•"/>
            </a:pPr>
            <a:r>
              <a:rPr lang="en-US" sz="2400" dirty="0"/>
              <a:t>Property details</a:t>
            </a:r>
          </a:p>
          <a:p>
            <a:pPr>
              <a:buFont typeface="Arial" panose="020B0604020202020204" pitchFamily="34" charset="0"/>
              <a:buChar char="•"/>
            </a:pPr>
            <a:r>
              <a:rPr lang="en-US" sz="2400" dirty="0"/>
              <a:t>Highly </a:t>
            </a:r>
            <a:r>
              <a:rPr lang="en-US" sz="2400" b="1" dirty="0"/>
              <a:t>time-consuming</a:t>
            </a:r>
            <a:r>
              <a:rPr lang="en-US" sz="2400" dirty="0"/>
              <a:t> and prone to </a:t>
            </a:r>
            <a:r>
              <a:rPr lang="en-US" sz="2400" b="1" dirty="0"/>
              <a:t>human bias</a:t>
            </a:r>
            <a:r>
              <a:rPr lang="en-US" sz="2400" dirty="0"/>
              <a:t>.</a:t>
            </a:r>
          </a:p>
          <a:p>
            <a:pPr>
              <a:buFont typeface="Arial" panose="020B0604020202020204" pitchFamily="34" charset="0"/>
              <a:buChar char="•"/>
            </a:pPr>
            <a:r>
              <a:rPr lang="en-US" sz="2400" dirty="0"/>
              <a:t>Risk of </a:t>
            </a:r>
            <a:r>
              <a:rPr lang="en-US" sz="2400" b="1" dirty="0"/>
              <a:t>inconsistent approvals</a:t>
            </a:r>
            <a:r>
              <a:rPr lang="en-US" sz="2400" dirty="0"/>
              <a:t> across different branches or officers.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677955"/>
            <a:ext cx="10668000" cy="4567270"/>
          </a:xfrm>
        </p:spPr>
        <p:txBody>
          <a:bodyPr/>
          <a:lstStyle/>
          <a:p>
            <a:pPr algn="just"/>
            <a:r>
              <a:rPr lang="en-US" sz="1600" dirty="0"/>
              <a:t>Automate Loan Approval Decisions</a:t>
            </a:r>
          </a:p>
          <a:p>
            <a:pPr lvl="1" algn="just"/>
            <a:r>
              <a:rPr lang="en-US" sz="1600" dirty="0"/>
              <a:t>Develop a machine learning model to predict loan approval outcomes based on applicant data.</a:t>
            </a:r>
          </a:p>
          <a:p>
            <a:pPr algn="just"/>
            <a:r>
              <a:rPr lang="en-US" sz="1600" dirty="0"/>
              <a:t>Enhance Decision Accuracy</a:t>
            </a:r>
          </a:p>
          <a:p>
            <a:pPr lvl="1" algn="just"/>
            <a:r>
              <a:rPr lang="en-US" sz="1600" dirty="0"/>
              <a:t>Reduce false approvals and rejections by using data-driven prediction techniques.</a:t>
            </a:r>
          </a:p>
          <a:p>
            <a:pPr algn="just"/>
            <a:r>
              <a:rPr lang="en-US" sz="1600" dirty="0"/>
              <a:t>Utilize Ensemble &amp; Deep Learning Models</a:t>
            </a:r>
          </a:p>
          <a:p>
            <a:pPr lvl="1" algn="just"/>
            <a:r>
              <a:rPr lang="en-US" sz="1600" dirty="0"/>
              <a:t>Implement advanced algorithms like Random Forest, </a:t>
            </a:r>
            <a:r>
              <a:rPr lang="en-US" sz="1600" dirty="0" err="1"/>
              <a:t>XGBoost</a:t>
            </a:r>
            <a:r>
              <a:rPr lang="en-US" sz="1600" dirty="0"/>
              <a:t>, or Neural Networks for better performance.</a:t>
            </a:r>
          </a:p>
          <a:p>
            <a:pPr algn="just"/>
            <a:r>
              <a:rPr lang="en-US" sz="1600" dirty="0"/>
              <a:t>Analyze Key Financial Indicators</a:t>
            </a:r>
          </a:p>
          <a:p>
            <a:pPr lvl="1" algn="just"/>
            <a:r>
              <a:rPr lang="en-US" sz="1600" dirty="0"/>
              <a:t>Identify and evaluate crucial features (e.g., income, credit history, loan amount) that influence approval.</a:t>
            </a:r>
          </a:p>
          <a:p>
            <a:pPr algn="just"/>
            <a:r>
              <a:rPr lang="en-US" sz="1600" dirty="0"/>
              <a:t>Enable Real-Time Web-Based Predictions</a:t>
            </a:r>
          </a:p>
          <a:p>
            <a:pPr lvl="1" algn="just"/>
            <a:r>
              <a:rPr lang="en-US" sz="1600" dirty="0"/>
              <a:t>Integrate the trained model into a user-friendly web interface for real-time loan approval forecasting.</a:t>
            </a:r>
          </a:p>
          <a:p>
            <a:pPr algn="just"/>
            <a:r>
              <a:rPr lang="en-US" sz="1600" dirty="0"/>
              <a:t>Support Continuous Learning</a:t>
            </a:r>
          </a:p>
          <a:p>
            <a:pPr lvl="1" algn="just"/>
            <a:r>
              <a:rPr lang="en-US" sz="1600" dirty="0"/>
              <a:t>Design the system to be updated with new data to improve predictions over time.</a:t>
            </a:r>
          </a:p>
          <a:p>
            <a:pPr marL="0" indent="0">
              <a:buNone/>
            </a:pPr>
            <a:endParaRPr lang="en-IN" sz="1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603310"/>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t>In today’s fast-paced financial environment, the automation of loan approval processes has become essential to enhance efficiency, reduce human error, and ensure unbiased decision-making. Traditional methods rely heavily on manual evaluation of financial documents, which can be time-consuming and has inconsistencies. This project presents a data-driven loan prediction system to determine the likelihood of loan approval based on applicant information such as income, credit history, loan amount, and more. The system employs preprocessing steps like missing value treatment, encoding of categorical variables, and feature normalization. Multiple classification algorithms are evaluated, with the Random Forest Classifier demonstrating the best performance in terms of accuracy, precision, and recall. The final model is deployed through a user-friendly web application using Flask, allowing real-time prediction of loan approval status. This approach not only accelerates the decision-making process for financial institutions but also ensures greater transparency and consistency in loan evaluations.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19"/>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Implements supervised machine learning to predict loan approval outcomes.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Key Features used : Credit history, Income, loan amount and property area.</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Data is cleaned, encoded and scaled for optimal model performance.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Random forest and </a:t>
            </a:r>
            <a:r>
              <a:rPr lang="en-US" sz="2200" dirty="0" err="1"/>
              <a:t>XGBoost</a:t>
            </a:r>
            <a:r>
              <a:rPr lang="en-US" sz="2200" dirty="0"/>
              <a:t> selected for their accuracy and robustness.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Deployed via a user-friendly Flask web app for real time prediction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200" dirty="0"/>
              <a:t>Reduces manual workload and potential human errors in financial institutions.</a:t>
            </a:r>
          </a:p>
          <a:p>
            <a:pPr>
              <a:buClr>
                <a:srgbClr val="CC0000"/>
              </a:buClr>
              <a:defRPr/>
            </a:pPr>
            <a:r>
              <a:rPr lang="en-US" sz="2200" dirty="0"/>
              <a:t>Supports fair and automated decision-making to enhance customer experience.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40" name="Rectangle 34">
            <a:extLst>
              <a:ext uri="{FF2B5EF4-FFF2-40B4-BE49-F238E27FC236}">
                <a16:creationId xmlns:a16="http://schemas.microsoft.com/office/drawing/2014/main" id="{AD6640BA-A775-0A20-C2CF-EB7899EA17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Data is cleaned, encoded, and scaled for optimal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3074" name="Picture 2">
            <a:extLst>
              <a:ext uri="{FF2B5EF4-FFF2-40B4-BE49-F238E27FC236}">
                <a16:creationId xmlns:a16="http://schemas.microsoft.com/office/drawing/2014/main" id="{A19FA405-8E82-DD6A-3FE1-AA5AC40E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106" y="1690377"/>
            <a:ext cx="8048625" cy="438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82" name="Content Placeholder 81">
            <a:extLst>
              <a:ext uri="{FF2B5EF4-FFF2-40B4-BE49-F238E27FC236}">
                <a16:creationId xmlns:a16="http://schemas.microsoft.com/office/drawing/2014/main" id="{4C465856-84F0-2472-69B9-B0DBED84382B}"/>
              </a:ext>
            </a:extLst>
          </p:cNvPr>
          <p:cNvSpPr>
            <a:spLocks noGrp="1"/>
          </p:cNvSpPr>
          <p:nvPr>
            <p:ph idx="1"/>
          </p:nvPr>
        </p:nvSpPr>
        <p:spPr/>
        <p:txBody>
          <a:bodyPr/>
          <a:lstStyle/>
          <a:p>
            <a:r>
              <a:rPr lang="en-IN" dirty="0"/>
              <a:t>Data Collection Module</a:t>
            </a:r>
          </a:p>
          <a:p>
            <a:r>
              <a:rPr lang="en-IN" dirty="0"/>
              <a:t>Data Preprocessing Module</a:t>
            </a:r>
          </a:p>
          <a:p>
            <a:r>
              <a:rPr lang="en-IN" dirty="0"/>
              <a:t>Feature Engineering Module</a:t>
            </a:r>
          </a:p>
          <a:p>
            <a:r>
              <a:rPr lang="en-US" dirty="0"/>
              <a:t>Model Training and Evaluation Module</a:t>
            </a:r>
          </a:p>
          <a:p>
            <a:r>
              <a:rPr lang="en-IN" dirty="0"/>
              <a:t>Prediction and Deployment Module</a:t>
            </a:r>
            <a:br>
              <a:rPr lang="en-IN" dirty="0"/>
            </a:br>
            <a:endParaRPr lang="en-IN" dirty="0"/>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Handling: </a:t>
            </a:r>
            <a:r>
              <a:rPr lang="en-US" sz="2400" dirty="0"/>
              <a:t>Preprocessed 6,000+ loan records, handled missing values, and encoded categorical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Development: </a:t>
            </a:r>
            <a:r>
              <a:rPr lang="en-US" sz="2400" dirty="0"/>
              <a:t>Trained multiple ML models; Random Forest achieved ~84% accuracy with strong precision and recall.</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Selection: </a:t>
            </a:r>
            <a:r>
              <a:rPr lang="en-US" sz="2400" dirty="0"/>
              <a:t>Chose key predictors like Credit History, Income, and Property Area after EDA.</a:t>
            </a:r>
            <a:endParaRPr lang="en-IN"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Deployment: </a:t>
            </a:r>
            <a:r>
              <a:rPr lang="en-US" sz="2400" dirty="0"/>
              <a:t>Integrated the best model into a Flask web app for real-time predictions.</a:t>
            </a:r>
            <a:endParaRPr lang="en-IN"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Outcome: </a:t>
            </a:r>
            <a:r>
              <a:rPr lang="en-US" sz="2400" dirty="0"/>
              <a:t>Developed a fast, scalable, and accurate system for loan approval prediction.</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410963830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59</TotalTime>
  <Words>1094</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Kishore Kaarthik</cp:lastModifiedBy>
  <cp:revision>8</cp:revision>
  <dcterms:created xsi:type="dcterms:W3CDTF">2023-08-03T04:32:32Z</dcterms:created>
  <dcterms:modified xsi:type="dcterms:W3CDTF">2025-05-11T10:16:17Z</dcterms:modified>
</cp:coreProperties>
</file>