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76" r:id="rId14"/>
    <p:sldId id="268" r:id="rId15"/>
    <p:sldId id="269" r:id="rId16"/>
    <p:sldId id="270" r:id="rId17"/>
    <p:sldId id="271" r:id="rId18"/>
    <p:sldId id="272" r:id="rId19"/>
    <p:sldId id="273" r:id="rId20"/>
    <p:sldId id="274" r:id="rId21"/>
    <p:sldId id="275" r:id="rId22"/>
  </p:sldIdLst>
  <p:sldSz cx="9144000" cy="6858000" type="screen4x3"/>
  <p:notesSz cx="9144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680" autoAdjust="0"/>
  </p:normalViewPr>
  <p:slideViewPr>
    <p:cSldViewPr>
      <p:cViewPr varScale="1">
        <p:scale>
          <a:sx n="76" d="100"/>
          <a:sy n="76" d="100"/>
        </p:scale>
        <p:origin x="1642"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sz="4400" b="0" i="0">
                <a:solidFill>
                  <a:schemeClr val="tx1"/>
                </a:solidFill>
                <a:latin typeface="Calibri"/>
                <a:cs typeface="Calibri"/>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1600" b="0" i="0">
                <a:solidFill>
                  <a:schemeClr val="bg1"/>
                </a:solidFill>
                <a:latin typeface="Calibri"/>
                <a:cs typeface="Calibri"/>
              </a:defRPr>
            </a:lvl1pPr>
          </a:lstStyle>
          <a:p>
            <a:pPr marL="12700">
              <a:lnSpc>
                <a:spcPts val="1620"/>
              </a:lnSpc>
            </a:pPr>
            <a:r>
              <a:rPr spc="-10" dirty="0"/>
              <a:t>Department</a:t>
            </a:r>
            <a:r>
              <a:rPr spc="-30" dirty="0"/>
              <a:t> </a:t>
            </a:r>
            <a:r>
              <a:rPr dirty="0"/>
              <a:t>of</a:t>
            </a:r>
            <a:r>
              <a:rPr spc="-25" dirty="0"/>
              <a:t> </a:t>
            </a:r>
            <a:r>
              <a:rPr spc="-10" dirty="0"/>
              <a:t>Computer</a:t>
            </a:r>
            <a:r>
              <a:rPr spc="-25" dirty="0"/>
              <a:t> </a:t>
            </a:r>
            <a:r>
              <a:rPr dirty="0"/>
              <a:t>Science</a:t>
            </a:r>
            <a:r>
              <a:rPr spc="-25" dirty="0"/>
              <a:t> </a:t>
            </a:r>
            <a:r>
              <a:rPr dirty="0"/>
              <a:t>and</a:t>
            </a:r>
            <a:r>
              <a:rPr spc="-25" dirty="0"/>
              <a:t> </a:t>
            </a:r>
            <a:r>
              <a:rPr spc="-10" dirty="0"/>
              <a:t>Engineering</a:t>
            </a:r>
          </a:p>
        </p:txBody>
      </p:sp>
      <p:sp>
        <p:nvSpPr>
          <p:cNvPr id="5" name="Holder 5"/>
          <p:cNvSpPr>
            <a:spLocks noGrp="1"/>
          </p:cNvSpPr>
          <p:nvPr>
            <p:ph type="dt" sz="half" idx="6"/>
          </p:nvPr>
        </p:nvSpPr>
        <p:spPr/>
        <p:txBody>
          <a:bodyPr lIns="0" tIns="0" rIns="0" bIns="0"/>
          <a:lstStyle>
            <a:lvl1pPr>
              <a:defRPr sz="1600" b="0" i="0">
                <a:solidFill>
                  <a:schemeClr val="bg1"/>
                </a:solidFill>
                <a:latin typeface="Calibri"/>
                <a:cs typeface="Calibri"/>
              </a:defRPr>
            </a:lvl1pPr>
          </a:lstStyle>
          <a:p>
            <a:pPr marL="12700">
              <a:lnSpc>
                <a:spcPts val="1620"/>
              </a:lnSpc>
            </a:pPr>
            <a:r>
              <a:rPr dirty="0"/>
              <a:t>Rajalakshmi</a:t>
            </a:r>
            <a:r>
              <a:rPr spc="-55" dirty="0"/>
              <a:t> </a:t>
            </a:r>
            <a:r>
              <a:rPr dirty="0"/>
              <a:t>Engineering</a:t>
            </a:r>
            <a:r>
              <a:rPr spc="-55" dirty="0"/>
              <a:t> </a:t>
            </a:r>
            <a:r>
              <a:rPr spc="-10" dirty="0"/>
              <a:t>College</a:t>
            </a:r>
          </a:p>
        </p:txBody>
      </p:sp>
      <p:sp>
        <p:nvSpPr>
          <p:cNvPr id="6" name="Holder 6"/>
          <p:cNvSpPr>
            <a:spLocks noGrp="1"/>
          </p:cNvSpPr>
          <p:nvPr>
            <p:ph type="sldNum" sz="quarter" idx="7"/>
          </p:nvPr>
        </p:nvSpPr>
        <p:spPr/>
        <p:txBody>
          <a:bodyPr lIns="0" tIns="0" rIns="0" bIns="0"/>
          <a:lstStyle>
            <a:lvl1pPr>
              <a:defRPr sz="1600" b="0" i="0">
                <a:solidFill>
                  <a:schemeClr val="bg1"/>
                </a:solidFill>
                <a:latin typeface="Calibri"/>
                <a:cs typeface="Calibri"/>
              </a:defRPr>
            </a:lvl1pPr>
          </a:lstStyle>
          <a:p>
            <a:pPr marL="12700">
              <a:lnSpc>
                <a:spcPts val="1620"/>
              </a:lnSpc>
            </a:pPr>
            <a:fld id="{81D60167-4931-47E6-BA6A-407CBD079E47}" type="slidenum">
              <a:rPr spc="-25" dirty="0"/>
              <a:t>‹#›</a:t>
            </a:fld>
            <a:endParaRPr spc="-25"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defRPr sz="1600" b="0" i="0">
                <a:solidFill>
                  <a:schemeClr val="bg1"/>
                </a:solidFill>
                <a:latin typeface="Calibri"/>
                <a:cs typeface="Calibri"/>
              </a:defRPr>
            </a:lvl1pPr>
          </a:lstStyle>
          <a:p>
            <a:pPr marL="12700">
              <a:lnSpc>
                <a:spcPts val="1620"/>
              </a:lnSpc>
            </a:pPr>
            <a:r>
              <a:rPr spc="-10" dirty="0"/>
              <a:t>Department</a:t>
            </a:r>
            <a:r>
              <a:rPr spc="-30" dirty="0"/>
              <a:t> </a:t>
            </a:r>
            <a:r>
              <a:rPr dirty="0"/>
              <a:t>of</a:t>
            </a:r>
            <a:r>
              <a:rPr spc="-25" dirty="0"/>
              <a:t> </a:t>
            </a:r>
            <a:r>
              <a:rPr spc="-10" dirty="0"/>
              <a:t>Computer</a:t>
            </a:r>
            <a:r>
              <a:rPr spc="-25" dirty="0"/>
              <a:t> </a:t>
            </a:r>
            <a:r>
              <a:rPr dirty="0"/>
              <a:t>Science</a:t>
            </a:r>
            <a:r>
              <a:rPr spc="-25" dirty="0"/>
              <a:t> </a:t>
            </a:r>
            <a:r>
              <a:rPr dirty="0"/>
              <a:t>and</a:t>
            </a:r>
            <a:r>
              <a:rPr spc="-25" dirty="0"/>
              <a:t> </a:t>
            </a:r>
            <a:r>
              <a:rPr spc="-10" dirty="0"/>
              <a:t>Engineering</a:t>
            </a:r>
          </a:p>
        </p:txBody>
      </p:sp>
      <p:sp>
        <p:nvSpPr>
          <p:cNvPr id="5" name="Holder 5"/>
          <p:cNvSpPr>
            <a:spLocks noGrp="1"/>
          </p:cNvSpPr>
          <p:nvPr>
            <p:ph type="dt" sz="half" idx="6"/>
          </p:nvPr>
        </p:nvSpPr>
        <p:spPr/>
        <p:txBody>
          <a:bodyPr lIns="0" tIns="0" rIns="0" bIns="0"/>
          <a:lstStyle>
            <a:lvl1pPr>
              <a:defRPr sz="1600" b="0" i="0">
                <a:solidFill>
                  <a:schemeClr val="bg1"/>
                </a:solidFill>
                <a:latin typeface="Calibri"/>
                <a:cs typeface="Calibri"/>
              </a:defRPr>
            </a:lvl1pPr>
          </a:lstStyle>
          <a:p>
            <a:pPr marL="12700">
              <a:lnSpc>
                <a:spcPts val="1620"/>
              </a:lnSpc>
            </a:pPr>
            <a:r>
              <a:rPr dirty="0"/>
              <a:t>Rajalakshmi</a:t>
            </a:r>
            <a:r>
              <a:rPr spc="-55" dirty="0"/>
              <a:t> </a:t>
            </a:r>
            <a:r>
              <a:rPr dirty="0"/>
              <a:t>Engineering</a:t>
            </a:r>
            <a:r>
              <a:rPr spc="-55" dirty="0"/>
              <a:t> </a:t>
            </a:r>
            <a:r>
              <a:rPr spc="-10" dirty="0"/>
              <a:t>College</a:t>
            </a:r>
          </a:p>
        </p:txBody>
      </p:sp>
      <p:sp>
        <p:nvSpPr>
          <p:cNvPr id="6" name="Holder 6"/>
          <p:cNvSpPr>
            <a:spLocks noGrp="1"/>
          </p:cNvSpPr>
          <p:nvPr>
            <p:ph type="sldNum" sz="quarter" idx="7"/>
          </p:nvPr>
        </p:nvSpPr>
        <p:spPr/>
        <p:txBody>
          <a:bodyPr lIns="0" tIns="0" rIns="0" bIns="0"/>
          <a:lstStyle>
            <a:lvl1pPr>
              <a:defRPr sz="1600" b="0" i="0">
                <a:solidFill>
                  <a:schemeClr val="bg1"/>
                </a:solidFill>
                <a:latin typeface="Calibri"/>
                <a:cs typeface="Calibri"/>
              </a:defRPr>
            </a:lvl1pPr>
          </a:lstStyle>
          <a:p>
            <a:pPr marL="12700">
              <a:lnSpc>
                <a:spcPts val="1620"/>
              </a:lnSpc>
            </a:pPr>
            <a:fld id="{81D60167-4931-47E6-BA6A-407CBD079E47}" type="slidenum">
              <a:rPr spc="-25" dirty="0"/>
              <a:t>‹#›</a:t>
            </a:fld>
            <a:endParaRPr spc="-25"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Calibri"/>
                <a:cs typeface="Calibri"/>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600" b="0" i="0">
                <a:solidFill>
                  <a:schemeClr val="bg1"/>
                </a:solidFill>
                <a:latin typeface="Calibri"/>
                <a:cs typeface="Calibri"/>
              </a:defRPr>
            </a:lvl1pPr>
          </a:lstStyle>
          <a:p>
            <a:pPr marL="12700">
              <a:lnSpc>
                <a:spcPts val="1620"/>
              </a:lnSpc>
            </a:pPr>
            <a:r>
              <a:rPr spc="-10" dirty="0"/>
              <a:t>Department</a:t>
            </a:r>
            <a:r>
              <a:rPr spc="-30" dirty="0"/>
              <a:t> </a:t>
            </a:r>
            <a:r>
              <a:rPr dirty="0"/>
              <a:t>of</a:t>
            </a:r>
            <a:r>
              <a:rPr spc="-25" dirty="0"/>
              <a:t> </a:t>
            </a:r>
            <a:r>
              <a:rPr spc="-10" dirty="0"/>
              <a:t>Computer</a:t>
            </a:r>
            <a:r>
              <a:rPr spc="-25" dirty="0"/>
              <a:t> </a:t>
            </a:r>
            <a:r>
              <a:rPr dirty="0"/>
              <a:t>Science</a:t>
            </a:r>
            <a:r>
              <a:rPr spc="-25" dirty="0"/>
              <a:t> </a:t>
            </a:r>
            <a:r>
              <a:rPr dirty="0"/>
              <a:t>and</a:t>
            </a:r>
            <a:r>
              <a:rPr spc="-25" dirty="0"/>
              <a:t> </a:t>
            </a:r>
            <a:r>
              <a:rPr spc="-10" dirty="0"/>
              <a:t>Engineering</a:t>
            </a:r>
          </a:p>
        </p:txBody>
      </p:sp>
      <p:sp>
        <p:nvSpPr>
          <p:cNvPr id="6" name="Holder 6"/>
          <p:cNvSpPr>
            <a:spLocks noGrp="1"/>
          </p:cNvSpPr>
          <p:nvPr>
            <p:ph type="dt" sz="half" idx="6"/>
          </p:nvPr>
        </p:nvSpPr>
        <p:spPr/>
        <p:txBody>
          <a:bodyPr lIns="0" tIns="0" rIns="0" bIns="0"/>
          <a:lstStyle>
            <a:lvl1pPr>
              <a:defRPr sz="1600" b="0" i="0">
                <a:solidFill>
                  <a:schemeClr val="bg1"/>
                </a:solidFill>
                <a:latin typeface="Calibri"/>
                <a:cs typeface="Calibri"/>
              </a:defRPr>
            </a:lvl1pPr>
          </a:lstStyle>
          <a:p>
            <a:pPr marL="12700">
              <a:lnSpc>
                <a:spcPts val="1620"/>
              </a:lnSpc>
            </a:pPr>
            <a:r>
              <a:rPr dirty="0"/>
              <a:t>Rajalakshmi</a:t>
            </a:r>
            <a:r>
              <a:rPr spc="-55" dirty="0"/>
              <a:t> </a:t>
            </a:r>
            <a:r>
              <a:rPr dirty="0"/>
              <a:t>Engineering</a:t>
            </a:r>
            <a:r>
              <a:rPr spc="-55" dirty="0"/>
              <a:t> </a:t>
            </a:r>
            <a:r>
              <a:rPr spc="-10" dirty="0"/>
              <a:t>College</a:t>
            </a:r>
          </a:p>
        </p:txBody>
      </p:sp>
      <p:sp>
        <p:nvSpPr>
          <p:cNvPr id="7" name="Holder 7"/>
          <p:cNvSpPr>
            <a:spLocks noGrp="1"/>
          </p:cNvSpPr>
          <p:nvPr>
            <p:ph type="sldNum" sz="quarter" idx="7"/>
          </p:nvPr>
        </p:nvSpPr>
        <p:spPr/>
        <p:txBody>
          <a:bodyPr lIns="0" tIns="0" rIns="0" bIns="0"/>
          <a:lstStyle>
            <a:lvl1pPr>
              <a:defRPr sz="1600" b="0" i="0">
                <a:solidFill>
                  <a:schemeClr val="bg1"/>
                </a:solidFill>
                <a:latin typeface="Calibri"/>
                <a:cs typeface="Calibri"/>
              </a:defRPr>
            </a:lvl1pPr>
          </a:lstStyle>
          <a:p>
            <a:pPr marL="12700">
              <a:lnSpc>
                <a:spcPts val="1620"/>
              </a:lnSpc>
            </a:pPr>
            <a:fld id="{81D60167-4931-47E6-BA6A-407CBD079E47}" type="slidenum">
              <a:rPr spc="-25" dirty="0"/>
              <a:t>‹#›</a:t>
            </a:fld>
            <a:endParaRPr spc="-25"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defRPr sz="1600" b="0" i="0">
                <a:solidFill>
                  <a:schemeClr val="bg1"/>
                </a:solidFill>
                <a:latin typeface="Calibri"/>
                <a:cs typeface="Calibri"/>
              </a:defRPr>
            </a:lvl1pPr>
          </a:lstStyle>
          <a:p>
            <a:pPr marL="12700">
              <a:lnSpc>
                <a:spcPts val="1620"/>
              </a:lnSpc>
            </a:pPr>
            <a:r>
              <a:rPr spc="-10" dirty="0"/>
              <a:t>Department</a:t>
            </a:r>
            <a:r>
              <a:rPr spc="-30" dirty="0"/>
              <a:t> </a:t>
            </a:r>
            <a:r>
              <a:rPr dirty="0"/>
              <a:t>of</a:t>
            </a:r>
            <a:r>
              <a:rPr spc="-25" dirty="0"/>
              <a:t> </a:t>
            </a:r>
            <a:r>
              <a:rPr spc="-10" dirty="0"/>
              <a:t>Computer</a:t>
            </a:r>
            <a:r>
              <a:rPr spc="-25" dirty="0"/>
              <a:t> </a:t>
            </a:r>
            <a:r>
              <a:rPr dirty="0"/>
              <a:t>Science</a:t>
            </a:r>
            <a:r>
              <a:rPr spc="-25" dirty="0"/>
              <a:t> </a:t>
            </a:r>
            <a:r>
              <a:rPr dirty="0"/>
              <a:t>and</a:t>
            </a:r>
            <a:r>
              <a:rPr spc="-25" dirty="0"/>
              <a:t> </a:t>
            </a:r>
            <a:r>
              <a:rPr spc="-10" dirty="0"/>
              <a:t>Engineering</a:t>
            </a:r>
          </a:p>
        </p:txBody>
      </p:sp>
      <p:sp>
        <p:nvSpPr>
          <p:cNvPr id="4" name="Holder 4"/>
          <p:cNvSpPr>
            <a:spLocks noGrp="1"/>
          </p:cNvSpPr>
          <p:nvPr>
            <p:ph type="dt" sz="half" idx="6"/>
          </p:nvPr>
        </p:nvSpPr>
        <p:spPr/>
        <p:txBody>
          <a:bodyPr lIns="0" tIns="0" rIns="0" bIns="0"/>
          <a:lstStyle>
            <a:lvl1pPr>
              <a:defRPr sz="1600" b="0" i="0">
                <a:solidFill>
                  <a:schemeClr val="bg1"/>
                </a:solidFill>
                <a:latin typeface="Calibri"/>
                <a:cs typeface="Calibri"/>
              </a:defRPr>
            </a:lvl1pPr>
          </a:lstStyle>
          <a:p>
            <a:pPr marL="12700">
              <a:lnSpc>
                <a:spcPts val="1620"/>
              </a:lnSpc>
            </a:pPr>
            <a:r>
              <a:rPr dirty="0"/>
              <a:t>Rajalakshmi</a:t>
            </a:r>
            <a:r>
              <a:rPr spc="-55" dirty="0"/>
              <a:t> </a:t>
            </a:r>
            <a:r>
              <a:rPr dirty="0"/>
              <a:t>Engineering</a:t>
            </a:r>
            <a:r>
              <a:rPr spc="-55" dirty="0"/>
              <a:t> </a:t>
            </a:r>
            <a:r>
              <a:rPr spc="-10" dirty="0"/>
              <a:t>College</a:t>
            </a:r>
          </a:p>
        </p:txBody>
      </p:sp>
      <p:sp>
        <p:nvSpPr>
          <p:cNvPr id="5" name="Holder 5"/>
          <p:cNvSpPr>
            <a:spLocks noGrp="1"/>
          </p:cNvSpPr>
          <p:nvPr>
            <p:ph type="sldNum" sz="quarter" idx="7"/>
          </p:nvPr>
        </p:nvSpPr>
        <p:spPr/>
        <p:txBody>
          <a:bodyPr lIns="0" tIns="0" rIns="0" bIns="0"/>
          <a:lstStyle>
            <a:lvl1pPr>
              <a:defRPr sz="1600" b="0" i="0">
                <a:solidFill>
                  <a:schemeClr val="bg1"/>
                </a:solidFill>
                <a:latin typeface="Calibri"/>
                <a:cs typeface="Calibri"/>
              </a:defRPr>
            </a:lvl1pPr>
          </a:lstStyle>
          <a:p>
            <a:pPr marL="12700">
              <a:lnSpc>
                <a:spcPts val="1620"/>
              </a:lnSpc>
            </a:pPr>
            <a:fld id="{81D60167-4931-47E6-BA6A-407CBD079E47}" type="slidenum">
              <a:rPr spc="-25" dirty="0"/>
              <a:t>‹#›</a:t>
            </a:fld>
            <a:endParaRPr spc="-25"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600" b="0" i="0">
                <a:solidFill>
                  <a:schemeClr val="bg1"/>
                </a:solidFill>
                <a:latin typeface="Calibri"/>
                <a:cs typeface="Calibri"/>
              </a:defRPr>
            </a:lvl1pPr>
          </a:lstStyle>
          <a:p>
            <a:pPr marL="12700">
              <a:lnSpc>
                <a:spcPts val="1620"/>
              </a:lnSpc>
            </a:pPr>
            <a:r>
              <a:rPr spc="-10" dirty="0"/>
              <a:t>Department</a:t>
            </a:r>
            <a:r>
              <a:rPr spc="-30" dirty="0"/>
              <a:t> </a:t>
            </a:r>
            <a:r>
              <a:rPr dirty="0"/>
              <a:t>of</a:t>
            </a:r>
            <a:r>
              <a:rPr spc="-25" dirty="0"/>
              <a:t> </a:t>
            </a:r>
            <a:r>
              <a:rPr spc="-10" dirty="0"/>
              <a:t>Computer</a:t>
            </a:r>
            <a:r>
              <a:rPr spc="-25" dirty="0"/>
              <a:t> </a:t>
            </a:r>
            <a:r>
              <a:rPr dirty="0"/>
              <a:t>Science</a:t>
            </a:r>
            <a:r>
              <a:rPr spc="-25" dirty="0"/>
              <a:t> </a:t>
            </a:r>
            <a:r>
              <a:rPr dirty="0"/>
              <a:t>and</a:t>
            </a:r>
            <a:r>
              <a:rPr spc="-25" dirty="0"/>
              <a:t> </a:t>
            </a:r>
            <a:r>
              <a:rPr spc="-10" dirty="0"/>
              <a:t>Engineering</a:t>
            </a:r>
          </a:p>
        </p:txBody>
      </p:sp>
      <p:sp>
        <p:nvSpPr>
          <p:cNvPr id="3" name="Holder 3"/>
          <p:cNvSpPr>
            <a:spLocks noGrp="1"/>
          </p:cNvSpPr>
          <p:nvPr>
            <p:ph type="dt" sz="half" idx="6"/>
          </p:nvPr>
        </p:nvSpPr>
        <p:spPr/>
        <p:txBody>
          <a:bodyPr lIns="0" tIns="0" rIns="0" bIns="0"/>
          <a:lstStyle>
            <a:lvl1pPr>
              <a:defRPr sz="1600" b="0" i="0">
                <a:solidFill>
                  <a:schemeClr val="bg1"/>
                </a:solidFill>
                <a:latin typeface="Calibri"/>
                <a:cs typeface="Calibri"/>
              </a:defRPr>
            </a:lvl1pPr>
          </a:lstStyle>
          <a:p>
            <a:pPr marL="12700">
              <a:lnSpc>
                <a:spcPts val="1620"/>
              </a:lnSpc>
            </a:pPr>
            <a:r>
              <a:rPr dirty="0"/>
              <a:t>Rajalakshmi</a:t>
            </a:r>
            <a:r>
              <a:rPr spc="-55" dirty="0"/>
              <a:t> </a:t>
            </a:r>
            <a:r>
              <a:rPr dirty="0"/>
              <a:t>Engineering</a:t>
            </a:r>
            <a:r>
              <a:rPr spc="-55" dirty="0"/>
              <a:t> </a:t>
            </a:r>
            <a:r>
              <a:rPr spc="-10" dirty="0"/>
              <a:t>College</a:t>
            </a:r>
          </a:p>
        </p:txBody>
      </p:sp>
      <p:sp>
        <p:nvSpPr>
          <p:cNvPr id="4" name="Holder 4"/>
          <p:cNvSpPr>
            <a:spLocks noGrp="1"/>
          </p:cNvSpPr>
          <p:nvPr>
            <p:ph type="sldNum" sz="quarter" idx="7"/>
          </p:nvPr>
        </p:nvSpPr>
        <p:spPr/>
        <p:txBody>
          <a:bodyPr lIns="0" tIns="0" rIns="0" bIns="0"/>
          <a:lstStyle>
            <a:lvl1pPr>
              <a:defRPr sz="1600" b="0" i="0">
                <a:solidFill>
                  <a:schemeClr val="bg1"/>
                </a:solidFill>
                <a:latin typeface="Calibri"/>
                <a:cs typeface="Calibri"/>
              </a:defRPr>
            </a:lvl1pPr>
          </a:lstStyle>
          <a:p>
            <a:pPr marL="12700">
              <a:lnSpc>
                <a:spcPts val="1620"/>
              </a:lnSpc>
            </a:pPr>
            <a:fld id="{81D60167-4931-47E6-BA6A-407CBD079E47}" type="slidenum">
              <a:rPr spc="-25" dirty="0"/>
              <a:t>‹#›</a:t>
            </a:fld>
            <a:endParaRPr spc="-25"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0" y="6453140"/>
            <a:ext cx="4649740" cy="404859"/>
          </a:xfrm>
          <a:prstGeom prst="rect">
            <a:avLst/>
          </a:prstGeom>
        </p:spPr>
      </p:pic>
      <p:sp>
        <p:nvSpPr>
          <p:cNvPr id="17" name="bg object 17"/>
          <p:cNvSpPr/>
          <p:nvPr/>
        </p:nvSpPr>
        <p:spPr>
          <a:xfrm>
            <a:off x="0" y="6476999"/>
            <a:ext cx="4572000" cy="381000"/>
          </a:xfrm>
          <a:custGeom>
            <a:avLst/>
            <a:gdLst/>
            <a:ahLst/>
            <a:cxnLst/>
            <a:rect l="l" t="t" r="r" b="b"/>
            <a:pathLst>
              <a:path w="4572000" h="381000">
                <a:moveTo>
                  <a:pt x="4571999" y="380999"/>
                </a:moveTo>
                <a:lnTo>
                  <a:pt x="0" y="380999"/>
                </a:lnTo>
                <a:lnTo>
                  <a:pt x="0" y="0"/>
                </a:lnTo>
                <a:lnTo>
                  <a:pt x="4571999" y="0"/>
                </a:lnTo>
                <a:lnTo>
                  <a:pt x="4571999" y="380999"/>
                </a:lnTo>
                <a:close/>
              </a:path>
            </a:pathLst>
          </a:custGeom>
          <a:solidFill>
            <a:srgbClr val="34495E"/>
          </a:solidFill>
        </p:spPr>
        <p:txBody>
          <a:bodyPr wrap="square" lIns="0" tIns="0" rIns="0" bIns="0" rtlCol="0"/>
          <a:lstStyle/>
          <a:p>
            <a:endParaRPr/>
          </a:p>
        </p:txBody>
      </p:sp>
      <p:pic>
        <p:nvPicPr>
          <p:cNvPr id="18" name="bg object 18"/>
          <p:cNvPicPr/>
          <p:nvPr/>
        </p:nvPicPr>
        <p:blipFill>
          <a:blip r:embed="rId8" cstate="print"/>
          <a:stretch>
            <a:fillRect/>
          </a:stretch>
        </p:blipFill>
        <p:spPr>
          <a:xfrm>
            <a:off x="4548140" y="6453630"/>
            <a:ext cx="4595859" cy="404369"/>
          </a:xfrm>
          <a:prstGeom prst="rect">
            <a:avLst/>
          </a:prstGeom>
        </p:spPr>
      </p:pic>
      <p:sp>
        <p:nvSpPr>
          <p:cNvPr id="19" name="bg object 19"/>
          <p:cNvSpPr/>
          <p:nvPr/>
        </p:nvSpPr>
        <p:spPr>
          <a:xfrm>
            <a:off x="4572000" y="6477489"/>
            <a:ext cx="4572000" cy="381000"/>
          </a:xfrm>
          <a:custGeom>
            <a:avLst/>
            <a:gdLst/>
            <a:ahLst/>
            <a:cxnLst/>
            <a:rect l="l" t="t" r="r" b="b"/>
            <a:pathLst>
              <a:path w="4572000" h="381000">
                <a:moveTo>
                  <a:pt x="4571999" y="380999"/>
                </a:moveTo>
                <a:lnTo>
                  <a:pt x="0" y="380999"/>
                </a:lnTo>
                <a:lnTo>
                  <a:pt x="0" y="0"/>
                </a:lnTo>
                <a:lnTo>
                  <a:pt x="4571999" y="0"/>
                </a:lnTo>
                <a:lnTo>
                  <a:pt x="4571999" y="380999"/>
                </a:lnTo>
                <a:close/>
              </a:path>
            </a:pathLst>
          </a:custGeom>
          <a:solidFill>
            <a:srgbClr val="34495E"/>
          </a:solidFill>
        </p:spPr>
        <p:txBody>
          <a:bodyPr wrap="square" lIns="0" tIns="0" rIns="0" bIns="0" rtlCol="0"/>
          <a:lstStyle/>
          <a:p>
            <a:endParaRPr/>
          </a:p>
        </p:txBody>
      </p:sp>
      <p:sp>
        <p:nvSpPr>
          <p:cNvPr id="20" name="bg object 20"/>
          <p:cNvSpPr/>
          <p:nvPr/>
        </p:nvSpPr>
        <p:spPr>
          <a:xfrm>
            <a:off x="190500" y="914400"/>
            <a:ext cx="8763000" cy="0"/>
          </a:xfrm>
          <a:custGeom>
            <a:avLst/>
            <a:gdLst/>
            <a:ahLst/>
            <a:cxnLst/>
            <a:rect l="l" t="t" r="r" b="b"/>
            <a:pathLst>
              <a:path w="8763000">
                <a:moveTo>
                  <a:pt x="0" y="0"/>
                </a:moveTo>
                <a:lnTo>
                  <a:pt x="8762999" y="0"/>
                </a:lnTo>
              </a:path>
            </a:pathLst>
          </a:custGeom>
          <a:ln w="9524">
            <a:solidFill>
              <a:srgbClr val="D8D8D8"/>
            </a:solidFill>
          </a:ln>
        </p:spPr>
        <p:txBody>
          <a:bodyPr wrap="square" lIns="0" tIns="0" rIns="0" bIns="0" rtlCol="0"/>
          <a:lstStyle/>
          <a:p>
            <a:endParaRPr/>
          </a:p>
        </p:txBody>
      </p:sp>
      <p:sp>
        <p:nvSpPr>
          <p:cNvPr id="2" name="Holder 2"/>
          <p:cNvSpPr>
            <a:spLocks noGrp="1"/>
          </p:cNvSpPr>
          <p:nvPr>
            <p:ph type="title"/>
          </p:nvPr>
        </p:nvSpPr>
        <p:spPr>
          <a:xfrm>
            <a:off x="263525" y="140049"/>
            <a:ext cx="8190230" cy="695960"/>
          </a:xfrm>
          <a:prstGeom prst="rect">
            <a:avLst/>
          </a:prstGeom>
        </p:spPr>
        <p:txBody>
          <a:bodyPr wrap="square" lIns="0" tIns="0" rIns="0" bIns="0">
            <a:spAutoFit/>
          </a:bodyPr>
          <a:lstStyle>
            <a:lvl1pPr>
              <a:defRPr sz="4400" b="0" i="0">
                <a:solidFill>
                  <a:schemeClr val="tx1"/>
                </a:solidFill>
                <a:latin typeface="Calibri"/>
                <a:cs typeface="Calibri"/>
              </a:defRPr>
            </a:lvl1pPr>
          </a:lstStyle>
          <a:p>
            <a:endParaRPr/>
          </a:p>
        </p:txBody>
      </p:sp>
      <p:sp>
        <p:nvSpPr>
          <p:cNvPr id="3" name="Holder 3"/>
          <p:cNvSpPr>
            <a:spLocks noGrp="1"/>
          </p:cNvSpPr>
          <p:nvPr>
            <p:ph type="body" idx="1"/>
          </p:nvPr>
        </p:nvSpPr>
        <p:spPr>
          <a:xfrm>
            <a:off x="457200" y="1577340"/>
            <a:ext cx="82296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00629" y="6575552"/>
            <a:ext cx="4166235" cy="228600"/>
          </a:xfrm>
          <a:prstGeom prst="rect">
            <a:avLst/>
          </a:prstGeom>
        </p:spPr>
        <p:txBody>
          <a:bodyPr wrap="square" lIns="0" tIns="0" rIns="0" bIns="0">
            <a:spAutoFit/>
          </a:bodyPr>
          <a:lstStyle>
            <a:lvl1pPr>
              <a:defRPr sz="1600" b="0" i="0">
                <a:solidFill>
                  <a:schemeClr val="bg1"/>
                </a:solidFill>
                <a:latin typeface="Calibri"/>
                <a:cs typeface="Calibri"/>
              </a:defRPr>
            </a:lvl1pPr>
          </a:lstStyle>
          <a:p>
            <a:pPr marL="12700">
              <a:lnSpc>
                <a:spcPts val="1620"/>
              </a:lnSpc>
            </a:pPr>
            <a:r>
              <a:rPr spc="-10" dirty="0"/>
              <a:t>Department</a:t>
            </a:r>
            <a:r>
              <a:rPr spc="-30" dirty="0"/>
              <a:t> </a:t>
            </a:r>
            <a:r>
              <a:rPr dirty="0"/>
              <a:t>of</a:t>
            </a:r>
            <a:r>
              <a:rPr spc="-25" dirty="0"/>
              <a:t> </a:t>
            </a:r>
            <a:r>
              <a:rPr spc="-10" dirty="0"/>
              <a:t>Computer</a:t>
            </a:r>
            <a:r>
              <a:rPr spc="-25" dirty="0"/>
              <a:t> </a:t>
            </a:r>
            <a:r>
              <a:rPr dirty="0"/>
              <a:t>Science</a:t>
            </a:r>
            <a:r>
              <a:rPr spc="-25" dirty="0"/>
              <a:t> </a:t>
            </a:r>
            <a:r>
              <a:rPr dirty="0"/>
              <a:t>and</a:t>
            </a:r>
            <a:r>
              <a:rPr spc="-25" dirty="0"/>
              <a:t> </a:t>
            </a:r>
            <a:r>
              <a:rPr spc="-10" dirty="0"/>
              <a:t>Engineering</a:t>
            </a:r>
          </a:p>
        </p:txBody>
      </p:sp>
      <p:sp>
        <p:nvSpPr>
          <p:cNvPr id="5" name="Holder 5"/>
          <p:cNvSpPr>
            <a:spLocks noGrp="1"/>
          </p:cNvSpPr>
          <p:nvPr>
            <p:ph type="dt" sz="half" idx="6"/>
          </p:nvPr>
        </p:nvSpPr>
        <p:spPr>
          <a:xfrm>
            <a:off x="5142136" y="6576042"/>
            <a:ext cx="2682875" cy="228600"/>
          </a:xfrm>
          <a:prstGeom prst="rect">
            <a:avLst/>
          </a:prstGeom>
        </p:spPr>
        <p:txBody>
          <a:bodyPr wrap="square" lIns="0" tIns="0" rIns="0" bIns="0">
            <a:spAutoFit/>
          </a:bodyPr>
          <a:lstStyle>
            <a:lvl1pPr>
              <a:defRPr sz="1600" b="0" i="0">
                <a:solidFill>
                  <a:schemeClr val="bg1"/>
                </a:solidFill>
                <a:latin typeface="Calibri"/>
                <a:cs typeface="Calibri"/>
              </a:defRPr>
            </a:lvl1pPr>
          </a:lstStyle>
          <a:p>
            <a:pPr marL="12700">
              <a:lnSpc>
                <a:spcPts val="1620"/>
              </a:lnSpc>
            </a:pPr>
            <a:r>
              <a:rPr dirty="0"/>
              <a:t>Rajalakshmi</a:t>
            </a:r>
            <a:r>
              <a:rPr spc="-55" dirty="0"/>
              <a:t> </a:t>
            </a:r>
            <a:r>
              <a:rPr dirty="0"/>
              <a:t>Engineering</a:t>
            </a:r>
            <a:r>
              <a:rPr spc="-55" dirty="0"/>
              <a:t> </a:t>
            </a:r>
            <a:r>
              <a:rPr spc="-10" dirty="0"/>
              <a:t>College</a:t>
            </a:r>
          </a:p>
        </p:txBody>
      </p:sp>
      <p:sp>
        <p:nvSpPr>
          <p:cNvPr id="6" name="Holder 6"/>
          <p:cNvSpPr>
            <a:spLocks noGrp="1"/>
          </p:cNvSpPr>
          <p:nvPr>
            <p:ph type="sldNum" sz="quarter" idx="7"/>
          </p:nvPr>
        </p:nvSpPr>
        <p:spPr>
          <a:xfrm>
            <a:off x="8342536" y="6576042"/>
            <a:ext cx="231140" cy="228600"/>
          </a:xfrm>
          <a:prstGeom prst="rect">
            <a:avLst/>
          </a:prstGeom>
        </p:spPr>
        <p:txBody>
          <a:bodyPr wrap="square" lIns="0" tIns="0" rIns="0" bIns="0">
            <a:spAutoFit/>
          </a:bodyPr>
          <a:lstStyle>
            <a:lvl1pPr>
              <a:defRPr sz="1600" b="0" i="0">
                <a:solidFill>
                  <a:schemeClr val="bg1"/>
                </a:solidFill>
                <a:latin typeface="Calibri"/>
                <a:cs typeface="Calibri"/>
              </a:defRPr>
            </a:lvl1pPr>
          </a:lstStyle>
          <a:p>
            <a:pPr marL="12700">
              <a:lnSpc>
                <a:spcPts val="1620"/>
              </a:lnSpc>
            </a:pPr>
            <a:fld id="{81D60167-4931-47E6-BA6A-407CBD079E47}" type="slidenum">
              <a:rPr spc="-25" dirty="0"/>
              <a:t>‹#›</a:t>
            </a:fld>
            <a:endParaRPr spc="-25"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2.xml"/><Relationship Id="rId6" Type="http://schemas.openxmlformats.org/officeDocument/2006/relationships/image" Target="../media/image7.jpg"/><Relationship Id="rId5" Type="http://schemas.openxmlformats.org/officeDocument/2006/relationships/image" Target="../media/image6.pn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12700" y="0"/>
            <a:ext cx="9156700" cy="4679315"/>
            <a:chOff x="-12700" y="0"/>
            <a:chExt cx="9156700" cy="4679315"/>
          </a:xfrm>
        </p:grpSpPr>
        <p:pic>
          <p:nvPicPr>
            <p:cNvPr id="3" name="object 3"/>
            <p:cNvPicPr/>
            <p:nvPr/>
          </p:nvPicPr>
          <p:blipFill>
            <a:blip r:embed="rId2" cstate="print"/>
            <a:stretch>
              <a:fillRect/>
            </a:stretch>
          </p:blipFill>
          <p:spPr>
            <a:xfrm>
              <a:off x="0" y="0"/>
              <a:ext cx="9144000" cy="1752549"/>
            </a:xfrm>
            <a:prstGeom prst="rect">
              <a:avLst/>
            </a:prstGeom>
          </p:spPr>
        </p:pic>
        <p:sp>
          <p:nvSpPr>
            <p:cNvPr id="4" name="object 4"/>
            <p:cNvSpPr/>
            <p:nvPr/>
          </p:nvSpPr>
          <p:spPr>
            <a:xfrm>
              <a:off x="5003203" y="1761199"/>
              <a:ext cx="4140835" cy="2622550"/>
            </a:xfrm>
            <a:custGeom>
              <a:avLst/>
              <a:gdLst/>
              <a:ahLst/>
              <a:cxnLst/>
              <a:rect l="l" t="t" r="r" b="b"/>
              <a:pathLst>
                <a:path w="4140834" h="2622550">
                  <a:moveTo>
                    <a:pt x="4140796" y="2622445"/>
                  </a:moveTo>
                  <a:lnTo>
                    <a:pt x="0" y="2622445"/>
                  </a:lnTo>
                  <a:lnTo>
                    <a:pt x="1311223" y="1311221"/>
                  </a:lnTo>
                  <a:lnTo>
                    <a:pt x="0" y="0"/>
                  </a:lnTo>
                  <a:lnTo>
                    <a:pt x="4140796" y="0"/>
                  </a:lnTo>
                  <a:lnTo>
                    <a:pt x="4140796" y="2622445"/>
                  </a:lnTo>
                  <a:close/>
                </a:path>
              </a:pathLst>
            </a:custGeom>
            <a:solidFill>
              <a:srgbClr val="00AAAD"/>
            </a:solidFill>
          </p:spPr>
          <p:txBody>
            <a:bodyPr wrap="square" lIns="0" tIns="0" rIns="0" bIns="0" rtlCol="0"/>
            <a:lstStyle/>
            <a:p>
              <a:endParaRPr/>
            </a:p>
          </p:txBody>
        </p:sp>
        <p:pic>
          <p:nvPicPr>
            <p:cNvPr id="5" name="object 5"/>
            <p:cNvPicPr/>
            <p:nvPr/>
          </p:nvPicPr>
          <p:blipFill>
            <a:blip r:embed="rId3" cstate="print"/>
            <a:stretch>
              <a:fillRect/>
            </a:stretch>
          </p:blipFill>
          <p:spPr>
            <a:xfrm>
              <a:off x="0" y="1465871"/>
              <a:ext cx="5845577" cy="3213100"/>
            </a:xfrm>
            <a:prstGeom prst="rect">
              <a:avLst/>
            </a:prstGeom>
          </p:spPr>
        </p:pic>
        <p:sp>
          <p:nvSpPr>
            <p:cNvPr id="6" name="object 6"/>
            <p:cNvSpPr/>
            <p:nvPr/>
          </p:nvSpPr>
          <p:spPr>
            <a:xfrm>
              <a:off x="0" y="1529370"/>
              <a:ext cx="5744210" cy="3086100"/>
            </a:xfrm>
            <a:custGeom>
              <a:avLst/>
              <a:gdLst/>
              <a:ahLst/>
              <a:cxnLst/>
              <a:rect l="l" t="t" r="r" b="b"/>
              <a:pathLst>
                <a:path w="5744210" h="3086100">
                  <a:moveTo>
                    <a:pt x="4200926" y="3086099"/>
                  </a:moveTo>
                  <a:lnTo>
                    <a:pt x="0" y="3086099"/>
                  </a:lnTo>
                  <a:lnTo>
                    <a:pt x="0" y="0"/>
                  </a:lnTo>
                  <a:lnTo>
                    <a:pt x="4200926" y="0"/>
                  </a:lnTo>
                  <a:lnTo>
                    <a:pt x="5743976" y="1543049"/>
                  </a:lnTo>
                  <a:lnTo>
                    <a:pt x="4200926" y="3086099"/>
                  </a:lnTo>
                  <a:close/>
                </a:path>
              </a:pathLst>
            </a:custGeom>
            <a:solidFill>
              <a:srgbClr val="59595B"/>
            </a:solidFill>
          </p:spPr>
          <p:txBody>
            <a:bodyPr wrap="square" lIns="0" tIns="0" rIns="0" bIns="0" rtlCol="0"/>
            <a:lstStyle/>
            <a:p>
              <a:endParaRPr/>
            </a:p>
          </p:txBody>
        </p:sp>
        <p:sp>
          <p:nvSpPr>
            <p:cNvPr id="7" name="object 7"/>
            <p:cNvSpPr/>
            <p:nvPr/>
          </p:nvSpPr>
          <p:spPr>
            <a:xfrm>
              <a:off x="0" y="1529370"/>
              <a:ext cx="5744210" cy="3086100"/>
            </a:xfrm>
            <a:custGeom>
              <a:avLst/>
              <a:gdLst/>
              <a:ahLst/>
              <a:cxnLst/>
              <a:rect l="l" t="t" r="r" b="b"/>
              <a:pathLst>
                <a:path w="5744210" h="3086100">
                  <a:moveTo>
                    <a:pt x="0" y="0"/>
                  </a:moveTo>
                  <a:lnTo>
                    <a:pt x="4200926" y="0"/>
                  </a:lnTo>
                  <a:lnTo>
                    <a:pt x="5743976" y="1543049"/>
                  </a:lnTo>
                  <a:lnTo>
                    <a:pt x="4200926" y="3086099"/>
                  </a:lnTo>
                  <a:lnTo>
                    <a:pt x="0" y="3086099"/>
                  </a:lnTo>
                  <a:lnTo>
                    <a:pt x="0" y="0"/>
                  </a:lnTo>
                  <a:close/>
                </a:path>
              </a:pathLst>
            </a:custGeom>
            <a:ln w="25399">
              <a:solidFill>
                <a:srgbClr val="59595B"/>
              </a:solidFill>
            </a:ln>
          </p:spPr>
          <p:txBody>
            <a:bodyPr wrap="square" lIns="0" tIns="0" rIns="0" bIns="0" rtlCol="0"/>
            <a:lstStyle/>
            <a:p>
              <a:endParaRPr/>
            </a:p>
          </p:txBody>
        </p:sp>
        <p:pic>
          <p:nvPicPr>
            <p:cNvPr id="8" name="object 8"/>
            <p:cNvPicPr/>
            <p:nvPr/>
          </p:nvPicPr>
          <p:blipFill>
            <a:blip r:embed="rId4" cstate="print"/>
            <a:stretch>
              <a:fillRect/>
            </a:stretch>
          </p:blipFill>
          <p:spPr>
            <a:xfrm>
              <a:off x="0" y="935764"/>
              <a:ext cx="4089124" cy="1177528"/>
            </a:xfrm>
            <a:prstGeom prst="rect">
              <a:avLst/>
            </a:prstGeom>
          </p:spPr>
        </p:pic>
        <p:sp>
          <p:nvSpPr>
            <p:cNvPr id="9" name="object 9"/>
            <p:cNvSpPr/>
            <p:nvPr/>
          </p:nvSpPr>
          <p:spPr>
            <a:xfrm>
              <a:off x="0" y="986563"/>
              <a:ext cx="4000500" cy="1076325"/>
            </a:xfrm>
            <a:custGeom>
              <a:avLst/>
              <a:gdLst/>
              <a:ahLst/>
              <a:cxnLst/>
              <a:rect l="l" t="t" r="r" b="b"/>
              <a:pathLst>
                <a:path w="4000500" h="1076325">
                  <a:moveTo>
                    <a:pt x="3462260" y="1075927"/>
                  </a:moveTo>
                  <a:lnTo>
                    <a:pt x="0" y="1075927"/>
                  </a:lnTo>
                  <a:lnTo>
                    <a:pt x="0" y="0"/>
                  </a:lnTo>
                  <a:lnTo>
                    <a:pt x="3462260" y="0"/>
                  </a:lnTo>
                  <a:lnTo>
                    <a:pt x="4000224" y="537963"/>
                  </a:lnTo>
                  <a:lnTo>
                    <a:pt x="3462260" y="1075927"/>
                  </a:lnTo>
                  <a:close/>
                </a:path>
              </a:pathLst>
            </a:custGeom>
            <a:solidFill>
              <a:srgbClr val="00AAAD"/>
            </a:solidFill>
          </p:spPr>
          <p:txBody>
            <a:bodyPr wrap="square" lIns="0" tIns="0" rIns="0" bIns="0" rtlCol="0"/>
            <a:lstStyle/>
            <a:p>
              <a:endParaRPr/>
            </a:p>
          </p:txBody>
        </p:sp>
      </p:grpSp>
      <p:sp>
        <p:nvSpPr>
          <p:cNvPr id="10" name="object 10"/>
          <p:cNvSpPr txBox="1"/>
          <p:nvPr/>
        </p:nvSpPr>
        <p:spPr>
          <a:xfrm>
            <a:off x="324544" y="4846363"/>
            <a:ext cx="5238056" cy="1502976"/>
          </a:xfrm>
          <a:prstGeom prst="rect">
            <a:avLst/>
          </a:prstGeom>
        </p:spPr>
        <p:txBody>
          <a:bodyPr vert="horz" wrap="square" lIns="0" tIns="12700" rIns="0" bIns="0" rtlCol="0">
            <a:spAutoFit/>
          </a:bodyPr>
          <a:lstStyle/>
          <a:p>
            <a:pPr marL="12700" marR="1458595">
              <a:lnSpc>
                <a:spcPct val="100000"/>
              </a:lnSpc>
              <a:spcBef>
                <a:spcPts val="100"/>
              </a:spcBef>
            </a:pPr>
            <a:r>
              <a:rPr sz="2400" b="1" dirty="0">
                <a:latin typeface="Calibri"/>
                <a:cs typeface="Calibri"/>
              </a:rPr>
              <a:t>Your</a:t>
            </a:r>
            <a:r>
              <a:rPr sz="2400" b="1" spc="-75" dirty="0">
                <a:latin typeface="Calibri"/>
                <a:cs typeface="Calibri"/>
              </a:rPr>
              <a:t> </a:t>
            </a:r>
            <a:r>
              <a:rPr sz="2400" b="1" dirty="0">
                <a:latin typeface="Calibri"/>
                <a:cs typeface="Calibri"/>
              </a:rPr>
              <a:t>Register</a:t>
            </a:r>
            <a:r>
              <a:rPr sz="2400" b="1" spc="-70" dirty="0">
                <a:latin typeface="Calibri"/>
                <a:cs typeface="Calibri"/>
              </a:rPr>
              <a:t> </a:t>
            </a:r>
            <a:r>
              <a:rPr sz="2400" b="1" spc="-25" dirty="0">
                <a:latin typeface="Calibri"/>
                <a:cs typeface="Calibri"/>
              </a:rPr>
              <a:t>No.</a:t>
            </a:r>
            <a:r>
              <a:rPr lang="en-US" sz="2400" b="1" spc="-25" dirty="0">
                <a:latin typeface="Calibri"/>
                <a:cs typeface="Calibri"/>
              </a:rPr>
              <a:t> 220701176</a:t>
            </a:r>
            <a:r>
              <a:rPr sz="2400" b="1" spc="-25" dirty="0">
                <a:latin typeface="Calibri"/>
                <a:cs typeface="Calibri"/>
              </a:rPr>
              <a:t> </a:t>
            </a:r>
            <a:r>
              <a:rPr sz="2400" b="1" dirty="0">
                <a:latin typeface="Calibri"/>
                <a:cs typeface="Calibri"/>
              </a:rPr>
              <a:t>Your</a:t>
            </a:r>
            <a:r>
              <a:rPr sz="2400" b="1" spc="-20" dirty="0">
                <a:latin typeface="Calibri"/>
                <a:cs typeface="Calibri"/>
              </a:rPr>
              <a:t> Name</a:t>
            </a:r>
            <a:endParaRPr lang="en-US" sz="2400" b="1" spc="600" dirty="0">
              <a:latin typeface="Calibri"/>
              <a:cs typeface="Calibri"/>
            </a:endParaRPr>
          </a:p>
          <a:p>
            <a:pPr marL="12700" marR="1458595">
              <a:lnSpc>
                <a:spcPct val="100000"/>
              </a:lnSpc>
              <a:spcBef>
                <a:spcPts val="100"/>
              </a:spcBef>
            </a:pPr>
            <a:r>
              <a:rPr sz="2400" b="1" dirty="0">
                <a:latin typeface="Calibri"/>
                <a:cs typeface="Calibri"/>
              </a:rPr>
              <a:t>Guide</a:t>
            </a:r>
            <a:r>
              <a:rPr sz="2400" b="1" spc="-25" dirty="0">
                <a:latin typeface="Calibri"/>
                <a:cs typeface="Calibri"/>
              </a:rPr>
              <a:t> </a:t>
            </a:r>
            <a:r>
              <a:rPr sz="2400" b="1" spc="-20" dirty="0">
                <a:latin typeface="Calibri"/>
                <a:cs typeface="Calibri"/>
              </a:rPr>
              <a:t>Name</a:t>
            </a:r>
            <a:endParaRPr sz="2400" dirty="0">
              <a:latin typeface="Calibri"/>
              <a:cs typeface="Calibri"/>
            </a:endParaRPr>
          </a:p>
          <a:p>
            <a:pPr marL="12700">
              <a:lnSpc>
                <a:spcPct val="100000"/>
              </a:lnSpc>
            </a:pPr>
            <a:r>
              <a:rPr sz="2400" b="1" spc="-10" dirty="0">
                <a:latin typeface="Calibri"/>
                <a:cs typeface="Calibri"/>
              </a:rPr>
              <a:t>Designation</a:t>
            </a:r>
            <a:r>
              <a:rPr sz="2400" b="1" spc="-60" dirty="0">
                <a:latin typeface="Calibri"/>
                <a:cs typeface="Calibri"/>
              </a:rPr>
              <a:t> </a:t>
            </a:r>
            <a:r>
              <a:rPr sz="2400" b="1" dirty="0">
                <a:latin typeface="Calibri"/>
                <a:cs typeface="Calibri"/>
              </a:rPr>
              <a:t>and</a:t>
            </a:r>
            <a:r>
              <a:rPr sz="2400" b="1" spc="-60" dirty="0">
                <a:latin typeface="Calibri"/>
                <a:cs typeface="Calibri"/>
              </a:rPr>
              <a:t> </a:t>
            </a:r>
            <a:r>
              <a:rPr sz="2400" b="1" spc="-10" dirty="0">
                <a:latin typeface="Calibri"/>
                <a:cs typeface="Calibri"/>
              </a:rPr>
              <a:t>Department</a:t>
            </a:r>
            <a:endParaRPr sz="2400" dirty="0">
              <a:latin typeface="Calibri"/>
              <a:cs typeface="Calibri"/>
            </a:endParaRPr>
          </a:p>
        </p:txBody>
      </p:sp>
      <p:sp>
        <p:nvSpPr>
          <p:cNvPr id="11" name="object 11"/>
          <p:cNvSpPr txBox="1">
            <a:spLocks noGrp="1"/>
          </p:cNvSpPr>
          <p:nvPr>
            <p:ph type="title"/>
          </p:nvPr>
        </p:nvSpPr>
        <p:spPr>
          <a:xfrm>
            <a:off x="236308" y="1133876"/>
            <a:ext cx="3194050" cy="756920"/>
          </a:xfrm>
          <a:prstGeom prst="rect">
            <a:avLst/>
          </a:prstGeom>
        </p:spPr>
        <p:txBody>
          <a:bodyPr vert="horz" wrap="square" lIns="0" tIns="12700" rIns="0" bIns="0" rtlCol="0">
            <a:spAutoFit/>
          </a:bodyPr>
          <a:lstStyle/>
          <a:p>
            <a:pPr marL="12700" marR="5080" indent="379730">
              <a:lnSpc>
                <a:spcPct val="100000"/>
              </a:lnSpc>
              <a:spcBef>
                <a:spcPts val="100"/>
              </a:spcBef>
            </a:pPr>
            <a:r>
              <a:rPr sz="2400" b="1" dirty="0">
                <a:solidFill>
                  <a:srgbClr val="FFFFFF"/>
                </a:solidFill>
                <a:latin typeface="Calibri"/>
                <a:cs typeface="Calibri"/>
              </a:rPr>
              <a:t>Mobile</a:t>
            </a:r>
            <a:r>
              <a:rPr sz="2400" b="1" spc="-40" dirty="0">
                <a:solidFill>
                  <a:srgbClr val="FFFFFF"/>
                </a:solidFill>
                <a:latin typeface="Calibri"/>
                <a:cs typeface="Calibri"/>
              </a:rPr>
              <a:t> </a:t>
            </a:r>
            <a:r>
              <a:rPr sz="2400" b="1" spc="-10" dirty="0">
                <a:solidFill>
                  <a:srgbClr val="FFFFFF"/>
                </a:solidFill>
                <a:latin typeface="Calibri"/>
                <a:cs typeface="Calibri"/>
              </a:rPr>
              <a:t>Application Development</a:t>
            </a:r>
            <a:r>
              <a:rPr sz="2400" b="1" spc="-85" dirty="0">
                <a:solidFill>
                  <a:srgbClr val="FFFFFF"/>
                </a:solidFill>
                <a:latin typeface="Calibri"/>
                <a:cs typeface="Calibri"/>
              </a:rPr>
              <a:t> </a:t>
            </a:r>
            <a:r>
              <a:rPr sz="2400" b="1" spc="-10" dirty="0">
                <a:solidFill>
                  <a:srgbClr val="FFFFFF"/>
                </a:solidFill>
                <a:latin typeface="Calibri"/>
                <a:cs typeface="Calibri"/>
              </a:rPr>
              <a:t>Laboratory</a:t>
            </a:r>
            <a:endParaRPr sz="2400">
              <a:latin typeface="Calibri"/>
              <a:cs typeface="Calibri"/>
            </a:endParaRPr>
          </a:p>
        </p:txBody>
      </p:sp>
      <p:sp>
        <p:nvSpPr>
          <p:cNvPr id="12" name="object 12"/>
          <p:cNvSpPr txBox="1"/>
          <p:nvPr/>
        </p:nvSpPr>
        <p:spPr>
          <a:xfrm>
            <a:off x="250807" y="2098871"/>
            <a:ext cx="4184474" cy="1674817"/>
          </a:xfrm>
          <a:prstGeom prst="rect">
            <a:avLst/>
          </a:prstGeom>
        </p:spPr>
        <p:txBody>
          <a:bodyPr vert="horz" wrap="square" lIns="0" tIns="12700" rIns="0" bIns="0" rtlCol="0">
            <a:spAutoFit/>
          </a:bodyPr>
          <a:lstStyle/>
          <a:p>
            <a:pPr marL="12700" marR="5080">
              <a:spcBef>
                <a:spcPts val="100"/>
              </a:spcBef>
            </a:pPr>
            <a:r>
              <a:rPr lang="en-IN" sz="5400" b="1" dirty="0">
                <a:solidFill>
                  <a:schemeClr val="bg1"/>
                </a:solidFill>
                <a:latin typeface="+mn-lt"/>
              </a:rPr>
              <a:t>Smart Campus Navigator</a:t>
            </a:r>
          </a:p>
        </p:txBody>
      </p:sp>
      <p:grpSp>
        <p:nvGrpSpPr>
          <p:cNvPr id="13" name="object 13"/>
          <p:cNvGrpSpPr/>
          <p:nvPr/>
        </p:nvGrpSpPr>
        <p:grpSpPr>
          <a:xfrm>
            <a:off x="4639536" y="1478572"/>
            <a:ext cx="1774189" cy="3187700"/>
            <a:chOff x="4639536" y="1478572"/>
            <a:chExt cx="1774189" cy="3187700"/>
          </a:xfrm>
        </p:grpSpPr>
        <p:pic>
          <p:nvPicPr>
            <p:cNvPr id="14" name="object 14"/>
            <p:cNvPicPr/>
            <p:nvPr/>
          </p:nvPicPr>
          <p:blipFill>
            <a:blip r:embed="rId5" cstate="print"/>
            <a:stretch>
              <a:fillRect/>
            </a:stretch>
          </p:blipFill>
          <p:spPr>
            <a:xfrm>
              <a:off x="4639536" y="1478572"/>
              <a:ext cx="1773963" cy="3187699"/>
            </a:xfrm>
            <a:prstGeom prst="rect">
              <a:avLst/>
            </a:prstGeom>
          </p:spPr>
        </p:pic>
        <p:sp>
          <p:nvSpPr>
            <p:cNvPr id="15" name="object 15"/>
            <p:cNvSpPr/>
            <p:nvPr/>
          </p:nvSpPr>
          <p:spPr>
            <a:xfrm>
              <a:off x="4652236" y="1529372"/>
              <a:ext cx="1672589" cy="3086100"/>
            </a:xfrm>
            <a:custGeom>
              <a:avLst/>
              <a:gdLst/>
              <a:ahLst/>
              <a:cxnLst/>
              <a:rect l="l" t="t" r="r" b="b"/>
              <a:pathLst>
                <a:path w="1672589" h="3086100">
                  <a:moveTo>
                    <a:pt x="129314" y="3086098"/>
                  </a:moveTo>
                  <a:lnTo>
                    <a:pt x="0" y="3086098"/>
                  </a:lnTo>
                  <a:lnTo>
                    <a:pt x="1543048" y="1543049"/>
                  </a:lnTo>
                  <a:lnTo>
                    <a:pt x="0" y="0"/>
                  </a:lnTo>
                  <a:lnTo>
                    <a:pt x="129314" y="0"/>
                  </a:lnTo>
                  <a:lnTo>
                    <a:pt x="1672362" y="1543049"/>
                  </a:lnTo>
                  <a:lnTo>
                    <a:pt x="129314" y="3086098"/>
                  </a:lnTo>
                  <a:close/>
                </a:path>
              </a:pathLst>
            </a:custGeom>
            <a:solidFill>
              <a:srgbClr val="A1A6A9"/>
            </a:solidFill>
          </p:spPr>
          <p:txBody>
            <a:bodyPr wrap="square" lIns="0" tIns="0" rIns="0" bIns="0" rtlCol="0"/>
            <a:lstStyle/>
            <a:p>
              <a:endParaRPr/>
            </a:p>
          </p:txBody>
        </p:sp>
      </p:grpSp>
      <p:pic>
        <p:nvPicPr>
          <p:cNvPr id="16" name="object 16"/>
          <p:cNvPicPr/>
          <p:nvPr/>
        </p:nvPicPr>
        <p:blipFill>
          <a:blip r:embed="rId6" cstate="print"/>
          <a:stretch>
            <a:fillRect/>
          </a:stretch>
        </p:blipFill>
        <p:spPr>
          <a:xfrm>
            <a:off x="7128285" y="4866138"/>
            <a:ext cx="1801062" cy="140439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lang="en-US" dirty="0"/>
              <a:t>ER Diagram</a:t>
            </a:r>
            <a:endParaRPr spc="-10" dirty="0"/>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620"/>
              </a:lnSpc>
            </a:pPr>
            <a:r>
              <a:rPr spc="-10" dirty="0"/>
              <a:t>Department</a:t>
            </a:r>
            <a:r>
              <a:rPr spc="-30" dirty="0"/>
              <a:t> </a:t>
            </a:r>
            <a:r>
              <a:rPr dirty="0"/>
              <a:t>of</a:t>
            </a:r>
            <a:r>
              <a:rPr spc="-25" dirty="0"/>
              <a:t> </a:t>
            </a:r>
            <a:r>
              <a:rPr spc="-10" dirty="0"/>
              <a:t>Computer</a:t>
            </a:r>
            <a:r>
              <a:rPr spc="-25" dirty="0"/>
              <a:t> </a:t>
            </a:r>
            <a:r>
              <a:rPr dirty="0"/>
              <a:t>Science</a:t>
            </a:r>
            <a:r>
              <a:rPr spc="-25" dirty="0"/>
              <a:t> </a:t>
            </a:r>
            <a:r>
              <a:rPr dirty="0"/>
              <a:t>and</a:t>
            </a:r>
            <a:r>
              <a:rPr spc="-25" dirty="0"/>
              <a:t> </a:t>
            </a:r>
            <a:r>
              <a:rPr spc="-10" dirty="0"/>
              <a:t>Engineering</a:t>
            </a:r>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620"/>
              </a:lnSpc>
            </a:pPr>
            <a:r>
              <a:rPr dirty="0"/>
              <a:t>Rajalakshmi</a:t>
            </a:r>
            <a:r>
              <a:rPr spc="-55" dirty="0"/>
              <a:t> </a:t>
            </a:r>
            <a:r>
              <a:rPr dirty="0"/>
              <a:t>Engineering</a:t>
            </a:r>
            <a:r>
              <a:rPr spc="-55" dirty="0"/>
              <a:t> </a:t>
            </a:r>
            <a:r>
              <a:rPr spc="-10" dirty="0"/>
              <a:t>College</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2700">
              <a:lnSpc>
                <a:spcPts val="1620"/>
              </a:lnSpc>
            </a:pPr>
            <a:fld id="{81D60167-4931-47E6-BA6A-407CBD079E47}" type="slidenum">
              <a:rPr spc="-25" dirty="0"/>
              <a:t>10</a:t>
            </a:fld>
            <a:endParaRPr spc="-25" dirty="0"/>
          </a:p>
        </p:txBody>
      </p:sp>
      <p:pic>
        <p:nvPicPr>
          <p:cNvPr id="1026" name="Picture 2" descr="ER model of the database | Download Scientific Diagram">
            <a:extLst>
              <a:ext uri="{FF2B5EF4-FFF2-40B4-BE49-F238E27FC236}">
                <a16:creationId xmlns:a16="http://schemas.microsoft.com/office/drawing/2014/main" id="{4CEEC122-5228-3A7D-47A5-716B1EC54D1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10740" y="990600"/>
            <a:ext cx="4495800" cy="517683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dirty="0"/>
              <a:t>Process</a:t>
            </a:r>
            <a:r>
              <a:rPr spc="-175" dirty="0"/>
              <a:t> </a:t>
            </a:r>
            <a:r>
              <a:rPr spc="-10" dirty="0"/>
              <a:t>Design</a:t>
            </a: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620"/>
              </a:lnSpc>
            </a:pPr>
            <a:r>
              <a:rPr spc="-10" dirty="0"/>
              <a:t>Department</a:t>
            </a:r>
            <a:r>
              <a:rPr spc="-30" dirty="0"/>
              <a:t> </a:t>
            </a:r>
            <a:r>
              <a:rPr dirty="0"/>
              <a:t>of</a:t>
            </a:r>
            <a:r>
              <a:rPr spc="-25" dirty="0"/>
              <a:t> </a:t>
            </a:r>
            <a:r>
              <a:rPr spc="-10" dirty="0"/>
              <a:t>Computer</a:t>
            </a:r>
            <a:r>
              <a:rPr spc="-25" dirty="0"/>
              <a:t> </a:t>
            </a:r>
            <a:r>
              <a:rPr dirty="0"/>
              <a:t>Science</a:t>
            </a:r>
            <a:r>
              <a:rPr spc="-25" dirty="0"/>
              <a:t> </a:t>
            </a:r>
            <a:r>
              <a:rPr dirty="0"/>
              <a:t>and</a:t>
            </a:r>
            <a:r>
              <a:rPr spc="-25" dirty="0"/>
              <a:t> </a:t>
            </a:r>
            <a:r>
              <a:rPr spc="-10" dirty="0"/>
              <a:t>Engineering</a:t>
            </a:r>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620"/>
              </a:lnSpc>
            </a:pPr>
            <a:r>
              <a:rPr dirty="0"/>
              <a:t>Rajalakshmi</a:t>
            </a:r>
            <a:r>
              <a:rPr spc="-55" dirty="0"/>
              <a:t> </a:t>
            </a:r>
            <a:r>
              <a:rPr dirty="0"/>
              <a:t>Engineering</a:t>
            </a:r>
            <a:r>
              <a:rPr spc="-55" dirty="0"/>
              <a:t> </a:t>
            </a:r>
            <a:r>
              <a:rPr spc="-10" dirty="0"/>
              <a:t>College</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2700">
              <a:lnSpc>
                <a:spcPts val="1620"/>
              </a:lnSpc>
            </a:pPr>
            <a:fld id="{81D60167-4931-47E6-BA6A-407CBD079E47}" type="slidenum">
              <a:rPr spc="-25" dirty="0"/>
              <a:t>11</a:t>
            </a:fld>
            <a:endParaRPr spc="-25" dirty="0"/>
          </a:p>
        </p:txBody>
      </p:sp>
      <p:sp>
        <p:nvSpPr>
          <p:cNvPr id="3" name="object 3"/>
          <p:cNvSpPr txBox="1"/>
          <p:nvPr/>
        </p:nvSpPr>
        <p:spPr>
          <a:xfrm>
            <a:off x="308024" y="891641"/>
            <a:ext cx="8265652" cy="5388655"/>
          </a:xfrm>
          <a:prstGeom prst="rect">
            <a:avLst/>
          </a:prstGeom>
        </p:spPr>
        <p:txBody>
          <a:bodyPr vert="horz" wrap="square" lIns="0" tIns="124460" rIns="0" bIns="0" rtlCol="0">
            <a:spAutoFit/>
          </a:bodyPr>
          <a:lstStyle/>
          <a:p>
            <a:pPr>
              <a:buFont typeface="+mj-lt"/>
              <a:buAutoNum type="arabicPeriod"/>
            </a:pPr>
            <a:r>
              <a:rPr lang="en-US" b="1" dirty="0"/>
              <a:t>User Login/Registration:</a:t>
            </a:r>
            <a:endParaRPr lang="en-US" dirty="0"/>
          </a:p>
          <a:p>
            <a:pPr marL="742950" lvl="1" indent="-285750">
              <a:buFont typeface="+mj-lt"/>
              <a:buAutoNum type="arabicPeriod"/>
            </a:pPr>
            <a:r>
              <a:rPr lang="en-US" dirty="0"/>
              <a:t>Users open the app and log in or register using email or student credentials.</a:t>
            </a:r>
          </a:p>
          <a:p>
            <a:pPr marL="742950" lvl="1" indent="-285750">
              <a:buFont typeface="+mj-lt"/>
              <a:buAutoNum type="arabicPeriod"/>
            </a:pPr>
            <a:r>
              <a:rPr lang="en-US" dirty="0"/>
              <a:t>Authentication is verified via Firebase or a secure backend.</a:t>
            </a:r>
          </a:p>
          <a:p>
            <a:pPr>
              <a:buFont typeface="+mj-lt"/>
              <a:buAutoNum type="arabicPeriod"/>
            </a:pPr>
            <a:r>
              <a:rPr lang="en-US" b="1" dirty="0"/>
              <a:t>Homepage Display:</a:t>
            </a:r>
            <a:endParaRPr lang="en-US" dirty="0"/>
          </a:p>
          <a:p>
            <a:pPr marL="742950" lvl="1" indent="-285750">
              <a:buFont typeface="+mj-lt"/>
              <a:buAutoNum type="arabicPeriod"/>
            </a:pPr>
            <a:r>
              <a:rPr lang="en-US" dirty="0"/>
              <a:t>After login, the user is directed to the homepage showing key options: Navigate, Find Classroom, View Events.</a:t>
            </a:r>
          </a:p>
          <a:p>
            <a:pPr>
              <a:buFont typeface="+mj-lt"/>
              <a:buAutoNum type="arabicPeriod"/>
            </a:pPr>
            <a:r>
              <a:rPr lang="en-US" b="1" dirty="0"/>
              <a:t>Campus Navigation:</a:t>
            </a:r>
            <a:endParaRPr lang="en-US" dirty="0"/>
          </a:p>
          <a:p>
            <a:pPr marL="742950" lvl="1" indent="-285750">
              <a:buFont typeface="+mj-lt"/>
              <a:buAutoNum type="arabicPeriod"/>
            </a:pPr>
            <a:r>
              <a:rPr lang="en-US" dirty="0"/>
              <a:t>User selects “Navigate” and views the interactive campus map.</a:t>
            </a:r>
          </a:p>
          <a:p>
            <a:pPr marL="742950" lvl="1" indent="-285750">
              <a:buFont typeface="+mj-lt"/>
              <a:buAutoNum type="arabicPeriod"/>
            </a:pPr>
            <a:r>
              <a:rPr lang="en-US" dirty="0"/>
              <a:t>GPS is activated to display the current location.</a:t>
            </a:r>
          </a:p>
          <a:p>
            <a:pPr marL="742950" lvl="1" indent="-285750">
              <a:buFont typeface="+mj-lt"/>
              <a:buAutoNum type="arabicPeriod"/>
            </a:pPr>
            <a:r>
              <a:rPr lang="en-US" dirty="0"/>
              <a:t>User searches for a building/classroom, and the shortest path is displayed.</a:t>
            </a:r>
          </a:p>
          <a:p>
            <a:pPr>
              <a:buFont typeface="+mj-lt"/>
              <a:buAutoNum type="arabicPeriod"/>
            </a:pPr>
            <a:r>
              <a:rPr lang="en-US" b="1" dirty="0"/>
              <a:t>Classroom/Facility Locator:</a:t>
            </a:r>
            <a:endParaRPr lang="en-US" dirty="0"/>
          </a:p>
          <a:p>
            <a:pPr marL="742950" lvl="1" indent="-285750">
              <a:buFont typeface="+mj-lt"/>
              <a:buAutoNum type="arabicPeriod"/>
            </a:pPr>
            <a:r>
              <a:rPr lang="en-US" dirty="0"/>
              <a:t>User selects or searches for a classroom or facility (e.g., library).</a:t>
            </a:r>
          </a:p>
          <a:p>
            <a:pPr marL="742950" lvl="1" indent="-285750">
              <a:buFont typeface="+mj-lt"/>
              <a:buAutoNum type="arabicPeriod"/>
            </a:pPr>
            <a:r>
              <a:rPr lang="en-US" dirty="0"/>
              <a:t>The app displays its location on the map along with directions.</a:t>
            </a:r>
          </a:p>
          <a:p>
            <a:pPr>
              <a:buFont typeface="+mj-lt"/>
              <a:buAutoNum type="arabicPeriod"/>
            </a:pPr>
            <a:r>
              <a:rPr lang="en-US" b="1" dirty="0"/>
              <a:t>Event Schedule Access:</a:t>
            </a:r>
            <a:endParaRPr lang="en-US" dirty="0"/>
          </a:p>
          <a:p>
            <a:pPr marL="742950" lvl="1" indent="-285750">
              <a:buFont typeface="+mj-lt"/>
              <a:buAutoNum type="arabicPeriod"/>
            </a:pPr>
            <a:r>
              <a:rPr lang="en-US" dirty="0"/>
              <a:t>User taps “Events” to view upcoming schedules.</a:t>
            </a:r>
          </a:p>
          <a:p>
            <a:pPr marL="742950" lvl="1" indent="-285750">
              <a:buFont typeface="+mj-lt"/>
              <a:buAutoNum type="arabicPeriod"/>
            </a:pPr>
            <a:r>
              <a:rPr lang="en-US" dirty="0"/>
              <a:t>Events are listed with date, time, and location, optionally synced with their calendar.</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10" dirty="0"/>
              <a:t>Implementation</a:t>
            </a: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620"/>
              </a:lnSpc>
            </a:pPr>
            <a:r>
              <a:rPr spc="-10" dirty="0"/>
              <a:t>Department</a:t>
            </a:r>
            <a:r>
              <a:rPr spc="-30" dirty="0"/>
              <a:t> </a:t>
            </a:r>
            <a:r>
              <a:rPr dirty="0"/>
              <a:t>of</a:t>
            </a:r>
            <a:r>
              <a:rPr spc="-25" dirty="0"/>
              <a:t> </a:t>
            </a:r>
            <a:r>
              <a:rPr spc="-10" dirty="0"/>
              <a:t>Computer</a:t>
            </a:r>
            <a:r>
              <a:rPr spc="-25" dirty="0"/>
              <a:t> </a:t>
            </a:r>
            <a:r>
              <a:rPr dirty="0"/>
              <a:t>Science</a:t>
            </a:r>
            <a:r>
              <a:rPr spc="-25" dirty="0"/>
              <a:t> </a:t>
            </a:r>
            <a:r>
              <a:rPr dirty="0"/>
              <a:t>and</a:t>
            </a:r>
            <a:r>
              <a:rPr spc="-25" dirty="0"/>
              <a:t> </a:t>
            </a:r>
            <a:r>
              <a:rPr spc="-10" dirty="0"/>
              <a:t>Engineering</a:t>
            </a:r>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620"/>
              </a:lnSpc>
            </a:pPr>
            <a:r>
              <a:rPr dirty="0"/>
              <a:t>Rajalakshmi</a:t>
            </a:r>
            <a:r>
              <a:rPr spc="-55" dirty="0"/>
              <a:t> </a:t>
            </a:r>
            <a:r>
              <a:rPr dirty="0"/>
              <a:t>Engineering</a:t>
            </a:r>
            <a:r>
              <a:rPr spc="-55" dirty="0"/>
              <a:t> </a:t>
            </a:r>
            <a:r>
              <a:rPr spc="-10" dirty="0"/>
              <a:t>College</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2700">
              <a:lnSpc>
                <a:spcPts val="1620"/>
              </a:lnSpc>
            </a:pPr>
            <a:fld id="{81D60167-4931-47E6-BA6A-407CBD079E47}" type="slidenum">
              <a:rPr spc="-25" dirty="0"/>
              <a:t>12</a:t>
            </a:fld>
            <a:endParaRPr spc="-25" dirty="0"/>
          </a:p>
        </p:txBody>
      </p:sp>
      <p:sp>
        <p:nvSpPr>
          <p:cNvPr id="3" name="object 3"/>
          <p:cNvSpPr txBox="1"/>
          <p:nvPr/>
        </p:nvSpPr>
        <p:spPr>
          <a:xfrm>
            <a:off x="308024" y="878961"/>
            <a:ext cx="3897629" cy="507831"/>
          </a:xfrm>
          <a:prstGeom prst="rect">
            <a:avLst/>
          </a:prstGeom>
        </p:spPr>
        <p:txBody>
          <a:bodyPr vert="horz" wrap="square" lIns="0" tIns="137160" rIns="0" bIns="0" rtlCol="0">
            <a:spAutoFit/>
          </a:bodyPr>
          <a:lstStyle/>
          <a:p>
            <a:pPr marL="310515" indent="-297815">
              <a:lnSpc>
                <a:spcPct val="100000"/>
              </a:lnSpc>
              <a:spcBef>
                <a:spcPts val="1080"/>
              </a:spcBef>
              <a:buFont typeface="Lucida Sans Unicode"/>
              <a:buChar char="▪"/>
              <a:tabLst>
                <a:tab pos="310515" algn="l"/>
              </a:tabLst>
            </a:pPr>
            <a:r>
              <a:rPr sz="2400" dirty="0">
                <a:latin typeface="Calibri"/>
                <a:cs typeface="Calibri"/>
              </a:rPr>
              <a:t>Implementation</a:t>
            </a:r>
            <a:r>
              <a:rPr sz="2400" spc="-70" dirty="0">
                <a:latin typeface="Calibri"/>
                <a:cs typeface="Calibri"/>
              </a:rPr>
              <a:t> </a:t>
            </a:r>
            <a:r>
              <a:rPr sz="2400" dirty="0">
                <a:latin typeface="Calibri"/>
                <a:cs typeface="Calibri"/>
              </a:rPr>
              <a:t>of</a:t>
            </a:r>
            <a:r>
              <a:rPr sz="2400" spc="-70" dirty="0">
                <a:latin typeface="Calibri"/>
                <a:cs typeface="Calibri"/>
              </a:rPr>
              <a:t> </a:t>
            </a:r>
            <a:r>
              <a:rPr sz="2400" dirty="0">
                <a:latin typeface="Calibri"/>
                <a:cs typeface="Calibri"/>
              </a:rPr>
              <a:t>Module</a:t>
            </a:r>
            <a:r>
              <a:rPr sz="2400" spc="-70" dirty="0">
                <a:latin typeface="Calibri"/>
                <a:cs typeface="Calibri"/>
              </a:rPr>
              <a:t> </a:t>
            </a:r>
            <a:r>
              <a:rPr sz="2400" spc="-50" dirty="0">
                <a:latin typeface="Calibri"/>
                <a:cs typeface="Calibri"/>
              </a:rPr>
              <a:t>1</a:t>
            </a:r>
            <a:endParaRPr sz="2400" dirty="0">
              <a:latin typeface="Calibri"/>
              <a:cs typeface="Calibri"/>
            </a:endParaRPr>
          </a:p>
        </p:txBody>
      </p:sp>
      <p:pic>
        <p:nvPicPr>
          <p:cNvPr id="8" name="Picture 7">
            <a:extLst>
              <a:ext uri="{FF2B5EF4-FFF2-40B4-BE49-F238E27FC236}">
                <a16:creationId xmlns:a16="http://schemas.microsoft.com/office/drawing/2014/main" id="{223A05DE-5317-F2B0-CCFF-DA9EE42C7CF4}"/>
              </a:ext>
            </a:extLst>
          </p:cNvPr>
          <p:cNvPicPr>
            <a:picLocks noChangeAspect="1"/>
          </p:cNvPicPr>
          <p:nvPr/>
        </p:nvPicPr>
        <p:blipFill>
          <a:blip r:embed="rId2"/>
          <a:stretch>
            <a:fillRect/>
          </a:stretch>
        </p:blipFill>
        <p:spPr>
          <a:xfrm>
            <a:off x="2914027" y="1429744"/>
            <a:ext cx="3562847" cy="4810796"/>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93266D-CC40-FE86-DE7C-7E351ABE422B}"/>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B409A8AD-B196-D944-DC4A-2D27206CAF88}"/>
              </a:ext>
            </a:extLst>
          </p:cNvPr>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10" dirty="0"/>
              <a:t>Implementation</a:t>
            </a:r>
          </a:p>
        </p:txBody>
      </p:sp>
      <p:sp>
        <p:nvSpPr>
          <p:cNvPr id="4" name="object 4">
            <a:extLst>
              <a:ext uri="{FF2B5EF4-FFF2-40B4-BE49-F238E27FC236}">
                <a16:creationId xmlns:a16="http://schemas.microsoft.com/office/drawing/2014/main" id="{F2E600E5-5C34-0E47-6B76-15A2DB0BC296}"/>
              </a:ext>
            </a:extLst>
          </p:cNvPr>
          <p:cNvSpPr txBox="1">
            <a:spLocks noGrp="1"/>
          </p:cNvSpPr>
          <p:nvPr>
            <p:ph type="ftr" sz="quarter" idx="5"/>
          </p:nvPr>
        </p:nvSpPr>
        <p:spPr>
          <a:prstGeom prst="rect">
            <a:avLst/>
          </a:prstGeom>
        </p:spPr>
        <p:txBody>
          <a:bodyPr vert="horz" wrap="square" lIns="0" tIns="0" rIns="0" bIns="0" rtlCol="0">
            <a:spAutoFit/>
          </a:bodyPr>
          <a:lstStyle/>
          <a:p>
            <a:pPr marL="12700">
              <a:lnSpc>
                <a:spcPts val="1620"/>
              </a:lnSpc>
            </a:pPr>
            <a:r>
              <a:rPr spc="-10" dirty="0"/>
              <a:t>Department</a:t>
            </a:r>
            <a:r>
              <a:rPr spc="-30" dirty="0"/>
              <a:t> </a:t>
            </a:r>
            <a:r>
              <a:rPr dirty="0"/>
              <a:t>of</a:t>
            </a:r>
            <a:r>
              <a:rPr spc="-25" dirty="0"/>
              <a:t> </a:t>
            </a:r>
            <a:r>
              <a:rPr spc="-10" dirty="0"/>
              <a:t>Computer</a:t>
            </a:r>
            <a:r>
              <a:rPr spc="-25" dirty="0"/>
              <a:t> </a:t>
            </a:r>
            <a:r>
              <a:rPr dirty="0"/>
              <a:t>Science</a:t>
            </a:r>
            <a:r>
              <a:rPr spc="-25" dirty="0"/>
              <a:t> </a:t>
            </a:r>
            <a:r>
              <a:rPr dirty="0"/>
              <a:t>and</a:t>
            </a:r>
            <a:r>
              <a:rPr spc="-25" dirty="0"/>
              <a:t> </a:t>
            </a:r>
            <a:r>
              <a:rPr spc="-10" dirty="0"/>
              <a:t>Engineering</a:t>
            </a:r>
          </a:p>
        </p:txBody>
      </p:sp>
      <p:sp>
        <p:nvSpPr>
          <p:cNvPr id="5" name="object 5">
            <a:extLst>
              <a:ext uri="{FF2B5EF4-FFF2-40B4-BE49-F238E27FC236}">
                <a16:creationId xmlns:a16="http://schemas.microsoft.com/office/drawing/2014/main" id="{A888DE0D-351F-96C0-03DC-B5D3B7C9DB9E}"/>
              </a:ext>
            </a:extLst>
          </p:cNvPr>
          <p:cNvSpPr txBox="1">
            <a:spLocks noGrp="1"/>
          </p:cNvSpPr>
          <p:nvPr>
            <p:ph type="dt" sz="half" idx="6"/>
          </p:nvPr>
        </p:nvSpPr>
        <p:spPr>
          <a:prstGeom prst="rect">
            <a:avLst/>
          </a:prstGeom>
        </p:spPr>
        <p:txBody>
          <a:bodyPr vert="horz" wrap="square" lIns="0" tIns="0" rIns="0" bIns="0" rtlCol="0">
            <a:spAutoFit/>
          </a:bodyPr>
          <a:lstStyle/>
          <a:p>
            <a:pPr marL="12700">
              <a:lnSpc>
                <a:spcPts val="1620"/>
              </a:lnSpc>
            </a:pPr>
            <a:r>
              <a:rPr dirty="0"/>
              <a:t>Rajalakshmi</a:t>
            </a:r>
            <a:r>
              <a:rPr spc="-55" dirty="0"/>
              <a:t> </a:t>
            </a:r>
            <a:r>
              <a:rPr dirty="0"/>
              <a:t>Engineering</a:t>
            </a:r>
            <a:r>
              <a:rPr spc="-55" dirty="0"/>
              <a:t> </a:t>
            </a:r>
            <a:r>
              <a:rPr spc="-10" dirty="0"/>
              <a:t>College</a:t>
            </a:r>
          </a:p>
        </p:txBody>
      </p:sp>
      <p:sp>
        <p:nvSpPr>
          <p:cNvPr id="6" name="object 6">
            <a:extLst>
              <a:ext uri="{FF2B5EF4-FFF2-40B4-BE49-F238E27FC236}">
                <a16:creationId xmlns:a16="http://schemas.microsoft.com/office/drawing/2014/main" id="{3EB0AE05-278F-5BEA-778F-308D0A171136}"/>
              </a:ext>
            </a:extLst>
          </p:cNvPr>
          <p:cNvSpPr txBox="1">
            <a:spLocks noGrp="1"/>
          </p:cNvSpPr>
          <p:nvPr>
            <p:ph type="sldNum" sz="quarter" idx="7"/>
          </p:nvPr>
        </p:nvSpPr>
        <p:spPr>
          <a:prstGeom prst="rect">
            <a:avLst/>
          </a:prstGeom>
        </p:spPr>
        <p:txBody>
          <a:bodyPr vert="horz" wrap="square" lIns="0" tIns="0" rIns="0" bIns="0" rtlCol="0">
            <a:spAutoFit/>
          </a:bodyPr>
          <a:lstStyle/>
          <a:p>
            <a:pPr marL="12700">
              <a:lnSpc>
                <a:spcPts val="1620"/>
              </a:lnSpc>
            </a:pPr>
            <a:fld id="{81D60167-4931-47E6-BA6A-407CBD079E47}" type="slidenum">
              <a:rPr spc="-25" dirty="0"/>
              <a:t>13</a:t>
            </a:fld>
            <a:endParaRPr spc="-25" dirty="0"/>
          </a:p>
        </p:txBody>
      </p:sp>
      <p:sp>
        <p:nvSpPr>
          <p:cNvPr id="3" name="object 3">
            <a:extLst>
              <a:ext uri="{FF2B5EF4-FFF2-40B4-BE49-F238E27FC236}">
                <a16:creationId xmlns:a16="http://schemas.microsoft.com/office/drawing/2014/main" id="{65724AEE-7501-0129-F2DC-8BAA18876D37}"/>
              </a:ext>
            </a:extLst>
          </p:cNvPr>
          <p:cNvSpPr txBox="1"/>
          <p:nvPr/>
        </p:nvSpPr>
        <p:spPr>
          <a:xfrm>
            <a:off x="308024" y="878961"/>
            <a:ext cx="3897629" cy="507831"/>
          </a:xfrm>
          <a:prstGeom prst="rect">
            <a:avLst/>
          </a:prstGeom>
        </p:spPr>
        <p:txBody>
          <a:bodyPr vert="horz" wrap="square" lIns="0" tIns="137160" rIns="0" bIns="0" rtlCol="0">
            <a:spAutoFit/>
          </a:bodyPr>
          <a:lstStyle/>
          <a:p>
            <a:pPr marL="310515" indent="-297815">
              <a:lnSpc>
                <a:spcPct val="100000"/>
              </a:lnSpc>
              <a:spcBef>
                <a:spcPts val="1080"/>
              </a:spcBef>
              <a:buFont typeface="Lucida Sans Unicode"/>
              <a:buChar char="▪"/>
              <a:tabLst>
                <a:tab pos="310515" algn="l"/>
              </a:tabLst>
            </a:pPr>
            <a:r>
              <a:rPr sz="2400" dirty="0">
                <a:latin typeface="Calibri"/>
                <a:cs typeface="Calibri"/>
              </a:rPr>
              <a:t>Implementation</a:t>
            </a:r>
            <a:r>
              <a:rPr sz="2400" spc="-70" dirty="0">
                <a:latin typeface="Calibri"/>
                <a:cs typeface="Calibri"/>
              </a:rPr>
              <a:t> </a:t>
            </a:r>
            <a:r>
              <a:rPr sz="2400" dirty="0">
                <a:latin typeface="Calibri"/>
                <a:cs typeface="Calibri"/>
              </a:rPr>
              <a:t>of</a:t>
            </a:r>
            <a:r>
              <a:rPr sz="2400" spc="-70" dirty="0">
                <a:latin typeface="Calibri"/>
                <a:cs typeface="Calibri"/>
              </a:rPr>
              <a:t> </a:t>
            </a:r>
            <a:r>
              <a:rPr sz="2400" dirty="0">
                <a:latin typeface="Calibri"/>
                <a:cs typeface="Calibri"/>
              </a:rPr>
              <a:t>Module</a:t>
            </a:r>
            <a:r>
              <a:rPr sz="2400" spc="-70" dirty="0">
                <a:latin typeface="Calibri"/>
                <a:cs typeface="Calibri"/>
              </a:rPr>
              <a:t> </a:t>
            </a:r>
            <a:r>
              <a:rPr lang="en-US" sz="2400" spc="-50" dirty="0">
                <a:latin typeface="Calibri"/>
                <a:cs typeface="Calibri"/>
              </a:rPr>
              <a:t>2</a:t>
            </a:r>
            <a:endParaRPr sz="2400" dirty="0">
              <a:latin typeface="Calibri"/>
              <a:cs typeface="Calibri"/>
            </a:endParaRPr>
          </a:p>
        </p:txBody>
      </p:sp>
      <p:pic>
        <p:nvPicPr>
          <p:cNvPr id="9" name="Picture 8">
            <a:extLst>
              <a:ext uri="{FF2B5EF4-FFF2-40B4-BE49-F238E27FC236}">
                <a16:creationId xmlns:a16="http://schemas.microsoft.com/office/drawing/2014/main" id="{A7798EE5-D235-2820-BAF2-1DE15F24E25E}"/>
              </a:ext>
            </a:extLst>
          </p:cNvPr>
          <p:cNvPicPr>
            <a:picLocks noChangeAspect="1"/>
          </p:cNvPicPr>
          <p:nvPr/>
        </p:nvPicPr>
        <p:blipFill>
          <a:blip r:embed="rId2"/>
          <a:stretch>
            <a:fillRect/>
          </a:stretch>
        </p:blipFill>
        <p:spPr>
          <a:xfrm>
            <a:off x="2733418" y="1546055"/>
            <a:ext cx="3677163" cy="4401164"/>
          </a:xfrm>
          <a:prstGeom prst="rect">
            <a:avLst/>
          </a:prstGeom>
        </p:spPr>
      </p:pic>
    </p:spTree>
    <p:extLst>
      <p:ext uri="{BB962C8B-B14F-4D97-AF65-F5344CB8AC3E}">
        <p14:creationId xmlns:p14="http://schemas.microsoft.com/office/powerpoint/2010/main" val="20205363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10" dirty="0"/>
              <a:t>Testing</a:t>
            </a: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620"/>
              </a:lnSpc>
            </a:pPr>
            <a:r>
              <a:rPr spc="-10" dirty="0"/>
              <a:t>Department</a:t>
            </a:r>
            <a:r>
              <a:rPr spc="-30" dirty="0"/>
              <a:t> </a:t>
            </a:r>
            <a:r>
              <a:rPr dirty="0"/>
              <a:t>of</a:t>
            </a:r>
            <a:r>
              <a:rPr spc="-25" dirty="0"/>
              <a:t> </a:t>
            </a:r>
            <a:r>
              <a:rPr spc="-10" dirty="0"/>
              <a:t>Computer</a:t>
            </a:r>
            <a:r>
              <a:rPr spc="-25" dirty="0"/>
              <a:t> </a:t>
            </a:r>
            <a:r>
              <a:rPr dirty="0"/>
              <a:t>Science</a:t>
            </a:r>
            <a:r>
              <a:rPr spc="-25" dirty="0"/>
              <a:t> </a:t>
            </a:r>
            <a:r>
              <a:rPr dirty="0"/>
              <a:t>and</a:t>
            </a:r>
            <a:r>
              <a:rPr spc="-25" dirty="0"/>
              <a:t> </a:t>
            </a:r>
            <a:r>
              <a:rPr spc="-10" dirty="0"/>
              <a:t>Engineering</a:t>
            </a:r>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620"/>
              </a:lnSpc>
            </a:pPr>
            <a:r>
              <a:rPr dirty="0"/>
              <a:t>Rajalakshmi</a:t>
            </a:r>
            <a:r>
              <a:rPr spc="-55" dirty="0"/>
              <a:t> </a:t>
            </a:r>
            <a:r>
              <a:rPr dirty="0"/>
              <a:t>Engineering</a:t>
            </a:r>
            <a:r>
              <a:rPr spc="-55" dirty="0"/>
              <a:t> </a:t>
            </a:r>
            <a:r>
              <a:rPr spc="-10" dirty="0"/>
              <a:t>College</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2700">
              <a:lnSpc>
                <a:spcPts val="1620"/>
              </a:lnSpc>
            </a:pPr>
            <a:fld id="{81D60167-4931-47E6-BA6A-407CBD079E47}" type="slidenum">
              <a:rPr spc="-25" dirty="0"/>
              <a:t>14</a:t>
            </a:fld>
            <a:endParaRPr spc="-25" dirty="0"/>
          </a:p>
        </p:txBody>
      </p:sp>
      <p:sp>
        <p:nvSpPr>
          <p:cNvPr id="3" name="object 3"/>
          <p:cNvSpPr txBox="1"/>
          <p:nvPr/>
        </p:nvSpPr>
        <p:spPr>
          <a:xfrm>
            <a:off x="263525" y="990600"/>
            <a:ext cx="8912176" cy="5055230"/>
          </a:xfrm>
          <a:prstGeom prst="rect">
            <a:avLst/>
          </a:prstGeom>
        </p:spPr>
        <p:txBody>
          <a:bodyPr vert="horz" wrap="square" lIns="0" tIns="124460" rIns="0" bIns="0" rtlCol="0">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mj-lt"/>
              </a:rPr>
              <a:t>Unit Testing</a:t>
            </a:r>
            <a:r>
              <a:rPr kumimoji="0" lang="en-US" altLang="en-US" sz="2400" b="0" i="0" u="none" strike="noStrike" cap="none" normalizeH="0" baseline="0" dirty="0">
                <a:ln>
                  <a:noFill/>
                </a:ln>
                <a:solidFill>
                  <a:schemeClr val="tx1"/>
                </a:solidFill>
                <a:effectLst/>
                <a:latin typeface="+mj-lt"/>
              </a:rPr>
              <a:t>:</a:t>
            </a:r>
            <a:br>
              <a:rPr kumimoji="0" lang="en-US" altLang="en-US" sz="2400" b="0" i="0" u="none" strike="noStrike" cap="none" normalizeH="0" baseline="0" dirty="0">
                <a:ln>
                  <a:noFill/>
                </a:ln>
                <a:solidFill>
                  <a:schemeClr val="tx1"/>
                </a:solidFill>
                <a:effectLst/>
                <a:latin typeface="+mj-lt"/>
              </a:rPr>
            </a:br>
            <a:r>
              <a:rPr kumimoji="0" lang="en-US" altLang="en-US" sz="2400" b="0" i="0" u="none" strike="noStrike" cap="none" normalizeH="0" baseline="0" dirty="0">
                <a:ln>
                  <a:noFill/>
                </a:ln>
                <a:solidFill>
                  <a:schemeClr val="tx1"/>
                </a:solidFill>
                <a:effectLst/>
                <a:latin typeface="+mj-lt"/>
              </a:rPr>
              <a:t>Verified individual units of code such as database operations (insert, fetch, delete) and location services logic.</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mj-lt"/>
              </a:rPr>
              <a:t>Integration Testing</a:t>
            </a:r>
            <a:r>
              <a:rPr kumimoji="0" lang="en-US" altLang="en-US" sz="2400" b="0" i="0" u="none" strike="noStrike" cap="none" normalizeH="0" baseline="0" dirty="0">
                <a:ln>
                  <a:noFill/>
                </a:ln>
                <a:solidFill>
                  <a:schemeClr val="tx1"/>
                </a:solidFill>
                <a:effectLst/>
                <a:latin typeface="+mj-lt"/>
              </a:rPr>
              <a:t>:</a:t>
            </a:r>
            <a:br>
              <a:rPr kumimoji="0" lang="en-US" altLang="en-US" sz="2400" b="0" i="0" u="none" strike="noStrike" cap="none" normalizeH="0" baseline="0" dirty="0">
                <a:ln>
                  <a:noFill/>
                </a:ln>
                <a:solidFill>
                  <a:schemeClr val="tx1"/>
                </a:solidFill>
                <a:effectLst/>
                <a:latin typeface="+mj-lt"/>
              </a:rPr>
            </a:br>
            <a:r>
              <a:rPr kumimoji="0" lang="en-US" altLang="en-US" sz="2400" b="0" i="0" u="none" strike="noStrike" cap="none" normalizeH="0" baseline="0" dirty="0">
                <a:ln>
                  <a:noFill/>
                </a:ln>
                <a:solidFill>
                  <a:schemeClr val="tx1"/>
                </a:solidFill>
                <a:effectLst/>
                <a:latin typeface="+mj-lt"/>
              </a:rPr>
              <a:t>Ensured the smooth interaction between UI (Activities), </a:t>
            </a:r>
            <a:r>
              <a:rPr kumimoji="0" lang="en-US" altLang="en-US" sz="2400" b="0" i="0" u="none" strike="noStrike" cap="none" normalizeH="0" baseline="0" dirty="0" err="1">
                <a:ln>
                  <a:noFill/>
                </a:ln>
                <a:solidFill>
                  <a:schemeClr val="tx1"/>
                </a:solidFill>
                <a:effectLst/>
                <a:latin typeface="+mj-lt"/>
              </a:rPr>
              <a:t>ViewModel</a:t>
            </a:r>
            <a:r>
              <a:rPr kumimoji="0" lang="en-US" altLang="en-US" sz="2400" b="0" i="0" u="none" strike="noStrike" cap="none" normalizeH="0" baseline="0" dirty="0">
                <a:ln>
                  <a:noFill/>
                </a:ln>
                <a:solidFill>
                  <a:schemeClr val="tx1"/>
                </a:solidFill>
                <a:effectLst/>
                <a:latin typeface="+mj-lt"/>
              </a:rPr>
              <a:t>, and the local SQLite database.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mj-lt"/>
              </a:rPr>
              <a:t>UI Testing</a:t>
            </a:r>
            <a:r>
              <a:rPr kumimoji="0" lang="en-US" altLang="en-US" sz="2400" b="0" i="0" u="none" strike="noStrike" cap="none" normalizeH="0" baseline="0" dirty="0">
                <a:ln>
                  <a:noFill/>
                </a:ln>
                <a:solidFill>
                  <a:schemeClr val="tx1"/>
                </a:solidFill>
                <a:effectLst/>
                <a:latin typeface="+mj-lt"/>
              </a:rPr>
              <a:t>:</a:t>
            </a:r>
            <a:br>
              <a:rPr kumimoji="0" lang="en-US" altLang="en-US" sz="2400" b="0" i="0" u="none" strike="noStrike" cap="none" normalizeH="0" baseline="0" dirty="0">
                <a:ln>
                  <a:noFill/>
                </a:ln>
                <a:solidFill>
                  <a:schemeClr val="tx1"/>
                </a:solidFill>
                <a:effectLst/>
                <a:latin typeface="+mj-lt"/>
              </a:rPr>
            </a:br>
            <a:r>
              <a:rPr kumimoji="0" lang="en-US" altLang="en-US" sz="2400" b="0" i="0" u="none" strike="noStrike" cap="none" normalizeH="0" baseline="0" dirty="0">
                <a:ln>
                  <a:noFill/>
                </a:ln>
                <a:solidFill>
                  <a:schemeClr val="tx1"/>
                </a:solidFill>
                <a:effectLst/>
                <a:latin typeface="+mj-lt"/>
              </a:rPr>
              <a:t>Manual testing of screens to confirm UI elements are working, styled properly, and provide a user-friendly experience.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mj-lt"/>
              </a:rPr>
              <a:t>Functional Testing</a:t>
            </a:r>
            <a:r>
              <a:rPr kumimoji="0" lang="en-US" altLang="en-US" sz="2400" b="0" i="0" u="none" strike="noStrike" cap="none" normalizeH="0" baseline="0" dirty="0">
                <a:ln>
                  <a:noFill/>
                </a:ln>
                <a:solidFill>
                  <a:schemeClr val="tx1"/>
                </a:solidFill>
                <a:effectLst/>
                <a:latin typeface="+mj-lt"/>
              </a:rPr>
              <a:t>:</a:t>
            </a:r>
            <a:br>
              <a:rPr kumimoji="0" lang="en-US" altLang="en-US" sz="2400" b="0" i="0" u="none" strike="noStrike" cap="none" normalizeH="0" baseline="0" dirty="0">
                <a:ln>
                  <a:noFill/>
                </a:ln>
                <a:solidFill>
                  <a:schemeClr val="tx1"/>
                </a:solidFill>
                <a:effectLst/>
                <a:latin typeface="+mj-lt"/>
              </a:rPr>
            </a:br>
            <a:r>
              <a:rPr kumimoji="0" lang="en-US" altLang="en-US" sz="2400" b="0" i="0" u="none" strike="noStrike" cap="none" normalizeH="0" baseline="0" dirty="0">
                <a:ln>
                  <a:noFill/>
                </a:ln>
                <a:solidFill>
                  <a:schemeClr val="tx1"/>
                </a:solidFill>
                <a:effectLst/>
                <a:latin typeface="+mj-lt"/>
              </a:rPr>
              <a:t>Checked complete workflows such as adding a new trip, fetching current location, and listing all trips.</a:t>
            </a:r>
          </a:p>
          <a:p>
            <a:pPr marL="12700">
              <a:lnSpc>
                <a:spcPct val="100000"/>
              </a:lnSpc>
              <a:spcBef>
                <a:spcPts val="980"/>
              </a:spcBef>
              <a:tabLst>
                <a:tab pos="310515" algn="l"/>
              </a:tabLst>
            </a:pPr>
            <a:endParaRPr sz="2400" dirty="0">
              <a:latin typeface="+mj-lt"/>
              <a:cs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lang="en-IN" spc="-10" dirty="0"/>
              <a:t>Conclusions</a:t>
            </a:r>
            <a:endParaRPr spc="-10" dirty="0"/>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620"/>
              </a:lnSpc>
            </a:pPr>
            <a:r>
              <a:rPr spc="-10" dirty="0"/>
              <a:t>Department</a:t>
            </a:r>
            <a:r>
              <a:rPr spc="-30" dirty="0"/>
              <a:t> </a:t>
            </a:r>
            <a:r>
              <a:rPr dirty="0"/>
              <a:t>of</a:t>
            </a:r>
            <a:r>
              <a:rPr spc="-25" dirty="0"/>
              <a:t> </a:t>
            </a:r>
            <a:r>
              <a:rPr spc="-10" dirty="0"/>
              <a:t>Computer</a:t>
            </a:r>
            <a:r>
              <a:rPr spc="-25" dirty="0"/>
              <a:t> </a:t>
            </a:r>
            <a:r>
              <a:rPr dirty="0"/>
              <a:t>Science</a:t>
            </a:r>
            <a:r>
              <a:rPr spc="-25" dirty="0"/>
              <a:t> </a:t>
            </a:r>
            <a:r>
              <a:rPr dirty="0"/>
              <a:t>and</a:t>
            </a:r>
            <a:r>
              <a:rPr spc="-25" dirty="0"/>
              <a:t> </a:t>
            </a:r>
            <a:r>
              <a:rPr spc="-10" dirty="0"/>
              <a:t>Engineering</a:t>
            </a:r>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620"/>
              </a:lnSpc>
            </a:pPr>
            <a:r>
              <a:rPr dirty="0"/>
              <a:t>Rajalakshmi</a:t>
            </a:r>
            <a:r>
              <a:rPr spc="-55" dirty="0"/>
              <a:t> </a:t>
            </a:r>
            <a:r>
              <a:rPr dirty="0"/>
              <a:t>Engineering</a:t>
            </a:r>
            <a:r>
              <a:rPr spc="-55" dirty="0"/>
              <a:t> </a:t>
            </a:r>
            <a:r>
              <a:rPr spc="-10" dirty="0"/>
              <a:t>College</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2700">
              <a:lnSpc>
                <a:spcPts val="1620"/>
              </a:lnSpc>
            </a:pPr>
            <a:fld id="{81D60167-4931-47E6-BA6A-407CBD079E47}" type="slidenum">
              <a:rPr spc="-25" dirty="0"/>
              <a:t>15</a:t>
            </a:fld>
            <a:endParaRPr spc="-25" dirty="0"/>
          </a:p>
        </p:txBody>
      </p:sp>
      <p:sp>
        <p:nvSpPr>
          <p:cNvPr id="3" name="object 3"/>
          <p:cNvSpPr txBox="1"/>
          <p:nvPr/>
        </p:nvSpPr>
        <p:spPr>
          <a:xfrm>
            <a:off x="439174" y="1219200"/>
            <a:ext cx="8265652" cy="4075475"/>
          </a:xfrm>
          <a:prstGeom prst="rect">
            <a:avLst/>
          </a:prstGeom>
        </p:spPr>
        <p:txBody>
          <a:bodyPr vert="horz" wrap="square" lIns="0" tIns="12700" rIns="0" bIns="0" rtlCol="0">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mn-lt"/>
              </a:rPr>
              <a:t>The </a:t>
            </a:r>
            <a:r>
              <a:rPr kumimoji="0" lang="en-US" altLang="en-US" sz="2400" b="1" i="0" u="none" strike="noStrike" cap="none" normalizeH="0" baseline="0" dirty="0">
                <a:ln>
                  <a:noFill/>
                </a:ln>
                <a:solidFill>
                  <a:schemeClr val="tx1"/>
                </a:solidFill>
                <a:effectLst/>
                <a:latin typeface="+mn-lt"/>
              </a:rPr>
              <a:t>Smart Campus Navigator</a:t>
            </a:r>
            <a:r>
              <a:rPr kumimoji="0" lang="en-US" altLang="en-US" sz="2400" b="0" i="0" u="none" strike="noStrike" cap="none" normalizeH="0" baseline="0" dirty="0">
                <a:ln>
                  <a:noFill/>
                </a:ln>
                <a:solidFill>
                  <a:schemeClr val="tx1"/>
                </a:solidFill>
                <a:effectLst/>
                <a:latin typeface="+mn-lt"/>
              </a:rPr>
              <a:t> app effectively addresses the challenges faced by university students in navigating large campuses and staying informed about events. Developed using </a:t>
            </a:r>
            <a:r>
              <a:rPr kumimoji="0" lang="en-US" altLang="en-US" sz="2400" b="1" i="0" u="none" strike="noStrike" cap="none" normalizeH="0" baseline="0" dirty="0">
                <a:ln>
                  <a:noFill/>
                </a:ln>
                <a:solidFill>
                  <a:schemeClr val="tx1"/>
                </a:solidFill>
                <a:effectLst/>
                <a:latin typeface="+mn-lt"/>
              </a:rPr>
              <a:t>Android Studio</a:t>
            </a:r>
            <a:r>
              <a:rPr kumimoji="0" lang="en-US" altLang="en-US" sz="2400" b="0" i="0" u="none" strike="noStrike" cap="none" normalizeH="0" baseline="0" dirty="0">
                <a:ln>
                  <a:noFill/>
                </a:ln>
                <a:solidFill>
                  <a:schemeClr val="tx1"/>
                </a:solidFill>
                <a:effectLst/>
                <a:latin typeface="+mn-lt"/>
              </a:rPr>
              <a:t> and </a:t>
            </a:r>
            <a:r>
              <a:rPr kumimoji="0" lang="en-US" altLang="en-US" sz="2400" b="1" i="0" u="none" strike="noStrike" cap="none" normalizeH="0" baseline="0" dirty="0">
                <a:ln>
                  <a:noFill/>
                </a:ln>
                <a:solidFill>
                  <a:schemeClr val="tx1"/>
                </a:solidFill>
                <a:effectLst/>
                <a:latin typeface="+mn-lt"/>
              </a:rPr>
              <a:t>Kotlin</a:t>
            </a:r>
            <a:r>
              <a:rPr kumimoji="0" lang="en-US" altLang="en-US" sz="2400" b="0" i="0" u="none" strike="noStrike" cap="none" normalizeH="0" baseline="0" dirty="0">
                <a:ln>
                  <a:noFill/>
                </a:ln>
                <a:solidFill>
                  <a:schemeClr val="tx1"/>
                </a:solidFill>
                <a:effectLst/>
                <a:latin typeface="+mn-lt"/>
              </a:rPr>
              <a:t>, the app integrates essential features like real-time navigation, classroom and facility locator, and event schedule management. By simplifying campus navigation and enhancing event awareness, the system improves the overall student experience, promotes time efficiency, and supports digital transformation within educational institutions. This solution proves to be a practical, scalable, and user-friendly tool for modern campus environments.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dirty="0"/>
              <a:t>Future</a:t>
            </a:r>
            <a:r>
              <a:rPr spc="-150" dirty="0"/>
              <a:t> </a:t>
            </a:r>
            <a:r>
              <a:rPr spc="-10" dirty="0"/>
              <a:t>Enhancement</a:t>
            </a: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620"/>
              </a:lnSpc>
            </a:pPr>
            <a:r>
              <a:rPr spc="-10" dirty="0"/>
              <a:t>Department</a:t>
            </a:r>
            <a:r>
              <a:rPr spc="-30" dirty="0"/>
              <a:t> </a:t>
            </a:r>
            <a:r>
              <a:rPr dirty="0"/>
              <a:t>of</a:t>
            </a:r>
            <a:r>
              <a:rPr spc="-25" dirty="0"/>
              <a:t> </a:t>
            </a:r>
            <a:r>
              <a:rPr spc="-10" dirty="0"/>
              <a:t>Computer</a:t>
            </a:r>
            <a:r>
              <a:rPr spc="-25" dirty="0"/>
              <a:t> </a:t>
            </a:r>
            <a:r>
              <a:rPr dirty="0"/>
              <a:t>Science</a:t>
            </a:r>
            <a:r>
              <a:rPr spc="-25" dirty="0"/>
              <a:t> </a:t>
            </a:r>
            <a:r>
              <a:rPr dirty="0"/>
              <a:t>and</a:t>
            </a:r>
            <a:r>
              <a:rPr spc="-25" dirty="0"/>
              <a:t> </a:t>
            </a:r>
            <a:r>
              <a:rPr spc="-10" dirty="0"/>
              <a:t>Engineering</a:t>
            </a:r>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620"/>
              </a:lnSpc>
            </a:pPr>
            <a:r>
              <a:rPr dirty="0"/>
              <a:t>Rajalakshmi</a:t>
            </a:r>
            <a:r>
              <a:rPr spc="-55" dirty="0"/>
              <a:t> </a:t>
            </a:r>
            <a:r>
              <a:rPr dirty="0"/>
              <a:t>Engineering</a:t>
            </a:r>
            <a:r>
              <a:rPr spc="-55" dirty="0"/>
              <a:t> </a:t>
            </a:r>
            <a:r>
              <a:rPr spc="-10" dirty="0"/>
              <a:t>College</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2700">
              <a:lnSpc>
                <a:spcPts val="1620"/>
              </a:lnSpc>
            </a:pPr>
            <a:fld id="{81D60167-4931-47E6-BA6A-407CBD079E47}" type="slidenum">
              <a:rPr spc="-25" dirty="0"/>
              <a:t>16</a:t>
            </a:fld>
            <a:endParaRPr spc="-25" dirty="0"/>
          </a:p>
        </p:txBody>
      </p:sp>
      <p:sp>
        <p:nvSpPr>
          <p:cNvPr id="3" name="object 3"/>
          <p:cNvSpPr txBox="1"/>
          <p:nvPr/>
        </p:nvSpPr>
        <p:spPr>
          <a:xfrm>
            <a:off x="263525" y="804727"/>
            <a:ext cx="8759776" cy="6034985"/>
          </a:xfrm>
          <a:prstGeom prst="rect">
            <a:avLst/>
          </a:prstGeom>
        </p:spPr>
        <p:txBody>
          <a:bodyPr vert="horz" wrap="square" lIns="0" tIns="124460" rIns="0" bIns="0" rtlCol="0">
            <a:spAutoFit/>
          </a:bodyPr>
          <a:lstStyle/>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400" b="1" i="0" u="none" strike="noStrike" cap="none" normalizeH="0" baseline="0" dirty="0">
                <a:ln>
                  <a:noFill/>
                </a:ln>
                <a:solidFill>
                  <a:schemeClr val="tx1"/>
                </a:solidFill>
                <a:effectLst/>
                <a:latin typeface="+mn-lt"/>
              </a:rPr>
              <a:t>Indoor Navigation:</a:t>
            </a:r>
            <a:br>
              <a:rPr kumimoji="0" lang="en-US" altLang="en-US" sz="2400" b="0" i="0" u="none" strike="noStrike" cap="none" normalizeH="0" baseline="0" dirty="0">
                <a:ln>
                  <a:noFill/>
                </a:ln>
                <a:solidFill>
                  <a:schemeClr val="tx1"/>
                </a:solidFill>
                <a:effectLst/>
                <a:latin typeface="+mn-lt"/>
              </a:rPr>
            </a:br>
            <a:r>
              <a:rPr kumimoji="0" lang="en-US" altLang="en-US" sz="2400" b="0" i="0" u="none" strike="noStrike" cap="none" normalizeH="0" baseline="0" dirty="0">
                <a:ln>
                  <a:noFill/>
                </a:ln>
                <a:solidFill>
                  <a:schemeClr val="tx1"/>
                </a:solidFill>
                <a:effectLst/>
                <a:latin typeface="+mn-lt"/>
              </a:rPr>
              <a:t>Integrate Bluetooth beacons or Wi-Fi triangulation for precise indoor navigation within multi-story buildings.</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2400" b="1" i="0" u="none" strike="noStrike" cap="none" normalizeH="0" baseline="0" dirty="0">
                <a:ln>
                  <a:noFill/>
                </a:ln>
                <a:solidFill>
                  <a:schemeClr val="tx1"/>
                </a:solidFill>
                <a:effectLst/>
                <a:latin typeface="+mn-lt"/>
              </a:rPr>
              <a:t>AI-Based Recommendations:</a:t>
            </a:r>
            <a:br>
              <a:rPr kumimoji="0" lang="en-US" altLang="en-US" sz="2400" b="0" i="0" u="none" strike="noStrike" cap="none" normalizeH="0" baseline="0" dirty="0">
                <a:ln>
                  <a:noFill/>
                </a:ln>
                <a:solidFill>
                  <a:schemeClr val="tx1"/>
                </a:solidFill>
                <a:effectLst/>
                <a:latin typeface="+mn-lt"/>
              </a:rPr>
            </a:br>
            <a:r>
              <a:rPr kumimoji="0" lang="en-US" altLang="en-US" sz="2400" b="0" i="0" u="none" strike="noStrike" cap="none" normalizeH="0" baseline="0" dirty="0">
                <a:ln>
                  <a:noFill/>
                </a:ln>
                <a:solidFill>
                  <a:schemeClr val="tx1"/>
                </a:solidFill>
                <a:effectLst/>
                <a:latin typeface="+mn-lt"/>
              </a:rPr>
              <a:t>Use AI to suggest nearby events or facilities based on user behavior and preferences.</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2400" b="1" i="0" u="none" strike="noStrike" cap="none" normalizeH="0" baseline="0" dirty="0">
                <a:ln>
                  <a:noFill/>
                </a:ln>
                <a:solidFill>
                  <a:schemeClr val="tx1"/>
                </a:solidFill>
                <a:effectLst/>
                <a:latin typeface="+mn-lt"/>
              </a:rPr>
              <a:t>Voice Assistance Integration:</a:t>
            </a:r>
            <a:br>
              <a:rPr kumimoji="0" lang="en-US" altLang="en-US" sz="2400" b="0" i="0" u="none" strike="noStrike" cap="none" normalizeH="0" baseline="0" dirty="0">
                <a:ln>
                  <a:noFill/>
                </a:ln>
                <a:solidFill>
                  <a:schemeClr val="tx1"/>
                </a:solidFill>
                <a:effectLst/>
                <a:latin typeface="+mn-lt"/>
              </a:rPr>
            </a:br>
            <a:r>
              <a:rPr kumimoji="0" lang="en-US" altLang="en-US" sz="2400" b="0" i="0" u="none" strike="noStrike" cap="none" normalizeH="0" baseline="0" dirty="0">
                <a:ln>
                  <a:noFill/>
                </a:ln>
                <a:solidFill>
                  <a:schemeClr val="tx1"/>
                </a:solidFill>
                <a:effectLst/>
                <a:latin typeface="+mn-lt"/>
              </a:rPr>
              <a:t>Add voice command functionality for hands-free navigation and information access.</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2400" b="1" i="0" u="none" strike="noStrike" cap="none" normalizeH="0" baseline="0" dirty="0">
                <a:ln>
                  <a:noFill/>
                </a:ln>
                <a:solidFill>
                  <a:schemeClr val="tx1"/>
                </a:solidFill>
                <a:effectLst/>
                <a:latin typeface="+mn-lt"/>
              </a:rPr>
              <a:t>Multi-language Support:</a:t>
            </a:r>
            <a:br>
              <a:rPr kumimoji="0" lang="en-US" altLang="en-US" sz="2400" b="0" i="0" u="none" strike="noStrike" cap="none" normalizeH="0" baseline="0" dirty="0">
                <a:ln>
                  <a:noFill/>
                </a:ln>
                <a:solidFill>
                  <a:schemeClr val="tx1"/>
                </a:solidFill>
                <a:effectLst/>
                <a:latin typeface="+mn-lt"/>
              </a:rPr>
            </a:br>
            <a:r>
              <a:rPr kumimoji="0" lang="en-US" altLang="en-US" sz="2400" b="0" i="0" u="none" strike="noStrike" cap="none" normalizeH="0" baseline="0" dirty="0">
                <a:ln>
                  <a:noFill/>
                </a:ln>
                <a:solidFill>
                  <a:schemeClr val="tx1"/>
                </a:solidFill>
                <a:effectLst/>
                <a:latin typeface="+mn-lt"/>
              </a:rPr>
              <a:t>Provide the app interface in multiple languages to support international students.</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2400" b="1" i="0" u="none" strike="noStrike" cap="none" normalizeH="0" baseline="0" dirty="0">
                <a:ln>
                  <a:noFill/>
                </a:ln>
                <a:solidFill>
                  <a:schemeClr val="tx1"/>
                </a:solidFill>
                <a:effectLst/>
                <a:latin typeface="+mn-lt"/>
              </a:rPr>
              <a:t>Augmented Reality (AR) Navigation:</a:t>
            </a:r>
            <a:br>
              <a:rPr kumimoji="0" lang="en-US" altLang="en-US" sz="2400" b="0" i="0" u="none" strike="noStrike" cap="none" normalizeH="0" baseline="0" dirty="0">
                <a:ln>
                  <a:noFill/>
                </a:ln>
                <a:solidFill>
                  <a:schemeClr val="tx1"/>
                </a:solidFill>
                <a:effectLst/>
                <a:latin typeface="+mn-lt"/>
              </a:rPr>
            </a:br>
            <a:r>
              <a:rPr kumimoji="0" lang="en-US" altLang="en-US" sz="2400" b="0" i="0" u="none" strike="noStrike" cap="none" normalizeH="0" baseline="0" dirty="0">
                <a:ln>
                  <a:noFill/>
                </a:ln>
                <a:solidFill>
                  <a:schemeClr val="tx1"/>
                </a:solidFill>
                <a:effectLst/>
                <a:latin typeface="+mn-lt"/>
              </a:rPr>
              <a:t>Implement AR to visually guide users through the campus using their phone camera for an immersive experience.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mn-lt"/>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dirty="0"/>
              <a:t>IEEE</a:t>
            </a:r>
            <a:r>
              <a:rPr spc="-100" dirty="0"/>
              <a:t> </a:t>
            </a:r>
            <a:r>
              <a:rPr spc="-10" dirty="0"/>
              <a:t>Paper</a:t>
            </a: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620"/>
              </a:lnSpc>
            </a:pPr>
            <a:r>
              <a:rPr spc="-10" dirty="0"/>
              <a:t>Department</a:t>
            </a:r>
            <a:r>
              <a:rPr spc="-30" dirty="0"/>
              <a:t> </a:t>
            </a:r>
            <a:r>
              <a:rPr dirty="0"/>
              <a:t>of</a:t>
            </a:r>
            <a:r>
              <a:rPr spc="-25" dirty="0"/>
              <a:t> </a:t>
            </a:r>
            <a:r>
              <a:rPr spc="-10" dirty="0"/>
              <a:t>Computer</a:t>
            </a:r>
            <a:r>
              <a:rPr spc="-25" dirty="0"/>
              <a:t> </a:t>
            </a:r>
            <a:r>
              <a:rPr dirty="0"/>
              <a:t>Science</a:t>
            </a:r>
            <a:r>
              <a:rPr spc="-25" dirty="0"/>
              <a:t> </a:t>
            </a:r>
            <a:r>
              <a:rPr dirty="0"/>
              <a:t>and</a:t>
            </a:r>
            <a:r>
              <a:rPr spc="-25" dirty="0"/>
              <a:t> </a:t>
            </a:r>
            <a:r>
              <a:rPr spc="-10" dirty="0"/>
              <a:t>Engineering</a:t>
            </a:r>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620"/>
              </a:lnSpc>
            </a:pPr>
            <a:r>
              <a:rPr dirty="0"/>
              <a:t>Rajalakshmi</a:t>
            </a:r>
            <a:r>
              <a:rPr spc="-55" dirty="0"/>
              <a:t> </a:t>
            </a:r>
            <a:r>
              <a:rPr dirty="0"/>
              <a:t>Engineering</a:t>
            </a:r>
            <a:r>
              <a:rPr spc="-55" dirty="0"/>
              <a:t> </a:t>
            </a:r>
            <a:r>
              <a:rPr spc="-10" dirty="0"/>
              <a:t>College</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2700">
              <a:lnSpc>
                <a:spcPts val="1620"/>
              </a:lnSpc>
            </a:pPr>
            <a:fld id="{81D60167-4931-47E6-BA6A-407CBD079E47}" type="slidenum">
              <a:rPr spc="-25" dirty="0"/>
              <a:t>17</a:t>
            </a:fld>
            <a:endParaRPr spc="-25" dirty="0"/>
          </a:p>
        </p:txBody>
      </p:sp>
      <p:sp>
        <p:nvSpPr>
          <p:cNvPr id="3" name="object 3"/>
          <p:cNvSpPr txBox="1"/>
          <p:nvPr/>
        </p:nvSpPr>
        <p:spPr>
          <a:xfrm>
            <a:off x="263525" y="836009"/>
            <a:ext cx="8635347" cy="5665654"/>
          </a:xfrm>
          <a:prstGeom prst="rect">
            <a:avLst/>
          </a:prstGeom>
        </p:spPr>
        <p:txBody>
          <a:bodyPr vert="horz" wrap="square" lIns="0" tIns="124460" rIns="0" bIns="0" rtlCol="0">
            <a:spAutoFit/>
          </a:bodyPr>
          <a:lstStyle/>
          <a:p>
            <a:pPr>
              <a:buFont typeface="+mj-lt"/>
              <a:buAutoNum type="arabicPeriod"/>
            </a:pPr>
            <a:r>
              <a:rPr lang="en-IN" sz="2400" dirty="0">
                <a:latin typeface="+mn-lt"/>
              </a:rPr>
              <a:t>S. Gupta and A. Sharma, “AR-based Smart Campus Navigation,” </a:t>
            </a:r>
            <a:r>
              <a:rPr lang="en-IN" sz="2400" i="1" dirty="0">
                <a:latin typeface="+mn-lt"/>
              </a:rPr>
              <a:t>International Journal of Computer Applications</a:t>
            </a:r>
            <a:r>
              <a:rPr lang="en-IN" sz="2400" dirty="0">
                <a:latin typeface="+mn-lt"/>
              </a:rPr>
              <a:t>, vol. 178, no. 7, 2021.</a:t>
            </a:r>
          </a:p>
          <a:p>
            <a:pPr>
              <a:buFont typeface="+mj-lt"/>
              <a:buAutoNum type="arabicPeriod"/>
            </a:pPr>
            <a:r>
              <a:rPr lang="en-IN" sz="2400" dirty="0">
                <a:latin typeface="+mn-lt"/>
              </a:rPr>
              <a:t>R. Kumar et al., “Mobile Application for Campus Navigation,” </a:t>
            </a:r>
            <a:r>
              <a:rPr lang="en-IN" sz="2400" i="1" dirty="0">
                <a:latin typeface="+mn-lt"/>
              </a:rPr>
              <a:t>IJERT</a:t>
            </a:r>
            <a:r>
              <a:rPr lang="en-IN" sz="2400" dirty="0">
                <a:latin typeface="+mn-lt"/>
              </a:rPr>
              <a:t>, vol. 9, no. 3, 2020.</a:t>
            </a:r>
          </a:p>
          <a:p>
            <a:pPr>
              <a:buFont typeface="+mj-lt"/>
              <a:buAutoNum type="arabicPeriod"/>
            </a:pPr>
            <a:r>
              <a:rPr lang="en-IN" sz="2400" dirty="0">
                <a:latin typeface="+mn-lt"/>
              </a:rPr>
              <a:t>M. Lee and J. Park, “Context-Aware Mobile Systems in Smart Campus,” </a:t>
            </a:r>
            <a:r>
              <a:rPr lang="en-IN" sz="2400" i="1" dirty="0">
                <a:latin typeface="+mn-lt"/>
              </a:rPr>
              <a:t>IEEE Access</a:t>
            </a:r>
            <a:r>
              <a:rPr lang="en-IN" sz="2400" dirty="0">
                <a:latin typeface="+mn-lt"/>
              </a:rPr>
              <a:t>, vol. 7, pp. 55811–55820, 2019.</a:t>
            </a:r>
          </a:p>
          <a:p>
            <a:pPr>
              <a:buFont typeface="+mj-lt"/>
              <a:buAutoNum type="arabicPeriod"/>
            </a:pPr>
            <a:r>
              <a:rPr lang="en-IN" sz="2400" dirty="0">
                <a:latin typeface="+mn-lt"/>
              </a:rPr>
              <a:t>T. Zhang and H. Liu, “University Event Management via Mobile Applications,” </a:t>
            </a:r>
            <a:r>
              <a:rPr lang="en-IN" sz="2400" i="1" dirty="0">
                <a:latin typeface="+mn-lt"/>
              </a:rPr>
              <a:t>International Journal of Educational Technology</a:t>
            </a:r>
            <a:r>
              <a:rPr lang="en-IN" sz="2400" dirty="0">
                <a:latin typeface="+mn-lt"/>
              </a:rPr>
              <a:t>, vol. 5, no. 2, 2020.</a:t>
            </a:r>
          </a:p>
          <a:p>
            <a:pPr>
              <a:buFont typeface="+mj-lt"/>
              <a:buAutoNum type="arabicPeriod"/>
            </a:pPr>
            <a:r>
              <a:rPr lang="en-IN" sz="2400" dirty="0">
                <a:latin typeface="+mn-lt"/>
              </a:rPr>
              <a:t>Y. Chen et al., “IoT and Mobile-Based Smart Campus Solutions,” </a:t>
            </a:r>
            <a:r>
              <a:rPr lang="en-IN" sz="2400" i="1" dirty="0">
                <a:latin typeface="+mn-lt"/>
              </a:rPr>
              <a:t>Sensors</a:t>
            </a:r>
            <a:r>
              <a:rPr lang="en-IN" sz="2400" dirty="0">
                <a:latin typeface="+mn-lt"/>
              </a:rPr>
              <a:t>, vol. 18, no. 9, pp. 3028–3045, 2018.</a:t>
            </a:r>
          </a:p>
          <a:p>
            <a:pPr>
              <a:buFont typeface="+mj-lt"/>
              <a:buAutoNum type="arabicPeriod"/>
            </a:pPr>
            <a:r>
              <a:rPr lang="en-IN" sz="2400" dirty="0">
                <a:latin typeface="+mn-lt"/>
              </a:rPr>
              <a:t>J. S. Khan and S. M. Khan, “Design and Development of an Intelligent Campus Navigation System,” </a:t>
            </a:r>
            <a:r>
              <a:rPr lang="en-IN" sz="2400" i="1" dirty="0">
                <a:latin typeface="+mn-lt"/>
              </a:rPr>
              <a:t>Proceedings of the 4th International Conference on Computing, Communications and Networking Technologies</a:t>
            </a:r>
            <a:r>
              <a:rPr lang="en-IN" sz="2400" dirty="0">
                <a:latin typeface="+mn-lt"/>
              </a:rPr>
              <a:t>, pp. 123–127, 2021.</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10" dirty="0"/>
              <a:t>References</a:t>
            </a: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620"/>
              </a:lnSpc>
            </a:pPr>
            <a:r>
              <a:rPr spc="-10" dirty="0"/>
              <a:t>Department</a:t>
            </a:r>
            <a:r>
              <a:rPr spc="-30" dirty="0"/>
              <a:t> </a:t>
            </a:r>
            <a:r>
              <a:rPr dirty="0"/>
              <a:t>of</a:t>
            </a:r>
            <a:r>
              <a:rPr spc="-25" dirty="0"/>
              <a:t> </a:t>
            </a:r>
            <a:r>
              <a:rPr spc="-10" dirty="0"/>
              <a:t>Computer</a:t>
            </a:r>
            <a:r>
              <a:rPr spc="-25" dirty="0"/>
              <a:t> </a:t>
            </a:r>
            <a:r>
              <a:rPr dirty="0"/>
              <a:t>Science</a:t>
            </a:r>
            <a:r>
              <a:rPr spc="-25" dirty="0"/>
              <a:t> </a:t>
            </a:r>
            <a:r>
              <a:rPr dirty="0"/>
              <a:t>and</a:t>
            </a:r>
            <a:r>
              <a:rPr spc="-25" dirty="0"/>
              <a:t> </a:t>
            </a:r>
            <a:r>
              <a:rPr spc="-10" dirty="0"/>
              <a:t>Engineering</a:t>
            </a:r>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620"/>
              </a:lnSpc>
            </a:pPr>
            <a:r>
              <a:rPr dirty="0"/>
              <a:t>Rajalakshmi</a:t>
            </a:r>
            <a:r>
              <a:rPr spc="-55" dirty="0"/>
              <a:t> </a:t>
            </a:r>
            <a:r>
              <a:rPr dirty="0"/>
              <a:t>Engineering</a:t>
            </a:r>
            <a:r>
              <a:rPr spc="-55" dirty="0"/>
              <a:t> </a:t>
            </a:r>
            <a:r>
              <a:rPr spc="-10" dirty="0"/>
              <a:t>College</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2700">
              <a:lnSpc>
                <a:spcPts val="1620"/>
              </a:lnSpc>
            </a:pPr>
            <a:fld id="{81D60167-4931-47E6-BA6A-407CBD079E47}" type="slidenum">
              <a:rPr spc="-25" dirty="0"/>
              <a:t>18</a:t>
            </a:fld>
            <a:endParaRPr spc="-25" dirty="0"/>
          </a:p>
        </p:txBody>
      </p:sp>
      <p:sp>
        <p:nvSpPr>
          <p:cNvPr id="3" name="object 3"/>
          <p:cNvSpPr txBox="1"/>
          <p:nvPr/>
        </p:nvSpPr>
        <p:spPr>
          <a:xfrm>
            <a:off x="308024" y="1003808"/>
            <a:ext cx="8607376" cy="4075475"/>
          </a:xfrm>
          <a:prstGeom prst="rect">
            <a:avLst/>
          </a:prstGeom>
        </p:spPr>
        <p:txBody>
          <a:bodyPr vert="horz" wrap="square" lIns="0" tIns="12700" rIns="0" bIns="0" rtlCol="0">
            <a:spAutoFit/>
          </a:bodyPr>
          <a:lstStyle/>
          <a:p>
            <a:pPr>
              <a:buNone/>
            </a:pPr>
            <a:r>
              <a:rPr lang="en-IN" sz="2400" dirty="0">
                <a:latin typeface="+mn-lt"/>
              </a:rPr>
              <a:t>[1] S. Gupta and A. Sharma, “AR-based Smart Campus Navigation,” </a:t>
            </a:r>
            <a:r>
              <a:rPr lang="en-IN" sz="2400" i="1" dirty="0">
                <a:latin typeface="+mn-lt"/>
              </a:rPr>
              <a:t>International Journal of Computer Applications</a:t>
            </a:r>
            <a:r>
              <a:rPr lang="en-IN" sz="2400" dirty="0">
                <a:latin typeface="+mn-lt"/>
              </a:rPr>
              <a:t>, vol. 178, no. 7, 2021.</a:t>
            </a:r>
          </a:p>
          <a:p>
            <a:pPr>
              <a:buNone/>
            </a:pPr>
            <a:r>
              <a:rPr lang="en-IN" sz="2400" dirty="0">
                <a:latin typeface="+mn-lt"/>
              </a:rPr>
              <a:t>[2] R. Kumar et al., “Mobile Application for Campus Navigation,” </a:t>
            </a:r>
            <a:r>
              <a:rPr lang="en-IN" sz="2400" i="1" dirty="0">
                <a:latin typeface="+mn-lt"/>
              </a:rPr>
              <a:t>IJERT</a:t>
            </a:r>
            <a:r>
              <a:rPr lang="en-IN" sz="2400" dirty="0">
                <a:latin typeface="+mn-lt"/>
              </a:rPr>
              <a:t>, vol. 9, no. 3, 2020.</a:t>
            </a:r>
          </a:p>
          <a:p>
            <a:pPr>
              <a:buNone/>
            </a:pPr>
            <a:r>
              <a:rPr lang="en-IN" sz="2400" dirty="0">
                <a:latin typeface="+mn-lt"/>
              </a:rPr>
              <a:t>[3] M. Lee and J. Park, “Context-Aware Mobile Systems in Smart Campus,” </a:t>
            </a:r>
            <a:r>
              <a:rPr lang="en-IN" sz="2400" i="1" dirty="0">
                <a:latin typeface="+mn-lt"/>
              </a:rPr>
              <a:t>IEEE Access</a:t>
            </a:r>
            <a:r>
              <a:rPr lang="en-IN" sz="2400" dirty="0">
                <a:latin typeface="+mn-lt"/>
              </a:rPr>
              <a:t>, vol. 7, pp. 55811–55820, 2019.</a:t>
            </a:r>
          </a:p>
          <a:p>
            <a:pPr>
              <a:buNone/>
            </a:pPr>
            <a:r>
              <a:rPr lang="en-IN" sz="2400" dirty="0">
                <a:latin typeface="+mn-lt"/>
              </a:rPr>
              <a:t>[4] T. Zhang and H. Liu, “University Event Management via Mobile Applications,” </a:t>
            </a:r>
            <a:r>
              <a:rPr lang="en-IN" sz="2400" i="1" dirty="0">
                <a:latin typeface="+mn-lt"/>
              </a:rPr>
              <a:t>International Journal of Educational Technology</a:t>
            </a:r>
            <a:r>
              <a:rPr lang="en-IN" sz="2400" dirty="0">
                <a:latin typeface="+mn-lt"/>
              </a:rPr>
              <a:t>, vol. 5, no. 2, 2020.</a:t>
            </a:r>
          </a:p>
          <a:p>
            <a:r>
              <a:rPr lang="en-IN" sz="2400" dirty="0">
                <a:latin typeface="+mn-lt"/>
              </a:rPr>
              <a:t>[5] Y. Chen et al., “IoT and Mobile-Based Smart Campus Solutions,” </a:t>
            </a:r>
            <a:r>
              <a:rPr lang="en-IN" sz="2400" i="1" dirty="0">
                <a:latin typeface="+mn-lt"/>
              </a:rPr>
              <a:t>Sensors</a:t>
            </a:r>
            <a:r>
              <a:rPr lang="en-IN" sz="2400" dirty="0">
                <a:latin typeface="+mn-lt"/>
              </a:rPr>
              <a:t>, vol. 18, no. 9, pp. 3028–3045, 2018.</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28022" y="2628060"/>
            <a:ext cx="5283835" cy="1488440"/>
          </a:xfrm>
          <a:prstGeom prst="rect">
            <a:avLst/>
          </a:prstGeom>
        </p:spPr>
        <p:txBody>
          <a:bodyPr vert="horz" wrap="square" lIns="0" tIns="12700" rIns="0" bIns="0" rtlCol="0">
            <a:spAutoFit/>
          </a:bodyPr>
          <a:lstStyle/>
          <a:p>
            <a:pPr marL="12700">
              <a:lnSpc>
                <a:spcPct val="100000"/>
              </a:lnSpc>
              <a:spcBef>
                <a:spcPts val="100"/>
              </a:spcBef>
            </a:pPr>
            <a:r>
              <a:rPr sz="9600" spc="-10" dirty="0"/>
              <a:t>Queries…?</a:t>
            </a:r>
            <a:endParaRPr sz="96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10" dirty="0"/>
              <a:t>Abstract</a:t>
            </a: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620"/>
              </a:lnSpc>
            </a:pPr>
            <a:r>
              <a:rPr spc="-10" dirty="0"/>
              <a:t>Department</a:t>
            </a:r>
            <a:r>
              <a:rPr spc="-30" dirty="0"/>
              <a:t> </a:t>
            </a:r>
            <a:r>
              <a:rPr dirty="0"/>
              <a:t>of</a:t>
            </a:r>
            <a:r>
              <a:rPr spc="-25" dirty="0"/>
              <a:t> </a:t>
            </a:r>
            <a:r>
              <a:rPr spc="-10" dirty="0"/>
              <a:t>Computer</a:t>
            </a:r>
            <a:r>
              <a:rPr spc="-25" dirty="0"/>
              <a:t> </a:t>
            </a:r>
            <a:r>
              <a:rPr dirty="0"/>
              <a:t>Science</a:t>
            </a:r>
            <a:r>
              <a:rPr spc="-25" dirty="0"/>
              <a:t> </a:t>
            </a:r>
            <a:r>
              <a:rPr dirty="0"/>
              <a:t>and</a:t>
            </a:r>
            <a:r>
              <a:rPr spc="-25" dirty="0"/>
              <a:t> </a:t>
            </a:r>
            <a:r>
              <a:rPr spc="-10" dirty="0"/>
              <a:t>Engineering</a:t>
            </a:r>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620"/>
              </a:lnSpc>
            </a:pPr>
            <a:r>
              <a:rPr dirty="0"/>
              <a:t>Rajalakshmi</a:t>
            </a:r>
            <a:r>
              <a:rPr spc="-55" dirty="0"/>
              <a:t> </a:t>
            </a:r>
            <a:r>
              <a:rPr dirty="0"/>
              <a:t>Engineering</a:t>
            </a:r>
            <a:r>
              <a:rPr spc="-55" dirty="0"/>
              <a:t> </a:t>
            </a:r>
            <a:r>
              <a:rPr spc="-10" dirty="0"/>
              <a:t>College</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2700">
              <a:lnSpc>
                <a:spcPts val="1620"/>
              </a:lnSpc>
            </a:pPr>
            <a:fld id="{81D60167-4931-47E6-BA6A-407CBD079E47}" type="slidenum">
              <a:rPr spc="-25" dirty="0"/>
              <a:t>2</a:t>
            </a:fld>
            <a:endParaRPr spc="-25" dirty="0"/>
          </a:p>
        </p:txBody>
      </p:sp>
      <p:sp>
        <p:nvSpPr>
          <p:cNvPr id="3" name="object 3"/>
          <p:cNvSpPr txBox="1"/>
          <p:nvPr/>
        </p:nvSpPr>
        <p:spPr>
          <a:xfrm>
            <a:off x="306412" y="1524000"/>
            <a:ext cx="8531176" cy="2967479"/>
          </a:xfrm>
          <a:prstGeom prst="rect">
            <a:avLst/>
          </a:prstGeom>
        </p:spPr>
        <p:txBody>
          <a:bodyPr vert="horz" wrap="square" lIns="0" tIns="12700" rIns="0" bIns="0" rtlCol="0">
            <a:spAutoFit/>
          </a:bodyPr>
          <a:lstStyle/>
          <a:p>
            <a:pPr marL="12700" algn="just">
              <a:lnSpc>
                <a:spcPct val="100000"/>
              </a:lnSpc>
              <a:spcBef>
                <a:spcPts val="100"/>
              </a:spcBef>
              <a:tabLst>
                <a:tab pos="310515" algn="l"/>
              </a:tabLst>
            </a:pPr>
            <a:r>
              <a:rPr lang="en-US" sz="2400" dirty="0">
                <a:latin typeface="+mn-lt"/>
              </a:rPr>
              <a:t>The "Smart Campus Navigator" is a mobile app developed using Android Studio and Kotlin to help university students navigate their campus. The app provides an interactive map for locating classrooms, campus facilities, and real-time event schedules, ensuring students stay informed about academic and extracurricular activities. With an intuitive user interface and location-based services, the app enhances the campus experience by simplifying navigation and event participation.</a:t>
            </a:r>
            <a:endParaRPr sz="2400" dirty="0">
              <a:latin typeface="+mn-lt"/>
              <a:cs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19255" y="2613544"/>
            <a:ext cx="7499350" cy="1488440"/>
          </a:xfrm>
          <a:prstGeom prst="rect">
            <a:avLst/>
          </a:prstGeom>
        </p:spPr>
        <p:txBody>
          <a:bodyPr vert="horz" wrap="square" lIns="0" tIns="12700" rIns="0" bIns="0" rtlCol="0">
            <a:spAutoFit/>
          </a:bodyPr>
          <a:lstStyle/>
          <a:p>
            <a:pPr marL="12700">
              <a:lnSpc>
                <a:spcPct val="100000"/>
              </a:lnSpc>
              <a:spcBef>
                <a:spcPts val="100"/>
              </a:spcBef>
            </a:pPr>
            <a:r>
              <a:rPr sz="9600" spc="-10" dirty="0"/>
              <a:t>Demonstration</a:t>
            </a:r>
            <a:endParaRPr sz="96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01070" y="2628060"/>
            <a:ext cx="3138170" cy="2951480"/>
          </a:xfrm>
          <a:prstGeom prst="rect">
            <a:avLst/>
          </a:prstGeom>
        </p:spPr>
        <p:txBody>
          <a:bodyPr vert="horz" wrap="square" lIns="0" tIns="12700" rIns="0" bIns="0" rtlCol="0">
            <a:spAutoFit/>
          </a:bodyPr>
          <a:lstStyle/>
          <a:p>
            <a:pPr marL="12700" marR="5080" indent="51435">
              <a:lnSpc>
                <a:spcPct val="100000"/>
              </a:lnSpc>
              <a:spcBef>
                <a:spcPts val="100"/>
              </a:spcBef>
            </a:pPr>
            <a:r>
              <a:rPr sz="9600" spc="-10" dirty="0"/>
              <a:t>Thank </a:t>
            </a:r>
            <a:r>
              <a:rPr sz="9600" spc="-20" dirty="0"/>
              <a:t>You…!</a:t>
            </a:r>
            <a:endParaRPr sz="96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lang="en-US" dirty="0"/>
              <a:t>Need</a:t>
            </a:r>
            <a:r>
              <a:rPr lang="en-US" spc="-80" dirty="0"/>
              <a:t> </a:t>
            </a:r>
            <a:r>
              <a:rPr lang="en-US" dirty="0"/>
              <a:t>for</a:t>
            </a:r>
            <a:r>
              <a:rPr lang="en-US" spc="-80" dirty="0"/>
              <a:t> </a:t>
            </a:r>
            <a:r>
              <a:rPr lang="en-US" dirty="0"/>
              <a:t>the</a:t>
            </a:r>
            <a:r>
              <a:rPr lang="en-US" spc="-75" dirty="0"/>
              <a:t> </a:t>
            </a:r>
            <a:r>
              <a:rPr lang="en-US" dirty="0"/>
              <a:t>Proposed</a:t>
            </a:r>
            <a:r>
              <a:rPr lang="en-US" spc="-80" dirty="0"/>
              <a:t> </a:t>
            </a:r>
            <a:r>
              <a:rPr lang="en-US" spc="-10" dirty="0"/>
              <a:t>System</a:t>
            </a:r>
            <a:endParaRPr spc="-10" dirty="0"/>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620"/>
              </a:lnSpc>
            </a:pPr>
            <a:r>
              <a:rPr spc="-10" dirty="0"/>
              <a:t>Department</a:t>
            </a:r>
            <a:r>
              <a:rPr spc="-30" dirty="0"/>
              <a:t> </a:t>
            </a:r>
            <a:r>
              <a:rPr dirty="0"/>
              <a:t>of</a:t>
            </a:r>
            <a:r>
              <a:rPr spc="-25" dirty="0"/>
              <a:t> </a:t>
            </a:r>
            <a:r>
              <a:rPr spc="-10" dirty="0"/>
              <a:t>Computer</a:t>
            </a:r>
            <a:r>
              <a:rPr spc="-25" dirty="0"/>
              <a:t> </a:t>
            </a:r>
            <a:r>
              <a:rPr dirty="0"/>
              <a:t>Science</a:t>
            </a:r>
            <a:r>
              <a:rPr spc="-25" dirty="0"/>
              <a:t> </a:t>
            </a:r>
            <a:r>
              <a:rPr dirty="0"/>
              <a:t>and</a:t>
            </a:r>
            <a:r>
              <a:rPr spc="-25" dirty="0"/>
              <a:t> </a:t>
            </a:r>
            <a:r>
              <a:rPr spc="-10" dirty="0"/>
              <a:t>Engineering</a:t>
            </a:r>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620"/>
              </a:lnSpc>
            </a:pPr>
            <a:r>
              <a:rPr dirty="0"/>
              <a:t>Rajalakshmi</a:t>
            </a:r>
            <a:r>
              <a:rPr spc="-55" dirty="0"/>
              <a:t> </a:t>
            </a:r>
            <a:r>
              <a:rPr dirty="0"/>
              <a:t>Engineering</a:t>
            </a:r>
            <a:r>
              <a:rPr spc="-55" dirty="0"/>
              <a:t> </a:t>
            </a:r>
            <a:r>
              <a:rPr spc="-10" dirty="0"/>
              <a:t>College</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2700">
              <a:lnSpc>
                <a:spcPts val="1620"/>
              </a:lnSpc>
            </a:pPr>
            <a:fld id="{81D60167-4931-47E6-BA6A-407CBD079E47}" type="slidenum">
              <a:rPr spc="-25" dirty="0"/>
              <a:t>3</a:t>
            </a:fld>
            <a:endParaRPr spc="-25" dirty="0"/>
          </a:p>
        </p:txBody>
      </p:sp>
      <p:sp>
        <p:nvSpPr>
          <p:cNvPr id="3" name="object 3"/>
          <p:cNvSpPr txBox="1"/>
          <p:nvPr/>
        </p:nvSpPr>
        <p:spPr>
          <a:xfrm>
            <a:off x="308024" y="1003808"/>
            <a:ext cx="8607376" cy="5183470"/>
          </a:xfrm>
          <a:prstGeom prst="rect">
            <a:avLst/>
          </a:prstGeom>
        </p:spPr>
        <p:txBody>
          <a:bodyPr vert="horz" wrap="square" lIns="0" tIns="12700" rIns="0" bIns="0"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sz="2400" dirty="0"/>
              <a:t>University campuses are often large and complex, making it challenging for students to efficiently navigate their way to classrooms, events, and essential facilities. The absence of a centralized, easy-to-use platform can lead to confusion, time wastage, and missed opportunities. The proposed "Smart Campus Navigator" system addresses these issues by providing students with a real-time, interactive mobile app that simplifies campus navigation. By offering features such as location tracking, facility identification, and event schedules, the system enhances the overall student experience.</a:t>
            </a:r>
            <a:r>
              <a:rPr lang="en-US" sz="2400" spc="-10" dirty="0">
                <a:latin typeface="Calibri"/>
                <a:cs typeface="Calibri"/>
              </a:rPr>
              <a:t> </a:t>
            </a:r>
            <a:r>
              <a:rPr kumimoji="0" lang="en-US" altLang="en-US" sz="2400" b="0" i="0" u="none" strike="noStrike" cap="none" normalizeH="0" baseline="0" dirty="0">
                <a:ln>
                  <a:noFill/>
                </a:ln>
                <a:solidFill>
                  <a:schemeClr val="tx1"/>
                </a:solidFill>
                <a:effectLst/>
                <a:latin typeface="Arial" panose="020B0604020202020204" pitchFamily="34" charset="0"/>
              </a:rPr>
              <a:t>This system also reduces reliance on printed maps and paper schedules, promoting a more sustainable and efficient approach to campus management.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lang="en-US" spc="-10" dirty="0"/>
              <a:t>Advantages</a:t>
            </a:r>
            <a:r>
              <a:rPr lang="en-US" spc="-100" dirty="0"/>
              <a:t> </a:t>
            </a:r>
            <a:r>
              <a:rPr lang="en-US" dirty="0"/>
              <a:t>of</a:t>
            </a:r>
            <a:r>
              <a:rPr lang="en-US" spc="-100" dirty="0"/>
              <a:t> </a:t>
            </a:r>
            <a:r>
              <a:rPr lang="en-US" dirty="0"/>
              <a:t>the</a:t>
            </a:r>
            <a:r>
              <a:rPr lang="en-US" spc="-100" dirty="0"/>
              <a:t> </a:t>
            </a:r>
            <a:r>
              <a:rPr lang="en-US" dirty="0"/>
              <a:t>Proposed</a:t>
            </a:r>
            <a:r>
              <a:rPr lang="en-US" spc="-95" dirty="0"/>
              <a:t> </a:t>
            </a:r>
            <a:r>
              <a:rPr lang="en-US" spc="-10" dirty="0"/>
              <a:t>System</a:t>
            </a: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620"/>
              </a:lnSpc>
            </a:pPr>
            <a:r>
              <a:rPr spc="-10" dirty="0"/>
              <a:t>Department</a:t>
            </a:r>
            <a:r>
              <a:rPr spc="-30" dirty="0"/>
              <a:t> </a:t>
            </a:r>
            <a:r>
              <a:rPr dirty="0"/>
              <a:t>of</a:t>
            </a:r>
            <a:r>
              <a:rPr spc="-25" dirty="0"/>
              <a:t> </a:t>
            </a:r>
            <a:r>
              <a:rPr spc="-10" dirty="0"/>
              <a:t>Computer</a:t>
            </a:r>
            <a:r>
              <a:rPr spc="-25" dirty="0"/>
              <a:t> </a:t>
            </a:r>
            <a:r>
              <a:rPr dirty="0"/>
              <a:t>Science</a:t>
            </a:r>
            <a:r>
              <a:rPr spc="-25" dirty="0"/>
              <a:t> </a:t>
            </a:r>
            <a:r>
              <a:rPr dirty="0"/>
              <a:t>and</a:t>
            </a:r>
            <a:r>
              <a:rPr spc="-25" dirty="0"/>
              <a:t> </a:t>
            </a:r>
            <a:r>
              <a:rPr spc="-10" dirty="0"/>
              <a:t>Engineering</a:t>
            </a:r>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620"/>
              </a:lnSpc>
            </a:pPr>
            <a:r>
              <a:rPr dirty="0"/>
              <a:t>Rajalakshmi</a:t>
            </a:r>
            <a:r>
              <a:rPr spc="-55" dirty="0"/>
              <a:t> </a:t>
            </a:r>
            <a:r>
              <a:rPr dirty="0"/>
              <a:t>Engineering</a:t>
            </a:r>
            <a:r>
              <a:rPr spc="-55" dirty="0"/>
              <a:t> </a:t>
            </a:r>
            <a:r>
              <a:rPr spc="-10" dirty="0"/>
              <a:t>College</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2700">
              <a:lnSpc>
                <a:spcPts val="1620"/>
              </a:lnSpc>
            </a:pPr>
            <a:fld id="{81D60167-4931-47E6-BA6A-407CBD079E47}" type="slidenum">
              <a:rPr spc="-25" dirty="0"/>
              <a:t>4</a:t>
            </a:fld>
            <a:endParaRPr spc="-25" dirty="0"/>
          </a:p>
        </p:txBody>
      </p:sp>
      <p:sp>
        <p:nvSpPr>
          <p:cNvPr id="3" name="object 3"/>
          <p:cNvSpPr txBox="1"/>
          <p:nvPr/>
        </p:nvSpPr>
        <p:spPr>
          <a:xfrm>
            <a:off x="308024" y="1003808"/>
            <a:ext cx="8378776" cy="5183470"/>
          </a:xfrm>
          <a:prstGeom prst="rect">
            <a:avLst/>
          </a:prstGeom>
        </p:spPr>
        <p:txBody>
          <a:bodyPr vert="horz" wrap="square" lIns="0" tIns="12700" rIns="0" bIns="0" rtlCol="0">
            <a:spAutoFit/>
          </a:bodyPr>
          <a:lstStyle/>
          <a:p>
            <a:pPr marL="0" marR="0" lvl="0" indent="0" algn="just" defTabSz="914400" rtl="0" eaLnBrk="0" fontAlgn="base" latinLnBrk="0" hangingPunct="0">
              <a:lnSpc>
                <a:spcPct val="100000"/>
              </a:lnSpc>
              <a:spcBef>
                <a:spcPct val="0"/>
              </a:spcBef>
              <a:spcAft>
                <a:spcPct val="0"/>
              </a:spcAft>
              <a:buClrTx/>
              <a:buSzTx/>
              <a:buFontTx/>
              <a:buAutoNum type="arabicPeriod"/>
              <a:tabLst/>
            </a:pPr>
            <a:r>
              <a:rPr kumimoji="0" lang="en-US" altLang="en-US" sz="2400" b="1" i="0" u="none" strike="noStrike" cap="none" normalizeH="0" baseline="0" dirty="0">
                <a:ln>
                  <a:noFill/>
                </a:ln>
                <a:solidFill>
                  <a:schemeClr val="tx1"/>
                </a:solidFill>
                <a:effectLst/>
                <a:latin typeface="+mn-lt"/>
              </a:rPr>
              <a:t>Enhanced Navigation:</a:t>
            </a:r>
            <a:r>
              <a:rPr kumimoji="0" lang="en-US" altLang="en-US" sz="2400" b="0" i="0" u="none" strike="noStrike" cap="none" normalizeH="0" baseline="0" dirty="0">
                <a:ln>
                  <a:noFill/>
                </a:ln>
                <a:solidFill>
                  <a:schemeClr val="tx1"/>
                </a:solidFill>
                <a:effectLst/>
                <a:latin typeface="+mn-lt"/>
              </a:rPr>
              <a:t> Provides real-time interactive maps to help students easily locate classrooms, facilities, and other key areas on campus.</a:t>
            </a:r>
          </a:p>
          <a:p>
            <a:pPr marL="0" marR="0" lvl="0" indent="0" algn="just" defTabSz="914400" rtl="0" eaLnBrk="0" fontAlgn="base" latinLnBrk="0" hangingPunct="0">
              <a:lnSpc>
                <a:spcPct val="100000"/>
              </a:lnSpc>
              <a:spcBef>
                <a:spcPct val="0"/>
              </a:spcBef>
              <a:spcAft>
                <a:spcPct val="0"/>
              </a:spcAft>
              <a:buClrTx/>
              <a:buSzTx/>
              <a:buFontTx/>
              <a:buAutoNum type="arabicPeriod" startAt="2"/>
              <a:tabLst/>
            </a:pPr>
            <a:r>
              <a:rPr kumimoji="0" lang="en-US" altLang="en-US" sz="2400" b="1" i="0" u="none" strike="noStrike" cap="none" normalizeH="0" baseline="0" dirty="0">
                <a:ln>
                  <a:noFill/>
                </a:ln>
                <a:solidFill>
                  <a:schemeClr val="tx1"/>
                </a:solidFill>
                <a:effectLst/>
                <a:latin typeface="+mn-lt"/>
              </a:rPr>
              <a:t>Event Management:</a:t>
            </a:r>
            <a:r>
              <a:rPr kumimoji="0" lang="en-US" altLang="en-US" sz="2400" b="0" i="0" u="none" strike="noStrike" cap="none" normalizeH="0" baseline="0" dirty="0">
                <a:ln>
                  <a:noFill/>
                </a:ln>
                <a:solidFill>
                  <a:schemeClr val="tx1"/>
                </a:solidFill>
                <a:effectLst/>
                <a:latin typeface="+mn-lt"/>
              </a:rPr>
              <a:t> Allows students to view and stay updated on upcoming academic and extracurricular events, ensuring they never miss important activities.</a:t>
            </a:r>
          </a:p>
          <a:p>
            <a:pPr marL="0" marR="0" lvl="0" indent="0" algn="just" defTabSz="914400" rtl="0" eaLnBrk="0" fontAlgn="base" latinLnBrk="0" hangingPunct="0">
              <a:lnSpc>
                <a:spcPct val="100000"/>
              </a:lnSpc>
              <a:spcBef>
                <a:spcPct val="0"/>
              </a:spcBef>
              <a:spcAft>
                <a:spcPct val="0"/>
              </a:spcAft>
              <a:buClrTx/>
              <a:buSzTx/>
              <a:buFontTx/>
              <a:buAutoNum type="arabicPeriod" startAt="3"/>
              <a:tabLst/>
            </a:pPr>
            <a:r>
              <a:rPr kumimoji="0" lang="en-US" altLang="en-US" sz="2400" b="1" i="0" u="none" strike="noStrike" cap="none" normalizeH="0" baseline="0" dirty="0">
                <a:ln>
                  <a:noFill/>
                </a:ln>
                <a:solidFill>
                  <a:schemeClr val="tx1"/>
                </a:solidFill>
                <a:effectLst/>
                <a:latin typeface="+mn-lt"/>
              </a:rPr>
              <a:t>Time Efficiency:</a:t>
            </a:r>
            <a:r>
              <a:rPr kumimoji="0" lang="en-US" altLang="en-US" sz="2400" b="0" i="0" u="none" strike="noStrike" cap="none" normalizeH="0" baseline="0" dirty="0">
                <a:ln>
                  <a:noFill/>
                </a:ln>
                <a:solidFill>
                  <a:schemeClr val="tx1"/>
                </a:solidFill>
                <a:effectLst/>
                <a:latin typeface="+mn-lt"/>
              </a:rPr>
              <a:t> Saves students time by providing quick access to classroom locations, event schedules, and campus information.</a:t>
            </a:r>
          </a:p>
          <a:p>
            <a:pPr marL="0" marR="0" lvl="0" indent="0" algn="just" defTabSz="914400" rtl="0" eaLnBrk="0" fontAlgn="base" latinLnBrk="0" hangingPunct="0">
              <a:lnSpc>
                <a:spcPct val="100000"/>
              </a:lnSpc>
              <a:spcBef>
                <a:spcPct val="0"/>
              </a:spcBef>
              <a:spcAft>
                <a:spcPct val="0"/>
              </a:spcAft>
              <a:buClrTx/>
              <a:buSzTx/>
              <a:buFontTx/>
              <a:buAutoNum type="arabicPeriod" startAt="4"/>
              <a:tabLst/>
            </a:pPr>
            <a:r>
              <a:rPr kumimoji="0" lang="en-US" altLang="en-US" sz="2400" b="1" i="0" u="none" strike="noStrike" cap="none" normalizeH="0" baseline="0" dirty="0">
                <a:ln>
                  <a:noFill/>
                </a:ln>
                <a:solidFill>
                  <a:schemeClr val="tx1"/>
                </a:solidFill>
                <a:effectLst/>
                <a:latin typeface="+mn-lt"/>
              </a:rPr>
              <a:t>Sustainability:</a:t>
            </a:r>
            <a:r>
              <a:rPr kumimoji="0" lang="en-US" altLang="en-US" sz="2400" b="0" i="0" u="none" strike="noStrike" cap="none" normalizeH="0" baseline="0" dirty="0">
                <a:ln>
                  <a:noFill/>
                </a:ln>
                <a:solidFill>
                  <a:schemeClr val="tx1"/>
                </a:solidFill>
                <a:effectLst/>
                <a:latin typeface="+mn-lt"/>
              </a:rPr>
              <a:t> Reduces the need for paper-based maps and schedules, promoting an eco-friendly, digital-first approach to campus management.</a:t>
            </a:r>
          </a:p>
          <a:p>
            <a:pPr marL="0" marR="0" lvl="0" indent="0" algn="just" defTabSz="914400" rtl="0" eaLnBrk="0" fontAlgn="base" latinLnBrk="0" hangingPunct="0">
              <a:lnSpc>
                <a:spcPct val="100000"/>
              </a:lnSpc>
              <a:spcBef>
                <a:spcPct val="0"/>
              </a:spcBef>
              <a:spcAft>
                <a:spcPct val="0"/>
              </a:spcAft>
              <a:buClrTx/>
              <a:buSzTx/>
              <a:buFontTx/>
              <a:buAutoNum type="arabicPeriod" startAt="5"/>
              <a:tabLst/>
            </a:pPr>
            <a:r>
              <a:rPr kumimoji="0" lang="en-US" altLang="en-US" sz="2400" b="1" i="0" u="none" strike="noStrike" cap="none" normalizeH="0" baseline="0" dirty="0">
                <a:ln>
                  <a:noFill/>
                </a:ln>
                <a:solidFill>
                  <a:schemeClr val="tx1"/>
                </a:solidFill>
                <a:effectLst/>
                <a:latin typeface="+mn-lt"/>
              </a:rPr>
              <a:t>User-Friendly Interface:</a:t>
            </a:r>
            <a:r>
              <a:rPr kumimoji="0" lang="en-US" altLang="en-US" sz="2400" b="0" i="0" u="none" strike="noStrike" cap="none" normalizeH="0" baseline="0" dirty="0">
                <a:ln>
                  <a:noFill/>
                </a:ln>
                <a:solidFill>
                  <a:schemeClr val="tx1"/>
                </a:solidFill>
                <a:effectLst/>
                <a:latin typeface="+mn-lt"/>
              </a:rPr>
              <a:t> Offers an intuitive design that makes it easy for students to navigate the campus, especially for newcomers.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dirty="0"/>
              <a:t>Literature</a:t>
            </a:r>
            <a:r>
              <a:rPr spc="-229" dirty="0"/>
              <a:t> </a:t>
            </a:r>
            <a:r>
              <a:rPr spc="-10" dirty="0"/>
              <a:t>Survey</a:t>
            </a: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620"/>
              </a:lnSpc>
            </a:pPr>
            <a:r>
              <a:rPr spc="-10" dirty="0"/>
              <a:t>Department</a:t>
            </a:r>
            <a:r>
              <a:rPr spc="-30" dirty="0"/>
              <a:t> </a:t>
            </a:r>
            <a:r>
              <a:rPr dirty="0"/>
              <a:t>of</a:t>
            </a:r>
            <a:r>
              <a:rPr spc="-25" dirty="0"/>
              <a:t> </a:t>
            </a:r>
            <a:r>
              <a:rPr spc="-10" dirty="0"/>
              <a:t>Computer</a:t>
            </a:r>
            <a:r>
              <a:rPr spc="-25" dirty="0"/>
              <a:t> </a:t>
            </a:r>
            <a:r>
              <a:rPr dirty="0"/>
              <a:t>Science</a:t>
            </a:r>
            <a:r>
              <a:rPr spc="-25" dirty="0"/>
              <a:t> </a:t>
            </a:r>
            <a:r>
              <a:rPr dirty="0"/>
              <a:t>and</a:t>
            </a:r>
            <a:r>
              <a:rPr spc="-25" dirty="0"/>
              <a:t> </a:t>
            </a:r>
            <a:r>
              <a:rPr spc="-10" dirty="0"/>
              <a:t>Engineering</a:t>
            </a:r>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620"/>
              </a:lnSpc>
            </a:pPr>
            <a:r>
              <a:rPr dirty="0"/>
              <a:t>Rajalakshmi</a:t>
            </a:r>
            <a:r>
              <a:rPr spc="-55" dirty="0"/>
              <a:t> </a:t>
            </a:r>
            <a:r>
              <a:rPr dirty="0"/>
              <a:t>Engineering</a:t>
            </a:r>
            <a:r>
              <a:rPr spc="-55" dirty="0"/>
              <a:t> </a:t>
            </a:r>
            <a:r>
              <a:rPr spc="-10" dirty="0"/>
              <a:t>College</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2700">
              <a:lnSpc>
                <a:spcPts val="1620"/>
              </a:lnSpc>
            </a:pPr>
            <a:fld id="{81D60167-4931-47E6-BA6A-407CBD079E47}" type="slidenum">
              <a:rPr spc="-25" dirty="0"/>
              <a:t>5</a:t>
            </a:fld>
            <a:endParaRPr spc="-25" dirty="0"/>
          </a:p>
        </p:txBody>
      </p:sp>
      <p:sp>
        <p:nvSpPr>
          <p:cNvPr id="3" name="object 3"/>
          <p:cNvSpPr txBox="1"/>
          <p:nvPr/>
        </p:nvSpPr>
        <p:spPr>
          <a:xfrm>
            <a:off x="308024" y="891641"/>
            <a:ext cx="8454976" cy="5388655"/>
          </a:xfrm>
          <a:prstGeom prst="rect">
            <a:avLst/>
          </a:prstGeom>
        </p:spPr>
        <p:txBody>
          <a:bodyPr vert="horz" wrap="square" lIns="0" tIns="124460" rIns="0" bIns="0" rtlCol="0">
            <a:spAutoFit/>
          </a:bodyPr>
          <a:lstStyle/>
          <a:p>
            <a:pPr>
              <a:buFont typeface="+mj-lt"/>
              <a:buAutoNum type="arabicPeriod"/>
            </a:pPr>
            <a:r>
              <a:rPr lang="en-US" b="1" dirty="0">
                <a:latin typeface="+mn-lt"/>
              </a:rPr>
              <a:t>Smart Campus Navigation Using Augmented Reality</a:t>
            </a:r>
            <a:r>
              <a:rPr lang="en-US" dirty="0">
                <a:latin typeface="+mn-lt"/>
              </a:rPr>
              <a:t> – This study explores the use of AR-based navigation to guide students through campuses using smartphone cameras. It highlights how AR can provide real-time directional assistance, but also notes limitations in cost and complexity for widespread deployment [1].</a:t>
            </a:r>
          </a:p>
          <a:p>
            <a:pPr>
              <a:buFont typeface="+mj-lt"/>
              <a:buAutoNum type="arabicPeriod"/>
            </a:pPr>
            <a:r>
              <a:rPr lang="en-US" b="1" dirty="0">
                <a:latin typeface="+mn-lt"/>
              </a:rPr>
              <a:t>Campus Guide Mobile App using GPS and Google Maps API</a:t>
            </a:r>
            <a:r>
              <a:rPr lang="en-US" dirty="0">
                <a:latin typeface="+mn-lt"/>
              </a:rPr>
              <a:t> – This research focuses on GPS and map-based campus navigation apps, integrating Google Maps API to help students locate buildings and departments. The study found that while effective, GPS accuracy indoors remains a limitation [2].</a:t>
            </a:r>
          </a:p>
          <a:p>
            <a:pPr>
              <a:buFont typeface="+mj-lt"/>
              <a:buAutoNum type="arabicPeriod"/>
            </a:pPr>
            <a:r>
              <a:rPr lang="en-US" b="1" dirty="0">
                <a:latin typeface="+mn-lt"/>
              </a:rPr>
              <a:t>Context-Aware Mobile Application for Campus Services</a:t>
            </a:r>
            <a:r>
              <a:rPr lang="en-US" dirty="0">
                <a:latin typeface="+mn-lt"/>
              </a:rPr>
              <a:t> – This paper proposes a context-aware app that not only aids in navigation but also suggests nearby events and services based on user location. It underlines the importance of personalized campus experiences for student engagement [3].</a:t>
            </a:r>
          </a:p>
          <a:p>
            <a:pPr>
              <a:buFont typeface="+mj-lt"/>
              <a:buAutoNum type="arabicPeriod"/>
            </a:pPr>
            <a:r>
              <a:rPr lang="en-US" b="1" dirty="0">
                <a:latin typeface="+mn-lt"/>
              </a:rPr>
              <a:t>Event Management in University Mobile Apps</a:t>
            </a:r>
            <a:r>
              <a:rPr lang="en-US" dirty="0">
                <a:latin typeface="+mn-lt"/>
              </a:rPr>
              <a:t> – This work emphasizes the significance of integrating event schedules in campus apps, helping students stay informed and increasing participation in university activities [4].</a:t>
            </a:r>
          </a:p>
          <a:p>
            <a:pPr>
              <a:buFont typeface="+mj-lt"/>
              <a:buAutoNum type="arabicPeriod"/>
            </a:pPr>
            <a:r>
              <a:rPr lang="en-US" b="1" dirty="0">
                <a:latin typeface="+mn-lt"/>
              </a:rPr>
              <a:t>Smart Campus Systems Using IoT and Mobile Platforms</a:t>
            </a:r>
            <a:r>
              <a:rPr lang="en-US" dirty="0">
                <a:latin typeface="+mn-lt"/>
              </a:rPr>
              <a:t> – This study presents a broader smart campus approach, incorporating IoT devices and mobile apps for navigation, attendance, and facility management, showing the potential for integrated campus ecosystems [5].</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dirty="0"/>
              <a:t>Main</a:t>
            </a:r>
            <a:r>
              <a:rPr spc="-114" dirty="0"/>
              <a:t> </a:t>
            </a:r>
            <a:r>
              <a:rPr spc="-10" dirty="0"/>
              <a:t>Objective</a:t>
            </a: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620"/>
              </a:lnSpc>
            </a:pPr>
            <a:r>
              <a:rPr spc="-10" dirty="0"/>
              <a:t>Department</a:t>
            </a:r>
            <a:r>
              <a:rPr spc="-30" dirty="0"/>
              <a:t> </a:t>
            </a:r>
            <a:r>
              <a:rPr dirty="0"/>
              <a:t>of</a:t>
            </a:r>
            <a:r>
              <a:rPr spc="-25" dirty="0"/>
              <a:t> </a:t>
            </a:r>
            <a:r>
              <a:rPr spc="-10" dirty="0"/>
              <a:t>Computer</a:t>
            </a:r>
            <a:r>
              <a:rPr spc="-25" dirty="0"/>
              <a:t> </a:t>
            </a:r>
            <a:r>
              <a:rPr dirty="0"/>
              <a:t>Science</a:t>
            </a:r>
            <a:r>
              <a:rPr spc="-25" dirty="0"/>
              <a:t> </a:t>
            </a:r>
            <a:r>
              <a:rPr dirty="0"/>
              <a:t>and</a:t>
            </a:r>
            <a:r>
              <a:rPr spc="-25" dirty="0"/>
              <a:t> </a:t>
            </a:r>
            <a:r>
              <a:rPr spc="-10" dirty="0"/>
              <a:t>Engineering</a:t>
            </a:r>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620"/>
              </a:lnSpc>
            </a:pPr>
            <a:r>
              <a:rPr dirty="0"/>
              <a:t>Rajalakshmi</a:t>
            </a:r>
            <a:r>
              <a:rPr spc="-55" dirty="0"/>
              <a:t> </a:t>
            </a:r>
            <a:r>
              <a:rPr dirty="0"/>
              <a:t>Engineering</a:t>
            </a:r>
            <a:r>
              <a:rPr spc="-55" dirty="0"/>
              <a:t> </a:t>
            </a:r>
            <a:r>
              <a:rPr spc="-10" dirty="0"/>
              <a:t>College</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2700">
              <a:lnSpc>
                <a:spcPts val="1620"/>
              </a:lnSpc>
            </a:pPr>
            <a:fld id="{81D60167-4931-47E6-BA6A-407CBD079E47}" type="slidenum">
              <a:rPr spc="-25" dirty="0"/>
              <a:t>6</a:t>
            </a:fld>
            <a:endParaRPr spc="-25" dirty="0"/>
          </a:p>
        </p:txBody>
      </p:sp>
      <p:sp>
        <p:nvSpPr>
          <p:cNvPr id="3" name="object 3"/>
          <p:cNvSpPr txBox="1"/>
          <p:nvPr/>
        </p:nvSpPr>
        <p:spPr>
          <a:xfrm>
            <a:off x="308024" y="1003808"/>
            <a:ext cx="8265652" cy="2598147"/>
          </a:xfrm>
          <a:prstGeom prst="rect">
            <a:avLst/>
          </a:prstGeom>
        </p:spPr>
        <p:txBody>
          <a:bodyPr vert="horz" wrap="square" lIns="0" tIns="12700" rIns="0" bIns="0" rtlCol="0">
            <a:spAutoFit/>
          </a:bodyPr>
          <a:lstStyle/>
          <a:p>
            <a:pPr marL="310515" indent="-297815" algn="just">
              <a:lnSpc>
                <a:spcPct val="100000"/>
              </a:lnSpc>
              <a:spcBef>
                <a:spcPts val="100"/>
              </a:spcBef>
              <a:buFont typeface="Lucida Sans Unicode"/>
              <a:buChar char="▪"/>
              <a:tabLst>
                <a:tab pos="310515" algn="l"/>
              </a:tabLst>
            </a:pPr>
            <a:r>
              <a:rPr lang="en-US" sz="2400" dirty="0">
                <a:latin typeface="+mn-lt"/>
              </a:rPr>
              <a:t>The primary objective of the </a:t>
            </a:r>
            <a:r>
              <a:rPr lang="en-US" sz="2400" b="1" dirty="0">
                <a:latin typeface="+mn-lt"/>
              </a:rPr>
              <a:t>Smart Campus Navigator</a:t>
            </a:r>
            <a:r>
              <a:rPr lang="en-US" sz="2400" dirty="0">
                <a:latin typeface="+mn-lt"/>
              </a:rPr>
              <a:t> is to develop a mobile application using </a:t>
            </a:r>
            <a:r>
              <a:rPr lang="en-US" sz="2400" b="1" dirty="0">
                <a:latin typeface="+mn-lt"/>
              </a:rPr>
              <a:t>Android Studio</a:t>
            </a:r>
            <a:r>
              <a:rPr lang="en-US" sz="2400" dirty="0">
                <a:latin typeface="+mn-lt"/>
              </a:rPr>
              <a:t> and </a:t>
            </a:r>
            <a:r>
              <a:rPr lang="en-US" sz="2400" b="1" dirty="0">
                <a:latin typeface="+mn-lt"/>
              </a:rPr>
              <a:t>Kotlin</a:t>
            </a:r>
            <a:r>
              <a:rPr lang="en-US" sz="2400" dirty="0">
                <a:latin typeface="+mn-lt"/>
              </a:rPr>
              <a:t> that enables university students to easily navigate the campus, locate classrooms and facilities, and stay updated with real-time event schedules—thereby enhancing their overall campus experience, reducing time wastage, and promoting better engagement in academic and extracurricular activities.</a:t>
            </a:r>
            <a:endParaRPr sz="2400" dirty="0">
              <a:latin typeface="+mn-lt"/>
              <a:cs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10" dirty="0"/>
              <a:t>Architecture</a:t>
            </a: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620"/>
              </a:lnSpc>
            </a:pPr>
            <a:r>
              <a:rPr spc="-10" dirty="0"/>
              <a:t>Department</a:t>
            </a:r>
            <a:r>
              <a:rPr spc="-30" dirty="0"/>
              <a:t> </a:t>
            </a:r>
            <a:r>
              <a:rPr dirty="0"/>
              <a:t>of</a:t>
            </a:r>
            <a:r>
              <a:rPr spc="-25" dirty="0"/>
              <a:t> </a:t>
            </a:r>
            <a:r>
              <a:rPr spc="-10" dirty="0"/>
              <a:t>Computer</a:t>
            </a:r>
            <a:r>
              <a:rPr spc="-25" dirty="0"/>
              <a:t> </a:t>
            </a:r>
            <a:r>
              <a:rPr dirty="0"/>
              <a:t>Science</a:t>
            </a:r>
            <a:r>
              <a:rPr spc="-25" dirty="0"/>
              <a:t> </a:t>
            </a:r>
            <a:r>
              <a:rPr dirty="0"/>
              <a:t>and</a:t>
            </a:r>
            <a:r>
              <a:rPr spc="-25" dirty="0"/>
              <a:t> </a:t>
            </a:r>
            <a:r>
              <a:rPr spc="-10" dirty="0"/>
              <a:t>Engineering</a:t>
            </a:r>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620"/>
              </a:lnSpc>
            </a:pPr>
            <a:r>
              <a:rPr dirty="0"/>
              <a:t>Rajalakshmi</a:t>
            </a:r>
            <a:r>
              <a:rPr spc="-55" dirty="0"/>
              <a:t> </a:t>
            </a:r>
            <a:r>
              <a:rPr dirty="0"/>
              <a:t>Engineering</a:t>
            </a:r>
            <a:r>
              <a:rPr spc="-55" dirty="0"/>
              <a:t> </a:t>
            </a:r>
            <a:r>
              <a:rPr spc="-10" dirty="0"/>
              <a:t>College</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2700">
              <a:lnSpc>
                <a:spcPts val="1620"/>
              </a:lnSpc>
            </a:pPr>
            <a:fld id="{81D60167-4931-47E6-BA6A-407CBD079E47}" type="slidenum">
              <a:rPr spc="-25" dirty="0"/>
              <a:t>7</a:t>
            </a:fld>
            <a:endParaRPr spc="-25" dirty="0"/>
          </a:p>
        </p:txBody>
      </p:sp>
      <p:pic>
        <p:nvPicPr>
          <p:cNvPr id="2050" name="Picture 2" descr="Smart Campus System Architecture ">
            <a:extLst>
              <a:ext uri="{FF2B5EF4-FFF2-40B4-BE49-F238E27FC236}">
                <a16:creationId xmlns:a16="http://schemas.microsoft.com/office/drawing/2014/main" id="{A788F7EB-F457-6752-E909-C904D55AC7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3875" y="1066800"/>
            <a:ext cx="8096250" cy="47244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dirty="0"/>
              <a:t>System</a:t>
            </a:r>
            <a:r>
              <a:rPr spc="-170" dirty="0"/>
              <a:t> </a:t>
            </a:r>
            <a:r>
              <a:rPr spc="-10" dirty="0"/>
              <a:t>Requirements</a:t>
            </a: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620"/>
              </a:lnSpc>
            </a:pPr>
            <a:r>
              <a:rPr spc="-10" dirty="0"/>
              <a:t>Department</a:t>
            </a:r>
            <a:r>
              <a:rPr spc="-30" dirty="0"/>
              <a:t> </a:t>
            </a:r>
            <a:r>
              <a:rPr dirty="0"/>
              <a:t>of</a:t>
            </a:r>
            <a:r>
              <a:rPr spc="-25" dirty="0"/>
              <a:t> </a:t>
            </a:r>
            <a:r>
              <a:rPr spc="-10" dirty="0"/>
              <a:t>Computer</a:t>
            </a:r>
            <a:r>
              <a:rPr spc="-25" dirty="0"/>
              <a:t> </a:t>
            </a:r>
            <a:r>
              <a:rPr dirty="0"/>
              <a:t>Science</a:t>
            </a:r>
            <a:r>
              <a:rPr spc="-25" dirty="0"/>
              <a:t> </a:t>
            </a:r>
            <a:r>
              <a:rPr dirty="0"/>
              <a:t>and</a:t>
            </a:r>
            <a:r>
              <a:rPr spc="-25" dirty="0"/>
              <a:t> </a:t>
            </a:r>
            <a:r>
              <a:rPr spc="-10" dirty="0"/>
              <a:t>Engineering</a:t>
            </a:r>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620"/>
              </a:lnSpc>
            </a:pPr>
            <a:r>
              <a:rPr dirty="0"/>
              <a:t>Rajalakshmi</a:t>
            </a:r>
            <a:r>
              <a:rPr spc="-55" dirty="0"/>
              <a:t> </a:t>
            </a:r>
            <a:r>
              <a:rPr dirty="0"/>
              <a:t>Engineering</a:t>
            </a:r>
            <a:r>
              <a:rPr spc="-55" dirty="0"/>
              <a:t> </a:t>
            </a:r>
            <a:r>
              <a:rPr spc="-10" dirty="0"/>
              <a:t>College</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2700">
              <a:lnSpc>
                <a:spcPts val="1620"/>
              </a:lnSpc>
            </a:pPr>
            <a:fld id="{81D60167-4931-47E6-BA6A-407CBD079E47}" type="slidenum">
              <a:rPr spc="-25" dirty="0"/>
              <a:t>8</a:t>
            </a:fld>
            <a:endParaRPr spc="-25" dirty="0"/>
          </a:p>
        </p:txBody>
      </p:sp>
      <p:sp>
        <p:nvSpPr>
          <p:cNvPr id="3" name="object 3"/>
          <p:cNvSpPr txBox="1"/>
          <p:nvPr/>
        </p:nvSpPr>
        <p:spPr>
          <a:xfrm>
            <a:off x="308024" y="891641"/>
            <a:ext cx="8034512" cy="5388655"/>
          </a:xfrm>
          <a:prstGeom prst="rect">
            <a:avLst/>
          </a:prstGeom>
        </p:spPr>
        <p:txBody>
          <a:bodyPr vert="horz" wrap="square" lIns="0" tIns="124460" rIns="0" bIns="0" rtlCol="0">
            <a:spAutoFit/>
          </a:bodyPr>
          <a:lstStyle/>
          <a:p>
            <a:pPr marL="310515" indent="-297815">
              <a:lnSpc>
                <a:spcPct val="100000"/>
              </a:lnSpc>
              <a:spcBef>
                <a:spcPts val="980"/>
              </a:spcBef>
              <a:buFont typeface="Lucida Sans Unicode"/>
              <a:buChar char="▪"/>
              <a:tabLst>
                <a:tab pos="310515" algn="l"/>
              </a:tabLst>
            </a:pPr>
            <a:r>
              <a:rPr sz="2400" b="1" spc="-10" dirty="0">
                <a:latin typeface="Calibri"/>
                <a:cs typeface="Calibri"/>
              </a:rPr>
              <a:t>Hardware</a:t>
            </a:r>
            <a:endParaRPr lang="en-US" b="1" spc="-10" dirty="0">
              <a:latin typeface="Calibri"/>
              <a:cs typeface="Calibri"/>
            </a:endParaRPr>
          </a:p>
          <a:p>
            <a:pPr marL="742950" lvl="1" indent="-285750">
              <a:buFont typeface="Arial" panose="020B0604020202020204" pitchFamily="34" charset="0"/>
              <a:buChar char="•"/>
            </a:pPr>
            <a:r>
              <a:rPr lang="en-US" sz="2400" dirty="0">
                <a:latin typeface="+mn-lt"/>
              </a:rPr>
              <a:t>RAM: 2 GB</a:t>
            </a:r>
          </a:p>
          <a:p>
            <a:pPr marL="742950" lvl="1" indent="-285750">
              <a:buFont typeface="Arial" panose="020B0604020202020204" pitchFamily="34" charset="0"/>
              <a:buChar char="•"/>
            </a:pPr>
            <a:r>
              <a:rPr lang="en-US" sz="2400" dirty="0">
                <a:latin typeface="+mn-lt"/>
              </a:rPr>
              <a:t>Storage: 100 MB free space</a:t>
            </a:r>
          </a:p>
          <a:p>
            <a:pPr marL="742950" lvl="1" indent="-285750">
              <a:buFont typeface="Arial" panose="020B0604020202020204" pitchFamily="34" charset="0"/>
              <a:buChar char="•"/>
            </a:pPr>
            <a:r>
              <a:rPr lang="en-US" sz="2400" dirty="0">
                <a:latin typeface="+mn-lt"/>
              </a:rPr>
              <a:t>GPS support</a:t>
            </a:r>
          </a:p>
          <a:p>
            <a:pPr marL="742950" lvl="1" indent="-285750">
              <a:buFont typeface="Arial" panose="020B0604020202020204" pitchFamily="34" charset="0"/>
              <a:buChar char="•"/>
            </a:pPr>
            <a:r>
              <a:rPr lang="en-US" sz="2400" dirty="0">
                <a:latin typeface="+mn-lt"/>
              </a:rPr>
              <a:t>Internet connection (Wi-Fi or mobile data)</a:t>
            </a:r>
            <a:endParaRPr sz="2400" dirty="0">
              <a:latin typeface="Calibri"/>
              <a:cs typeface="Calibri"/>
            </a:endParaRPr>
          </a:p>
          <a:p>
            <a:pPr marL="310515" indent="-297815">
              <a:lnSpc>
                <a:spcPct val="100000"/>
              </a:lnSpc>
              <a:spcBef>
                <a:spcPts val="885"/>
              </a:spcBef>
              <a:buFont typeface="Lucida Sans Unicode"/>
              <a:buChar char="▪"/>
              <a:tabLst>
                <a:tab pos="310515" algn="l"/>
              </a:tabLst>
            </a:pPr>
            <a:r>
              <a:rPr sz="2400" b="1" spc="-10" dirty="0">
                <a:latin typeface="Calibri"/>
                <a:cs typeface="Calibri"/>
              </a:rPr>
              <a:t>Software</a:t>
            </a:r>
            <a:endParaRPr lang="en-US" sz="2400" b="1" spc="-10" dirty="0">
              <a:latin typeface="Calibri"/>
              <a:cs typeface="Calibri"/>
            </a:endParaRPr>
          </a:p>
          <a:p>
            <a:pPr marL="355600" lvl="8" indent="-342900">
              <a:spcBef>
                <a:spcPts val="885"/>
              </a:spcBef>
              <a:buFont typeface="Arial" panose="020B0604020202020204" pitchFamily="34" charset="0"/>
              <a:buChar char="•"/>
              <a:tabLst>
                <a:tab pos="310515" algn="l"/>
              </a:tabLst>
            </a:pPr>
            <a:r>
              <a:rPr kumimoji="0" lang="en-US" altLang="en-US" sz="2400" b="0" i="0" u="none" strike="noStrike" cap="none" normalizeH="0" baseline="0" dirty="0">
                <a:ln>
                  <a:noFill/>
                </a:ln>
                <a:solidFill>
                  <a:schemeClr val="tx1"/>
                </a:solidFill>
                <a:effectLst/>
                <a:latin typeface="+mn-lt"/>
              </a:rPr>
              <a:t>Android Studio (latest stable version)</a:t>
            </a:r>
          </a:p>
          <a:p>
            <a:pPr marL="342900" lvl="5" indent="-342900" algn="l" rtl="0" eaLnBrk="0" fontAlgn="base" hangingPunct="0">
              <a:spcBef>
                <a:spcPct val="0"/>
              </a:spcBef>
              <a:spcAft>
                <a:spcPct val="0"/>
              </a:spcAft>
              <a:buFont typeface="Arial" panose="020B0604020202020204" pitchFamily="34" charset="0"/>
              <a:buChar char="•"/>
            </a:pPr>
            <a:r>
              <a:rPr kumimoji="0" lang="en-US" altLang="en-US" sz="2400" b="0" i="0" u="none" strike="noStrike" cap="none" normalizeH="0" baseline="0" dirty="0">
                <a:ln>
                  <a:noFill/>
                </a:ln>
                <a:solidFill>
                  <a:schemeClr val="tx1"/>
                </a:solidFill>
                <a:effectLst/>
                <a:latin typeface="+mn-lt"/>
              </a:rPr>
              <a:t>Kotlin (with Android Studio)</a:t>
            </a:r>
          </a:p>
          <a:p>
            <a:pPr marL="342900" lvl="5" indent="-342900" algn="l" rtl="0" eaLnBrk="0" fontAlgn="base" hangingPunct="0">
              <a:spcBef>
                <a:spcPct val="0"/>
              </a:spcBef>
              <a:spcAft>
                <a:spcPct val="0"/>
              </a:spcAft>
              <a:buFont typeface="Arial" panose="020B0604020202020204" pitchFamily="34" charset="0"/>
              <a:buChar char="•"/>
            </a:pPr>
            <a:r>
              <a:rPr kumimoji="0" lang="en-US" altLang="en-US" sz="2400" b="0" i="0" u="none" strike="noStrike" cap="none" normalizeH="0" baseline="0" dirty="0">
                <a:ln>
                  <a:noFill/>
                </a:ln>
                <a:solidFill>
                  <a:schemeClr val="tx1"/>
                </a:solidFill>
                <a:effectLst/>
                <a:latin typeface="+mn-lt"/>
              </a:rPr>
              <a:t>Android SDK</a:t>
            </a:r>
          </a:p>
          <a:p>
            <a:pPr marL="342900" lvl="5" indent="-342900" algn="l" rtl="0" eaLnBrk="0" fontAlgn="base" hangingPunct="0">
              <a:spcBef>
                <a:spcPct val="0"/>
              </a:spcBef>
              <a:spcAft>
                <a:spcPct val="0"/>
              </a:spcAft>
              <a:buFont typeface="Arial" panose="020B0604020202020204" pitchFamily="34" charset="0"/>
              <a:buChar char="•"/>
            </a:pPr>
            <a:r>
              <a:rPr kumimoji="0" lang="en-US" altLang="en-US" sz="2400" b="0" i="0" u="none" strike="noStrike" cap="none" normalizeH="0" baseline="0" dirty="0">
                <a:ln>
                  <a:noFill/>
                </a:ln>
                <a:solidFill>
                  <a:schemeClr val="tx1"/>
                </a:solidFill>
                <a:effectLst/>
                <a:latin typeface="+mn-lt"/>
              </a:rPr>
              <a:t>Google Maps API (for navigation)</a:t>
            </a:r>
          </a:p>
          <a:p>
            <a:pPr marL="342900" lvl="5" indent="-342900" algn="l" rtl="0" eaLnBrk="0" fontAlgn="base" hangingPunct="0">
              <a:spcBef>
                <a:spcPct val="0"/>
              </a:spcBef>
              <a:spcAft>
                <a:spcPct val="0"/>
              </a:spcAft>
              <a:buFont typeface="Arial" panose="020B0604020202020204" pitchFamily="34" charset="0"/>
              <a:buChar char="•"/>
            </a:pPr>
            <a:r>
              <a:rPr kumimoji="0" lang="en-US" altLang="en-US" sz="2400" b="0" i="0" u="none" strike="noStrike" cap="none" normalizeH="0" baseline="0" dirty="0">
                <a:ln>
                  <a:noFill/>
                </a:ln>
                <a:solidFill>
                  <a:schemeClr val="tx1"/>
                </a:solidFill>
                <a:effectLst/>
                <a:latin typeface="+mn-lt"/>
              </a:rPr>
              <a:t>Android OS 8.0 (Oreo) or higher on target device</a:t>
            </a:r>
          </a:p>
          <a:p>
            <a:pPr marL="310515" indent="-297815">
              <a:lnSpc>
                <a:spcPct val="100000"/>
              </a:lnSpc>
              <a:spcBef>
                <a:spcPts val="885"/>
              </a:spcBef>
              <a:buFont typeface="Lucida Sans Unicode"/>
              <a:buChar char="▪"/>
              <a:tabLst>
                <a:tab pos="310515" algn="l"/>
              </a:tabLst>
            </a:pPr>
            <a:endParaRPr lang="en-US" sz="2400" spc="-10" dirty="0">
              <a:latin typeface="Calibri"/>
              <a:cs typeface="Calibri"/>
            </a:endParaRPr>
          </a:p>
          <a:p>
            <a:pPr marL="310515" lvl="3" indent="-297815">
              <a:spcBef>
                <a:spcPts val="885"/>
              </a:spcBef>
              <a:buFont typeface="Lucida Sans Unicode"/>
              <a:buChar char="▪"/>
              <a:tabLst>
                <a:tab pos="310515" algn="l"/>
              </a:tabLst>
            </a:pPr>
            <a:endParaRPr sz="2400" dirty="0">
              <a:latin typeface="Calibri"/>
              <a:cs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dirty="0"/>
              <a:t>Functional</a:t>
            </a:r>
            <a:r>
              <a:rPr spc="-240" dirty="0"/>
              <a:t> </a:t>
            </a:r>
            <a:r>
              <a:rPr spc="-10" dirty="0"/>
              <a:t>Description</a:t>
            </a:r>
          </a:p>
        </p:txBody>
      </p:sp>
      <p:sp>
        <p:nvSpPr>
          <p:cNvPr id="4" name="object 4"/>
          <p:cNvSpPr txBox="1">
            <a:spLocks noGrp="1"/>
          </p:cNvSpPr>
          <p:nvPr>
            <p:ph type="ftr" sz="quarter" idx="5"/>
          </p:nvPr>
        </p:nvSpPr>
        <p:spPr>
          <a:prstGeom prst="rect">
            <a:avLst/>
          </a:prstGeom>
        </p:spPr>
        <p:txBody>
          <a:bodyPr vert="horz" wrap="square" lIns="0" tIns="0" rIns="0" bIns="0" rtlCol="0">
            <a:spAutoFit/>
          </a:bodyPr>
          <a:lstStyle/>
          <a:p>
            <a:pPr marL="12700">
              <a:lnSpc>
                <a:spcPts val="1620"/>
              </a:lnSpc>
            </a:pPr>
            <a:r>
              <a:rPr spc="-10" dirty="0"/>
              <a:t>Department</a:t>
            </a:r>
            <a:r>
              <a:rPr spc="-30" dirty="0"/>
              <a:t> </a:t>
            </a:r>
            <a:r>
              <a:rPr dirty="0"/>
              <a:t>of</a:t>
            </a:r>
            <a:r>
              <a:rPr spc="-25" dirty="0"/>
              <a:t> </a:t>
            </a:r>
            <a:r>
              <a:rPr spc="-10" dirty="0"/>
              <a:t>Computer</a:t>
            </a:r>
            <a:r>
              <a:rPr spc="-25" dirty="0"/>
              <a:t> </a:t>
            </a:r>
            <a:r>
              <a:rPr dirty="0"/>
              <a:t>Science</a:t>
            </a:r>
            <a:r>
              <a:rPr spc="-25" dirty="0"/>
              <a:t> </a:t>
            </a:r>
            <a:r>
              <a:rPr dirty="0"/>
              <a:t>and</a:t>
            </a:r>
            <a:r>
              <a:rPr spc="-25" dirty="0"/>
              <a:t> </a:t>
            </a:r>
            <a:r>
              <a:rPr spc="-10" dirty="0"/>
              <a:t>Engineering</a:t>
            </a:r>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620"/>
              </a:lnSpc>
            </a:pPr>
            <a:r>
              <a:rPr dirty="0"/>
              <a:t>Rajalakshmi</a:t>
            </a:r>
            <a:r>
              <a:rPr spc="-55" dirty="0"/>
              <a:t> </a:t>
            </a:r>
            <a:r>
              <a:rPr dirty="0"/>
              <a:t>Engineering</a:t>
            </a:r>
            <a:r>
              <a:rPr spc="-55" dirty="0"/>
              <a:t> </a:t>
            </a:r>
            <a:r>
              <a:rPr spc="-10" dirty="0"/>
              <a:t>College</a:t>
            </a: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2700">
              <a:lnSpc>
                <a:spcPts val="1620"/>
              </a:lnSpc>
            </a:pPr>
            <a:fld id="{81D60167-4931-47E6-BA6A-407CBD079E47}" type="slidenum">
              <a:rPr spc="-25" dirty="0"/>
              <a:t>9</a:t>
            </a:fld>
            <a:endParaRPr spc="-25" dirty="0"/>
          </a:p>
        </p:txBody>
      </p:sp>
      <p:sp>
        <p:nvSpPr>
          <p:cNvPr id="3" name="object 3"/>
          <p:cNvSpPr txBox="1"/>
          <p:nvPr/>
        </p:nvSpPr>
        <p:spPr>
          <a:xfrm>
            <a:off x="308024" y="878961"/>
            <a:ext cx="8835976" cy="4755148"/>
          </a:xfrm>
          <a:prstGeom prst="rect">
            <a:avLst/>
          </a:prstGeom>
        </p:spPr>
        <p:txBody>
          <a:bodyPr vert="horz" wrap="square" lIns="0" tIns="137160" rIns="0" bIns="0" rtlCol="0">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User Authentication Module:</a:t>
            </a:r>
            <a:br>
              <a:rPr kumimoji="0" lang="en-US" altLang="en-US" sz="2000" b="0" i="0" u="none" strike="noStrike" cap="none" normalizeH="0" baseline="0" dirty="0">
                <a:ln>
                  <a:noFill/>
                </a:ln>
                <a:solidFill>
                  <a:schemeClr val="tx1"/>
                </a:solidFill>
                <a:effectLst/>
                <a:latin typeface="Arial" panose="020B0604020202020204" pitchFamily="34" charset="0"/>
              </a:rPr>
            </a:br>
            <a:r>
              <a:rPr kumimoji="0" lang="en-US" altLang="en-US" sz="2000" b="0" i="0" u="none" strike="noStrike" cap="none" normalizeH="0" baseline="0" dirty="0">
                <a:ln>
                  <a:noFill/>
                </a:ln>
                <a:solidFill>
                  <a:schemeClr val="tx1"/>
                </a:solidFill>
                <a:effectLst/>
                <a:latin typeface="Arial" panose="020B0604020202020204" pitchFamily="34" charset="0"/>
              </a:rPr>
              <a:t>Handles user login and registration using secure credentials, optionally integrated with Firebase Authentication.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Campus Map &amp; Navigation Module:</a:t>
            </a:r>
            <a:br>
              <a:rPr kumimoji="0" lang="en-US" altLang="en-US" sz="2000" b="0" i="0" u="none" strike="noStrike" cap="none" normalizeH="0" baseline="0" dirty="0">
                <a:ln>
                  <a:noFill/>
                </a:ln>
                <a:solidFill>
                  <a:schemeClr val="tx1"/>
                </a:solidFill>
                <a:effectLst/>
                <a:latin typeface="Arial" panose="020B0604020202020204" pitchFamily="34" charset="0"/>
              </a:rPr>
            </a:br>
            <a:r>
              <a:rPr kumimoji="0" lang="en-US" altLang="en-US" sz="2000" b="0" i="0" u="none" strike="noStrike" cap="none" normalizeH="0" baseline="0" dirty="0">
                <a:ln>
                  <a:noFill/>
                </a:ln>
                <a:solidFill>
                  <a:schemeClr val="tx1"/>
                </a:solidFill>
                <a:effectLst/>
                <a:latin typeface="Arial" panose="020B0604020202020204" pitchFamily="34" charset="0"/>
              </a:rPr>
              <a:t>Provides an interactive campus map with GPS-based location tracking to guide students to classrooms and facilities.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Classroom &amp; Facility Locator Module:</a:t>
            </a:r>
            <a:br>
              <a:rPr kumimoji="0" lang="en-US" altLang="en-US" sz="2000" b="0" i="0" u="none" strike="noStrike" cap="none" normalizeH="0" baseline="0" dirty="0">
                <a:ln>
                  <a:noFill/>
                </a:ln>
                <a:solidFill>
                  <a:schemeClr val="tx1"/>
                </a:solidFill>
                <a:effectLst/>
                <a:latin typeface="Arial" panose="020B0604020202020204" pitchFamily="34" charset="0"/>
              </a:rPr>
            </a:br>
            <a:r>
              <a:rPr kumimoji="0" lang="en-US" altLang="en-US" sz="2000" b="0" i="0" u="none" strike="noStrike" cap="none" normalizeH="0" baseline="0" dirty="0">
                <a:ln>
                  <a:noFill/>
                </a:ln>
                <a:solidFill>
                  <a:schemeClr val="tx1"/>
                </a:solidFill>
                <a:effectLst/>
                <a:latin typeface="Arial" panose="020B0604020202020204" pitchFamily="34" charset="0"/>
              </a:rPr>
              <a:t>Allows users to search and view locations of classrooms, libraries, cafeterias, labs, etc., within the campus.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Event Schedule Module:</a:t>
            </a:r>
            <a:br>
              <a:rPr kumimoji="0" lang="en-US" altLang="en-US" sz="2000" b="0" i="0" u="none" strike="noStrike" cap="none" normalizeH="0" baseline="0" dirty="0">
                <a:ln>
                  <a:noFill/>
                </a:ln>
                <a:solidFill>
                  <a:schemeClr val="tx1"/>
                </a:solidFill>
                <a:effectLst/>
                <a:latin typeface="Arial" panose="020B0604020202020204" pitchFamily="34" charset="0"/>
              </a:rPr>
            </a:br>
            <a:r>
              <a:rPr kumimoji="0" lang="en-US" altLang="en-US" sz="2000" b="0" i="0" u="none" strike="noStrike" cap="none" normalizeH="0" baseline="0" dirty="0">
                <a:ln>
                  <a:noFill/>
                </a:ln>
                <a:solidFill>
                  <a:schemeClr val="tx1"/>
                </a:solidFill>
                <a:effectLst/>
                <a:latin typeface="Arial" panose="020B0604020202020204" pitchFamily="34" charset="0"/>
              </a:rPr>
              <a:t>Displays upcoming academic and extracurricular events, workshops, and seminars, with options for reminders or calendar sync.</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Admin Panel Module (optional):</a:t>
            </a:r>
            <a:br>
              <a:rPr kumimoji="0" lang="en-US" altLang="en-US" sz="2000" b="0" i="0" u="none" strike="noStrike" cap="none" normalizeH="0" baseline="0" dirty="0">
                <a:ln>
                  <a:noFill/>
                </a:ln>
                <a:solidFill>
                  <a:schemeClr val="tx1"/>
                </a:solidFill>
                <a:effectLst/>
                <a:latin typeface="Arial" panose="020B0604020202020204" pitchFamily="34" charset="0"/>
              </a:rPr>
            </a:br>
            <a:r>
              <a:rPr kumimoji="0" lang="en-US" altLang="en-US" sz="2000" b="0" i="0" u="none" strike="noStrike" cap="none" normalizeH="0" baseline="0" dirty="0">
                <a:ln>
                  <a:noFill/>
                </a:ln>
                <a:solidFill>
                  <a:schemeClr val="tx1"/>
                </a:solidFill>
                <a:effectLst/>
                <a:latin typeface="Arial" panose="020B0604020202020204" pitchFamily="34" charset="0"/>
              </a:rPr>
              <a:t>Enables authorized personnel to update classroom locations, add/edit events, and manage system content dynamically.</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732</TotalTime>
  <Words>1793</Words>
  <Application>Microsoft Office PowerPoint</Application>
  <PresentationFormat>On-screen Show (4:3)</PresentationFormat>
  <Paragraphs>143</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Lucida Sans Unicode</vt:lpstr>
      <vt:lpstr>Office Theme</vt:lpstr>
      <vt:lpstr>Mobile Application Development Laboratory</vt:lpstr>
      <vt:lpstr>Abstract</vt:lpstr>
      <vt:lpstr>Need for the Proposed System</vt:lpstr>
      <vt:lpstr>Advantages of the Proposed System</vt:lpstr>
      <vt:lpstr>Literature Survey</vt:lpstr>
      <vt:lpstr>Main Objective</vt:lpstr>
      <vt:lpstr>Architecture</vt:lpstr>
      <vt:lpstr>System Requirements</vt:lpstr>
      <vt:lpstr>Functional Description</vt:lpstr>
      <vt:lpstr>ER Diagram</vt:lpstr>
      <vt:lpstr>Process Design</vt:lpstr>
      <vt:lpstr>Implementation</vt:lpstr>
      <vt:lpstr>Implementation</vt:lpstr>
      <vt:lpstr>Testing</vt:lpstr>
      <vt:lpstr>Conclusions</vt:lpstr>
      <vt:lpstr>Future Enhancement</vt:lpstr>
      <vt:lpstr>IEEE Paper</vt:lpstr>
      <vt:lpstr>References</vt:lpstr>
      <vt:lpstr>Queries…?</vt:lpstr>
      <vt:lpstr>Demonstration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Kishore Kaarthik</cp:lastModifiedBy>
  <cp:revision>2</cp:revision>
  <dcterms:created xsi:type="dcterms:W3CDTF">2025-05-11T13:35:53Z</dcterms:created>
  <dcterms:modified xsi:type="dcterms:W3CDTF">2025-05-12T06:06:21Z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2025-05-11T00:00:00Z</vt:filetime>
  </property>
  <property fmtid="{D5CDD505-2E9C-101B-9397-08002B2CF9AE}" pid="3" name="Creator">
    <vt:lpwstr>Google</vt:lpwstr>
  </property>
  <property fmtid="{D5CDD505-2E9C-101B-9397-08002B2CF9AE}" pid="4" name="LastSaved">
    <vt:filetime>2025-05-11T00:00:00Z</vt:filetime>
  </property>
</Properties>
</file>