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260" r:id="rId2"/>
    <p:sldId id="261" r:id="rId3"/>
    <p:sldId id="262" r:id="rId4"/>
    <p:sldId id="367" r:id="rId5"/>
    <p:sldId id="368" r:id="rId6"/>
    <p:sldId id="364" r:id="rId7"/>
    <p:sldId id="369" r:id="rId8"/>
    <p:sldId id="370" r:id="rId9"/>
    <p:sldId id="272" r:id="rId10"/>
    <p:sldId id="273" r:id="rId11"/>
    <p:sldId id="274" r:id="rId12"/>
    <p:sldId id="275" r:id="rId13"/>
    <p:sldId id="321" r:id="rId14"/>
    <p:sldId id="276" r:id="rId15"/>
    <p:sldId id="277" r:id="rId16"/>
    <p:sldId id="279" r:id="rId17"/>
    <p:sldId id="280" r:id="rId18"/>
    <p:sldId id="281" r:id="rId19"/>
    <p:sldId id="323" r:id="rId20"/>
    <p:sldId id="324" r:id="rId21"/>
    <p:sldId id="258" r:id="rId22"/>
    <p:sldId id="257" r:id="rId23"/>
    <p:sldId id="259" r:id="rId24"/>
    <p:sldId id="371" r:id="rId25"/>
    <p:sldId id="372" r:id="rId26"/>
    <p:sldId id="373" r:id="rId27"/>
    <p:sldId id="263" r:id="rId28"/>
    <p:sldId id="264" r:id="rId29"/>
    <p:sldId id="265" r:id="rId30"/>
    <p:sldId id="266" r:id="rId31"/>
    <p:sldId id="269" r:id="rId32"/>
    <p:sldId id="270" r:id="rId33"/>
    <p:sldId id="374" r:id="rId34"/>
    <p:sldId id="375" r:id="rId35"/>
    <p:sldId id="376" r:id="rId36"/>
    <p:sldId id="377" r:id="rId37"/>
    <p:sldId id="378" r:id="rId38"/>
    <p:sldId id="267" r:id="rId39"/>
    <p:sldId id="268" r:id="rId40"/>
    <p:sldId id="379" r:id="rId41"/>
    <p:sldId id="380" r:id="rId42"/>
    <p:sldId id="381" r:id="rId43"/>
    <p:sldId id="282" r:id="rId44"/>
    <p:sldId id="283" r:id="rId45"/>
    <p:sldId id="284" r:id="rId46"/>
    <p:sldId id="382" r:id="rId47"/>
    <p:sldId id="286" r:id="rId48"/>
    <p:sldId id="287" r:id="rId49"/>
    <p:sldId id="289" r:id="rId50"/>
    <p:sldId id="288" r:id="rId51"/>
    <p:sldId id="290" r:id="rId52"/>
    <p:sldId id="322" r:id="rId53"/>
    <p:sldId id="325" r:id="rId54"/>
    <p:sldId id="326" r:id="rId55"/>
    <p:sldId id="285" r:id="rId56"/>
    <p:sldId id="301" r:id="rId57"/>
    <p:sldId id="302" r:id="rId58"/>
    <p:sldId id="303" r:id="rId59"/>
    <p:sldId id="337" r:id="rId60"/>
    <p:sldId id="304" r:id="rId61"/>
    <p:sldId id="338" r:id="rId62"/>
    <p:sldId id="305" r:id="rId63"/>
    <p:sldId id="339" r:id="rId64"/>
    <p:sldId id="306" r:id="rId65"/>
    <p:sldId id="307" r:id="rId66"/>
    <p:sldId id="308" r:id="rId67"/>
    <p:sldId id="340" r:id="rId68"/>
    <p:sldId id="341" r:id="rId69"/>
    <p:sldId id="342" r:id="rId70"/>
    <p:sldId id="312" r:id="rId71"/>
    <p:sldId id="313" r:id="rId72"/>
    <p:sldId id="314" r:id="rId73"/>
    <p:sldId id="344" r:id="rId74"/>
    <p:sldId id="348" r:id="rId75"/>
    <p:sldId id="349" r:id="rId76"/>
    <p:sldId id="345" r:id="rId77"/>
    <p:sldId id="346" r:id="rId78"/>
    <p:sldId id="350" r:id="rId79"/>
    <p:sldId id="347" r:id="rId80"/>
    <p:sldId id="352" r:id="rId81"/>
    <p:sldId id="353" r:id="rId82"/>
    <p:sldId id="343" r:id="rId83"/>
    <p:sldId id="315" r:id="rId84"/>
    <p:sldId id="316" r:id="rId85"/>
    <p:sldId id="354" r:id="rId86"/>
    <p:sldId id="355" r:id="rId87"/>
    <p:sldId id="356" r:id="rId88"/>
    <p:sldId id="357" r:id="rId89"/>
    <p:sldId id="358" r:id="rId90"/>
    <p:sldId id="359" r:id="rId91"/>
    <p:sldId id="317" r:id="rId92"/>
    <p:sldId id="318" r:id="rId93"/>
    <p:sldId id="360" r:id="rId94"/>
    <p:sldId id="31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268"/>
  </p:normalViewPr>
  <p:slideViewPr>
    <p:cSldViewPr snapToGrid="0" snapToObjects="1">
      <p:cViewPr varScale="1">
        <p:scale>
          <a:sx n="74" d="100"/>
          <a:sy n="74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8E6F-B4AB-FA47-BC9D-9E84737AF891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6B066-AEFE-9448-9499-F7221F6A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>
                <a:solidFill>
                  <a:prstClr val="black"/>
                </a:solidFill>
              </a:rPr>
              <a:pPr/>
              <a:t>22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9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3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2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1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7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7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FE37-AB35-4299-9742-59A544A5B06B}" type="datetimeFigureOut">
              <a:rPr lang="en-IN" smtClean="0"/>
              <a:t>07/03/20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Learning: Introduction</a:t>
            </a:r>
          </a:p>
          <a:p>
            <a:r>
              <a:rPr lang="en-IN" dirty="0"/>
              <a:t>Machine Learning: Concepts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Agenda: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Regression: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Linear Regression: OLS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Linear Regression: Gradient Descent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05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discuss linear regression and its variants in this section</a:t>
            </a:r>
          </a:p>
          <a:p>
            <a:r>
              <a:rPr lang="en-IN" dirty="0"/>
              <a:t>Regression problems can be solved by other algorithms also, linear regression is just one of many regression algorithms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26128" y="3365884"/>
          <a:ext cx="598811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677919683"/>
                    </a:ext>
                  </a:extLst>
                </a:gridCol>
                <a:gridCol w="1374648">
                  <a:extLst>
                    <a:ext uri="{9D8B030D-6E8A-4147-A177-3AD203B41FA5}">
                      <a16:colId xmlns:a16="http://schemas.microsoft.com/office/drawing/2014/main" val="2243763375"/>
                    </a:ext>
                  </a:extLst>
                </a:gridCol>
                <a:gridCol w="1668336">
                  <a:extLst>
                    <a:ext uri="{9D8B030D-6E8A-4147-A177-3AD203B41FA5}">
                      <a16:colId xmlns:a16="http://schemas.microsoft.com/office/drawing/2014/main" val="437672249"/>
                    </a:ext>
                  </a:extLst>
                </a:gridCol>
                <a:gridCol w="2228851">
                  <a:extLst>
                    <a:ext uri="{9D8B030D-6E8A-4147-A177-3AD203B41FA5}">
                      <a16:colId xmlns:a16="http://schemas.microsoft.com/office/drawing/2014/main" val="117381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Exp</a:t>
                      </a:r>
                      <a:r>
                        <a:rPr lang="en-IN" dirty="0"/>
                        <a:t>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Exp</a:t>
                      </a:r>
                      <a:r>
                        <a:rPr lang="en-IN" dirty="0"/>
                        <a:t>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Exp</a:t>
                      </a:r>
                      <a:r>
                        <a:rPr lang="en-IN" baseline="0" dirty="0"/>
                        <a:t> Newspaper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9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785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</a:p>
        </p:txBody>
      </p:sp>
    </p:spTree>
    <p:extLst>
      <p:ext uri="{BB962C8B-B14F-4D97-AF65-F5344CB8AC3E}">
        <p14:creationId xmlns:p14="http://schemas.microsoft.com/office/powerpoint/2010/main" val="359634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/>
          <a:lstStyle/>
          <a:p>
            <a:r>
              <a:rPr lang="en-IN" dirty="0"/>
              <a:t>Some Notation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62891" y="2396066"/>
          <a:ext cx="763003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605">
                  <a:extLst>
                    <a:ext uri="{9D8B030D-6E8A-4147-A177-3AD203B41FA5}">
                      <a16:colId xmlns:a16="http://schemas.microsoft.com/office/drawing/2014/main" val="1677919683"/>
                    </a:ext>
                  </a:extLst>
                </a:gridCol>
                <a:gridCol w="1855661">
                  <a:extLst>
                    <a:ext uri="{9D8B030D-6E8A-4147-A177-3AD203B41FA5}">
                      <a16:colId xmlns:a16="http://schemas.microsoft.com/office/drawing/2014/main" val="2243763375"/>
                    </a:ext>
                  </a:extLst>
                </a:gridCol>
                <a:gridCol w="2104898">
                  <a:extLst>
                    <a:ext uri="{9D8B030D-6E8A-4147-A177-3AD203B41FA5}">
                      <a16:colId xmlns:a16="http://schemas.microsoft.com/office/drawing/2014/main" val="437672249"/>
                    </a:ext>
                  </a:extLst>
                </a:gridCol>
                <a:gridCol w="2638870">
                  <a:extLst>
                    <a:ext uri="{9D8B030D-6E8A-4147-A177-3AD203B41FA5}">
                      <a16:colId xmlns:a16="http://schemas.microsoft.com/office/drawing/2014/main" val="117381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Exp</a:t>
                      </a:r>
                      <a:r>
                        <a:rPr lang="en-IN" dirty="0"/>
                        <a:t> TV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Exp</a:t>
                      </a:r>
                      <a:r>
                        <a:rPr lang="en-IN" dirty="0"/>
                        <a:t> Radio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Exp</a:t>
                      </a:r>
                      <a:r>
                        <a:rPr lang="en-IN" baseline="0" dirty="0"/>
                        <a:t> Newspaper (X3)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9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785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2891" y="4511346"/>
                <a:ext cx="61999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want to predict Y (Sales) from X1,X2,X3, think of Y,X1,X2,X3 as vectors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𝑆𝑎𝑙𝑒𝑠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1,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2,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3)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Since we are doing Linear Regression, </a:t>
                </a: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()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should be a linear function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Hence,  </a:t>
                </a: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𝑆𝑎𝑙𝑒𝑠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β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0+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β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1+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β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2+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β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r>
                      <a:rPr kumimoji="0" lang="en-I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ε</m:t>
                    </m:r>
                  </m:oMath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1" y="4511346"/>
                <a:ext cx="6199909" cy="2308324"/>
              </a:xfrm>
              <a:prstGeom prst="rect">
                <a:avLst/>
              </a:prstGeom>
              <a:blipFill>
                <a:blip r:embed="rId2"/>
                <a:stretch>
                  <a:fillRect l="-688" t="-1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</a:p>
        </p:txBody>
      </p:sp>
    </p:spTree>
    <p:extLst>
      <p:ext uri="{BB962C8B-B14F-4D97-AF65-F5344CB8AC3E}">
        <p14:creationId xmlns:p14="http://schemas.microsoft.com/office/powerpoint/2010/main" val="352836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𝑆𝑎𝑙𝑒𝑠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  <a:p>
                <a:r>
                  <a:rPr lang="en-IN" dirty="0"/>
                  <a:t>Here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 are called the parameters and X1,X2,X3 are the predictors</a:t>
                </a:r>
              </a:p>
              <a:p>
                <a:r>
                  <a:rPr lang="en-IN" dirty="0"/>
                  <a:t>The end result of any linear regression task is then to estimate the  </a:t>
                </a:r>
                <a:r>
                  <a:rPr lang="en-IN" b="1" i="1" dirty="0"/>
                  <a:t>betas</a:t>
                </a:r>
              </a:p>
              <a:p>
                <a:r>
                  <a:rPr lang="en-IN" dirty="0"/>
                  <a:t>How should these betas be estimated?</a:t>
                </a:r>
              </a:p>
              <a:p>
                <a:r>
                  <a:rPr lang="en-IN" dirty="0"/>
                  <a:t>What should be the principle used to estimate these betas?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6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1871" y="1689894"/>
          <a:ext cx="763003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605">
                  <a:extLst>
                    <a:ext uri="{9D8B030D-6E8A-4147-A177-3AD203B41FA5}">
                      <a16:colId xmlns:a16="http://schemas.microsoft.com/office/drawing/2014/main" val="1677919683"/>
                    </a:ext>
                  </a:extLst>
                </a:gridCol>
                <a:gridCol w="1855661">
                  <a:extLst>
                    <a:ext uri="{9D8B030D-6E8A-4147-A177-3AD203B41FA5}">
                      <a16:colId xmlns:a16="http://schemas.microsoft.com/office/drawing/2014/main" val="2243763375"/>
                    </a:ext>
                  </a:extLst>
                </a:gridCol>
                <a:gridCol w="2104898">
                  <a:extLst>
                    <a:ext uri="{9D8B030D-6E8A-4147-A177-3AD203B41FA5}">
                      <a16:colId xmlns:a16="http://schemas.microsoft.com/office/drawing/2014/main" val="437672249"/>
                    </a:ext>
                  </a:extLst>
                </a:gridCol>
                <a:gridCol w="2638870">
                  <a:extLst>
                    <a:ext uri="{9D8B030D-6E8A-4147-A177-3AD203B41FA5}">
                      <a16:colId xmlns:a16="http://schemas.microsoft.com/office/drawing/2014/main" val="117381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Exp</a:t>
                      </a:r>
                      <a:r>
                        <a:rPr lang="en-IN" dirty="0"/>
                        <a:t> TV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Exp</a:t>
                      </a:r>
                      <a:r>
                        <a:rPr lang="en-IN" dirty="0"/>
                        <a:t> Radio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Advt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Exp</a:t>
                      </a:r>
                      <a:r>
                        <a:rPr lang="en-IN" baseline="0" dirty="0"/>
                        <a:t> Newspaper (X3)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9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7850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0273" y="1368425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5768389" y="657460"/>
            <a:ext cx="748145" cy="659119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8191" y="4350319"/>
            <a:ext cx="72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X’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50473" y="3544094"/>
            <a:ext cx="13854" cy="1069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1871" y="4613564"/>
            <a:ext cx="561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</a:p>
        </p:txBody>
      </p:sp>
    </p:spTree>
    <p:extLst>
      <p:ext uri="{BB962C8B-B14F-4D97-AF65-F5344CB8AC3E}">
        <p14:creationId xmlns:p14="http://schemas.microsoft.com/office/powerpoint/2010/main" val="276496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190502" y="1964158"/>
          <a:ext cx="358832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082">
                  <a:extLst>
                    <a:ext uri="{9D8B030D-6E8A-4147-A177-3AD203B41FA5}">
                      <a16:colId xmlns:a16="http://schemas.microsoft.com/office/drawing/2014/main" val="3267661629"/>
                    </a:ext>
                  </a:extLst>
                </a:gridCol>
                <a:gridCol w="897082">
                  <a:extLst>
                    <a:ext uri="{9D8B030D-6E8A-4147-A177-3AD203B41FA5}">
                      <a16:colId xmlns:a16="http://schemas.microsoft.com/office/drawing/2014/main" val="356628069"/>
                    </a:ext>
                  </a:extLst>
                </a:gridCol>
                <a:gridCol w="897082">
                  <a:extLst>
                    <a:ext uri="{9D8B030D-6E8A-4147-A177-3AD203B41FA5}">
                      <a16:colId xmlns:a16="http://schemas.microsoft.com/office/drawing/2014/main" val="3177489069"/>
                    </a:ext>
                  </a:extLst>
                </a:gridCol>
                <a:gridCol w="897082">
                  <a:extLst>
                    <a:ext uri="{9D8B030D-6E8A-4147-A177-3AD203B41FA5}">
                      <a16:colId xmlns:a16="http://schemas.microsoft.com/office/drawing/2014/main" val="204995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9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0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32715"/>
                  </a:ext>
                </a:extLst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6941122" y="1829223"/>
            <a:ext cx="4059382" cy="1800655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2140" y="2321117"/>
            <a:ext cx="858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X=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468260" y="2019139"/>
          <a:ext cx="45258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582">
                  <a:extLst>
                    <a:ext uri="{9D8B030D-6E8A-4147-A177-3AD203B41FA5}">
                      <a16:colId xmlns:a16="http://schemas.microsoft.com/office/drawing/2014/main" val="74914228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86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76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803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 err="1"/>
                        <a:t>Yn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10975"/>
                  </a:ext>
                </a:extLst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3394370" y="1894444"/>
            <a:ext cx="609601" cy="170772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2227" y="2382968"/>
            <a:ext cx="2341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 Sales=</a:t>
            </a:r>
          </a:p>
        </p:txBody>
      </p:sp>
      <p:sp>
        <p:nvSpPr>
          <p:cNvPr id="11" name="Double Bracket 10"/>
          <p:cNvSpPr/>
          <p:nvPr/>
        </p:nvSpPr>
        <p:spPr>
          <a:xfrm>
            <a:off x="5181589" y="1908294"/>
            <a:ext cx="609601" cy="170772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3449" y="2327549"/>
            <a:ext cx="789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269337" y="2060701"/>
          <a:ext cx="45258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582">
                  <a:extLst>
                    <a:ext uri="{9D8B030D-6E8A-4147-A177-3AD203B41FA5}">
                      <a16:colId xmlns:a16="http://schemas.microsoft.com/office/drawing/2014/main" val="74914228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86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β1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76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803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βn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109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70225" y="3796131"/>
                <a:ext cx="2646212" cy="1658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 = X </a:t>
                </a:r>
                <a:r>
                  <a:rPr kumimoji="0" lang="el-G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β</a:t>
                </a:r>
                <a:endParaRPr kumimoji="0" lang="en-IN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l-GR" sz="4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4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e>
                    </m:acc>
                  </m:oMath>
                </a14:m>
                <a:r>
                  <a:rPr kumimoji="0" lang="en-I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IN" sz="4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0" lang="el-GR" sz="4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β</m:t>
                        </m:r>
                      </m:e>
                    </m:acc>
                  </m:oMath>
                </a14:m>
                <a:r>
                  <a:rPr kumimoji="0" lang="en-I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:r>
                  <a:rPr kumimoji="0" lang="el-G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ε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25" y="3796131"/>
                <a:ext cx="2646212" cy="1658146"/>
              </a:xfrm>
              <a:prstGeom prst="rect">
                <a:avLst/>
              </a:prstGeom>
              <a:blipFill>
                <a:blip r:embed="rId2"/>
                <a:stretch>
                  <a:fillRect l="-10369" t="-8088" r="-1613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</a:p>
        </p:txBody>
      </p:sp>
    </p:spTree>
    <p:extLst>
      <p:ext uri="{BB962C8B-B14F-4D97-AF65-F5344CB8AC3E}">
        <p14:creationId xmlns:p14="http://schemas.microsoft.com/office/powerpoint/2010/main" val="378063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error as </a:t>
            </a:r>
            <a:r>
              <a:rPr lang="en-IN" b="1" i="1" dirty="0"/>
              <a:t>RSS</a:t>
            </a:r>
            <a:r>
              <a:rPr lang="en-IN" dirty="0"/>
              <a:t> (Residual Sum of Squares)</a:t>
            </a:r>
          </a:p>
          <a:p>
            <a:r>
              <a:rPr lang="en-IN" b="1" dirty="0"/>
              <a:t>RSS </a:t>
            </a:r>
            <a:r>
              <a:rPr lang="en-IN" dirty="0"/>
              <a:t>= (</a:t>
            </a:r>
            <a:r>
              <a:rPr lang="en-IN" b="1" dirty="0"/>
              <a:t>y-X</a:t>
            </a:r>
            <a:r>
              <a:rPr lang="el-GR" dirty="0"/>
              <a:t>β</a:t>
            </a:r>
            <a:r>
              <a:rPr lang="en-IN" dirty="0"/>
              <a:t>)</a:t>
            </a:r>
            <a:r>
              <a:rPr lang="en-IN" baseline="30000" dirty="0"/>
              <a:t>T</a:t>
            </a:r>
            <a:r>
              <a:rPr lang="en-IN" dirty="0"/>
              <a:t>(</a:t>
            </a:r>
            <a:r>
              <a:rPr lang="en-IN" b="1" dirty="0"/>
              <a:t>y-X</a:t>
            </a:r>
            <a:r>
              <a:rPr lang="el-GR" dirty="0"/>
              <a:t>β</a:t>
            </a:r>
            <a:r>
              <a:rPr lang="en-IN" dirty="0"/>
              <a:t>)</a:t>
            </a:r>
          </a:p>
          <a:p>
            <a:r>
              <a:rPr lang="en-IN" dirty="0"/>
              <a:t>RSS(</a:t>
            </a:r>
            <a:r>
              <a:rPr lang="el-GR" dirty="0"/>
              <a:t>β</a:t>
            </a:r>
            <a:r>
              <a:rPr lang="en-IN" dirty="0"/>
              <a:t>)=(</a:t>
            </a:r>
            <a:r>
              <a:rPr lang="en-IN" b="1" dirty="0"/>
              <a:t>y-X</a:t>
            </a:r>
            <a:r>
              <a:rPr lang="el-GR" dirty="0"/>
              <a:t>β</a:t>
            </a:r>
            <a:r>
              <a:rPr lang="en-IN" dirty="0"/>
              <a:t>)</a:t>
            </a:r>
            <a:r>
              <a:rPr lang="en-IN" baseline="30000" dirty="0"/>
              <a:t>T</a:t>
            </a:r>
            <a:r>
              <a:rPr lang="en-IN" dirty="0"/>
              <a:t>(</a:t>
            </a:r>
            <a:r>
              <a:rPr lang="en-IN" b="1" dirty="0"/>
              <a:t>y-X</a:t>
            </a:r>
            <a:r>
              <a:rPr lang="el-GR" dirty="0"/>
              <a:t>β</a:t>
            </a:r>
            <a:r>
              <a:rPr lang="en-IN" dirty="0"/>
              <a:t>)</a:t>
            </a:r>
          </a:p>
          <a:p>
            <a:r>
              <a:rPr lang="en-IN" dirty="0"/>
              <a:t>For learning beta vector, we can keep on changing beta until the RSS is minimized, this method is termed as </a:t>
            </a:r>
            <a:r>
              <a:rPr lang="en-IN" b="1" dirty="0"/>
              <a:t>method of least squares </a:t>
            </a:r>
            <a:r>
              <a:rPr lang="en-IN" dirty="0"/>
              <a:t>or </a:t>
            </a:r>
            <a:r>
              <a:rPr lang="en-IN" b="1" dirty="0"/>
              <a:t>OLS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</a:p>
        </p:txBody>
      </p:sp>
    </p:spTree>
    <p:extLst>
      <p:ext uri="{BB962C8B-B14F-4D97-AF65-F5344CB8AC3E}">
        <p14:creationId xmlns:p14="http://schemas.microsoft.com/office/powerpoint/2010/main" val="111879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minimum RSS(</a:t>
            </a:r>
            <a:r>
              <a:rPr lang="el-GR" dirty="0"/>
              <a:t>β</a:t>
            </a:r>
            <a:r>
              <a:rPr lang="en-IN" dirty="0"/>
              <a:t>) can be found out by differentiating RSS(</a:t>
            </a:r>
            <a:r>
              <a:rPr lang="el-GR" dirty="0"/>
              <a:t>β</a:t>
            </a:r>
            <a:r>
              <a:rPr lang="en-IN" dirty="0"/>
              <a:t>) </a:t>
            </a:r>
            <a:r>
              <a:rPr lang="en-IN" dirty="0" err="1"/>
              <a:t>wrt</a:t>
            </a:r>
            <a:r>
              <a:rPr lang="en-IN" dirty="0"/>
              <a:t> </a:t>
            </a:r>
            <a:r>
              <a:rPr lang="el-GR" dirty="0"/>
              <a:t>β</a:t>
            </a:r>
            <a:endParaRPr lang="en-IN" dirty="0"/>
          </a:p>
          <a:p>
            <a:r>
              <a:rPr lang="el-GR" dirty="0"/>
              <a:t>β</a:t>
            </a:r>
            <a:r>
              <a:rPr lang="en-IN" baseline="-25000" dirty="0" err="1"/>
              <a:t>est</a:t>
            </a:r>
            <a:r>
              <a:rPr lang="en-IN" dirty="0"/>
              <a:t>= (</a:t>
            </a:r>
            <a:r>
              <a:rPr lang="en-IN" b="1" dirty="0"/>
              <a:t>X</a:t>
            </a:r>
            <a:r>
              <a:rPr lang="en-IN" b="1" baseline="30000" dirty="0"/>
              <a:t>T</a:t>
            </a:r>
            <a:r>
              <a:rPr lang="en-IN" b="1" dirty="0"/>
              <a:t>X)</a:t>
            </a:r>
            <a:r>
              <a:rPr lang="en-IN" b="1" baseline="30000" dirty="0"/>
              <a:t>-1</a:t>
            </a:r>
            <a:r>
              <a:rPr lang="en-IN" b="1" dirty="0"/>
              <a:t>X</a:t>
            </a:r>
            <a:r>
              <a:rPr lang="en-IN" b="1" baseline="30000" dirty="0"/>
              <a:t>T</a:t>
            </a:r>
            <a:r>
              <a:rPr lang="en-IN" b="1" dirty="0"/>
              <a:t>Y</a:t>
            </a:r>
          </a:p>
          <a:p>
            <a:r>
              <a:rPr lang="en-IN" dirty="0"/>
              <a:t>OLS is not the only procedure to minimise RSS(</a:t>
            </a:r>
            <a:r>
              <a:rPr lang="el-GR" dirty="0"/>
              <a:t>β</a:t>
            </a:r>
            <a:r>
              <a:rPr lang="en-IN" dirty="0"/>
              <a:t>), there are numerical optimization techniques also, such as </a:t>
            </a:r>
            <a:r>
              <a:rPr lang="en-IN" b="1" dirty="0"/>
              <a:t>gradient descent </a:t>
            </a:r>
            <a:r>
              <a:rPr lang="en-IN" dirty="0"/>
              <a:t>and </a:t>
            </a:r>
            <a:r>
              <a:rPr lang="en-IN" b="1" dirty="0"/>
              <a:t>stochastic gradient descent</a:t>
            </a:r>
            <a:r>
              <a:rPr lang="en-IN" dirty="0"/>
              <a:t>.</a:t>
            </a:r>
          </a:p>
          <a:p>
            <a:r>
              <a:rPr lang="en-IN" dirty="0"/>
              <a:t>Code demo….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</a:p>
        </p:txBody>
      </p:sp>
    </p:spTree>
    <p:extLst>
      <p:ext uri="{BB962C8B-B14F-4D97-AF65-F5344CB8AC3E}">
        <p14:creationId xmlns:p14="http://schemas.microsoft.com/office/powerpoint/2010/main" val="276099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Gradient Descent:</a:t>
                </a:r>
                <a:r>
                  <a:rPr lang="en-IN" dirty="0"/>
                  <a:t> We will look into how gradient descent helps in minimizing the errors</a:t>
                </a:r>
              </a:p>
              <a:p>
                <a:r>
                  <a:rPr lang="en-IN" dirty="0"/>
                  <a:t>A gradient is a generalization of the usual concept of derivative to functions of several variables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Gradient represents the direction of maximum change in the function’s value</a:t>
                </a:r>
              </a:p>
              <a:p>
                <a:r>
                  <a:rPr lang="en-IN" dirty="0"/>
                  <a:t>This fact can be used to optimize the value of a function of several variables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uble Bracket 3"/>
          <p:cNvSpPr/>
          <p:nvPr/>
        </p:nvSpPr>
        <p:spPr>
          <a:xfrm>
            <a:off x="3726871" y="3532909"/>
            <a:ext cx="5292437" cy="69272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8471" y="32973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Machine Learning, Ethem Alpyden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0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0036" y="1690690"/>
                <a:ext cx="956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β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6" y="1690690"/>
                <a:ext cx="956223" cy="276999"/>
              </a:xfrm>
              <a:prstGeom prst="rect">
                <a:avLst/>
              </a:prstGeom>
              <a:blipFill>
                <a:blip r:embed="rId2"/>
                <a:stretch>
                  <a:fillRect l="-5096" t="-2174" r="-6369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30035" y="2092036"/>
            <a:ext cx="5430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RSS will change if we change values of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 so, RSS(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7018" y="2854036"/>
            <a:ext cx="13855" cy="3449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80645" y="6040582"/>
            <a:ext cx="5306292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15886" y="62438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8200" y="3394364"/>
            <a:ext cx="5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RSS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787236" y="3158841"/>
            <a:ext cx="2369128" cy="2577000"/>
          </a:xfrm>
          <a:custGeom>
            <a:avLst/>
            <a:gdLst>
              <a:gd name="connsiteX0" fmla="*/ 0 w 2313709"/>
              <a:gd name="connsiteY0" fmla="*/ 0 h 2383036"/>
              <a:gd name="connsiteX1" fmla="*/ 1094509 w 2313709"/>
              <a:gd name="connsiteY1" fmla="*/ 2382982 h 2383036"/>
              <a:gd name="connsiteX2" fmla="*/ 2313709 w 2313709"/>
              <a:gd name="connsiteY2" fmla="*/ 55418 h 238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3709" h="2383036">
                <a:moveTo>
                  <a:pt x="0" y="0"/>
                </a:moveTo>
                <a:cubicBezTo>
                  <a:pt x="354445" y="1186873"/>
                  <a:pt x="708891" y="2373746"/>
                  <a:pt x="1094509" y="2382982"/>
                </a:cubicBezTo>
                <a:cubicBezTo>
                  <a:pt x="1480127" y="2392218"/>
                  <a:pt x="1896918" y="1223818"/>
                  <a:pt x="2313709" y="5541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>
            <a:stCxn id="16" idx="1"/>
          </p:cNvCxnSpPr>
          <p:nvPr/>
        </p:nvCxnSpPr>
        <p:spPr>
          <a:xfrm>
            <a:off x="2907961" y="5735783"/>
            <a:ext cx="1494" cy="3186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04650" y="613755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53491" y="3158841"/>
            <a:ext cx="69273" cy="2895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17818" y="3006436"/>
            <a:ext cx="41564" cy="304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87236" y="2854036"/>
            <a:ext cx="8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’+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72841" y="2849482"/>
            <a:ext cx="8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452255" y="4752108"/>
            <a:ext cx="41563" cy="13438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72841" y="4724398"/>
            <a:ext cx="0" cy="1385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44691" y="4445032"/>
            <a:ext cx="8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’+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02523" y="4416877"/>
            <a:ext cx="8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15886" y="3034148"/>
            <a:ext cx="35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compute the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934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 animBg="1"/>
      <p:bldP spid="22" grpId="0"/>
      <p:bldP spid="40" grpId="0"/>
      <p:bldP spid="41" grpId="0"/>
      <p:bldP spid="55" grpId="0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Machine Learning: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Machine learning </a:t>
            </a:r>
            <a:r>
              <a:rPr lang="en-IN" dirty="0"/>
              <a:t>as a set of methods that can automatically detect patterns in data, and then use the uncovered patterns to predict future data, or to perform other kinds of decision making under uncertainty</a:t>
            </a:r>
          </a:p>
          <a:p>
            <a:r>
              <a:rPr lang="en-IN" dirty="0"/>
              <a:t>There are various kinds of patterns in the data that can be learnt: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Supervised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Unsupervised Learning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Machine Learning a Probabilistic Approach: Kevin P Murphy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54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0036" y="1690690"/>
                <a:ext cx="956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β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6" y="1690690"/>
                <a:ext cx="956223" cy="276999"/>
              </a:xfrm>
              <a:prstGeom prst="rect">
                <a:avLst/>
              </a:prstGeom>
              <a:blipFill>
                <a:blip r:embed="rId2"/>
                <a:stretch>
                  <a:fillRect l="-5096" t="-2174" r="-6369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30035" y="2092036"/>
            <a:ext cx="5430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RSS will change if we change values of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 so, RSS(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7018" y="2854036"/>
            <a:ext cx="13855" cy="3449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80645" y="6040582"/>
            <a:ext cx="5306292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15886" y="62438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8200" y="3394364"/>
            <a:ext cx="5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RSS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787236" y="3158841"/>
            <a:ext cx="4128650" cy="2577000"/>
          </a:xfrm>
          <a:custGeom>
            <a:avLst/>
            <a:gdLst>
              <a:gd name="connsiteX0" fmla="*/ 0 w 2313709"/>
              <a:gd name="connsiteY0" fmla="*/ 0 h 2383036"/>
              <a:gd name="connsiteX1" fmla="*/ 1094509 w 2313709"/>
              <a:gd name="connsiteY1" fmla="*/ 2382982 h 2383036"/>
              <a:gd name="connsiteX2" fmla="*/ 2313709 w 2313709"/>
              <a:gd name="connsiteY2" fmla="*/ 55418 h 238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3709" h="2383036">
                <a:moveTo>
                  <a:pt x="0" y="0"/>
                </a:moveTo>
                <a:cubicBezTo>
                  <a:pt x="354445" y="1186873"/>
                  <a:pt x="708891" y="2373746"/>
                  <a:pt x="1094509" y="2382982"/>
                </a:cubicBezTo>
                <a:cubicBezTo>
                  <a:pt x="1480127" y="2392218"/>
                  <a:pt x="1896918" y="1223818"/>
                  <a:pt x="2313709" y="5541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4476" y="613755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β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53491" y="3158841"/>
            <a:ext cx="69273" cy="2895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1" idx="2"/>
          </p:cNvCxnSpPr>
          <p:nvPr/>
        </p:nvCxnSpPr>
        <p:spPr>
          <a:xfrm flipH="1">
            <a:off x="5818911" y="3144800"/>
            <a:ext cx="3096" cy="2909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787236" y="2687776"/>
                <a:ext cx="1828800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β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’+ </a:t>
                </a:r>
                <a14:m>
                  <m:oMath xmlns:m="http://schemas.openxmlformats.org/officeDocument/2006/math">
                    <m:r>
                      <a:rPr kumimoji="0" lang="en-I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(−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η</m:t>
                    </m:r>
                    <m:f>
                      <m:f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𝑑𝑅𝑆𝑆</m:t>
                        </m:r>
                      </m:num>
                      <m:den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l-G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β</m:t>
                        </m:r>
                      </m:den>
                    </m:f>
                    <m:r>
                      <a:rPr kumimoji="0" lang="en-I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36" y="2687776"/>
                <a:ext cx="1828800" cy="530851"/>
              </a:xfrm>
              <a:prstGeom prst="rect">
                <a:avLst/>
              </a:prstGeom>
              <a:blipFill>
                <a:blip r:embed="rId3"/>
                <a:stretch>
                  <a:fillRect l="-2667" b="-10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82996" y="2613949"/>
                <a:ext cx="1878022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β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’+ </a:t>
                </a:r>
                <a14:m>
                  <m:oMath xmlns:m="http://schemas.openxmlformats.org/officeDocument/2006/math">
                    <m:r>
                      <a:rPr kumimoji="0" lang="en-I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(−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η</m:t>
                    </m:r>
                    <m:f>
                      <m:f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𝑑𝑅𝑆𝑆</m:t>
                        </m:r>
                      </m:num>
                      <m:den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l-G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β</m:t>
                        </m:r>
                      </m:den>
                    </m:f>
                    <m:r>
                      <a:rPr kumimoji="0" lang="en-I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96" y="2613949"/>
                <a:ext cx="1878022" cy="530851"/>
              </a:xfrm>
              <a:prstGeom prst="rect">
                <a:avLst/>
              </a:prstGeom>
              <a:blipFill>
                <a:blip r:embed="rId4"/>
                <a:stretch>
                  <a:fillRect l="-2597" b="-10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2812481" y="4752108"/>
            <a:ext cx="41563" cy="13438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8184" y="4724398"/>
            <a:ext cx="0" cy="1385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60332" y="4209505"/>
                <a:ext cx="1676145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β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’+ </a:t>
                </a:r>
                <a14:m>
                  <m:oMath xmlns:m="http://schemas.openxmlformats.org/officeDocument/2006/math">
                    <m:r>
                      <a:rPr kumimoji="0" lang="en-I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(−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η</m:t>
                    </m:r>
                    <m:f>
                      <m:f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𝑑𝑅𝑆𝑆</m:t>
                        </m:r>
                      </m:num>
                      <m:den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l-G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β</m:t>
                        </m:r>
                      </m:den>
                    </m:f>
                    <m:r>
                      <a:rPr kumimoji="0" lang="en-I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332" y="4209505"/>
                <a:ext cx="1676145" cy="530851"/>
              </a:xfrm>
              <a:prstGeom prst="rect">
                <a:avLst/>
              </a:prstGeom>
              <a:blipFill>
                <a:blip r:embed="rId5"/>
                <a:stretch>
                  <a:fillRect l="-2909" b="-10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54244" y="4181356"/>
                <a:ext cx="1849567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β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’+ </a:t>
                </a:r>
                <a14:m>
                  <m:oMath xmlns:m="http://schemas.openxmlformats.org/officeDocument/2006/math">
                    <m:r>
                      <a:rPr kumimoji="0" lang="en-I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(−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η</m:t>
                    </m:r>
                    <m:f>
                      <m:f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𝑑𝑅𝑆𝑆</m:t>
                        </m:r>
                      </m:num>
                      <m:den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l-G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β</m:t>
                        </m:r>
                      </m:den>
                    </m:f>
                    <m:r>
                      <a:rPr kumimoji="0" lang="en-I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44" y="4181356"/>
                <a:ext cx="1849567" cy="530851"/>
              </a:xfrm>
              <a:prstGeom prst="rect">
                <a:avLst/>
              </a:prstGeom>
              <a:blipFill>
                <a:blip r:embed="rId6"/>
                <a:stretch>
                  <a:fillRect l="-2970" b="-10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8215741" y="3034148"/>
            <a:ext cx="35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compute the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91343" y="5195459"/>
                <a:ext cx="755077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𝑑𝑅𝑆𝑆</m:t>
                        </m:r>
                      </m:num>
                      <m:den>
                        <m:r>
                          <a:rPr kumimoji="0" lang="en-I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l-GR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β</m:t>
                        </m:r>
                      </m:den>
                    </m:f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43" y="5195459"/>
                <a:ext cx="755077" cy="482120"/>
              </a:xfrm>
              <a:prstGeom prst="rect">
                <a:avLst/>
              </a:prstGeom>
              <a:blipFill>
                <a:blip r:embed="rId7"/>
                <a:stretch>
                  <a:fillRect r="-2419" b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54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793" y="2404153"/>
            <a:ext cx="5034338" cy="8938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GRADIENT DESCENT VARIANTS</a:t>
            </a:r>
          </a:p>
        </p:txBody>
      </p:sp>
    </p:spTree>
    <p:extLst>
      <p:ext uri="{BB962C8B-B14F-4D97-AF65-F5344CB8AC3E}">
        <p14:creationId xmlns:p14="http://schemas.microsoft.com/office/powerpoint/2010/main" val="1554921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820" y="1551398"/>
            <a:ext cx="10828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Stochastic Gradient Descent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Adagrad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Rmsprop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02183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revisit the classic implementation</a:t>
                </a:r>
              </a:p>
              <a:p>
                <a:r>
                  <a:rPr lang="en-US" dirty="0"/>
                  <a:t>The update rule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Also,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𝒀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7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revisit the classic implementation</a:t>
                </a:r>
              </a:p>
              <a:p>
                <a:r>
                  <a:rPr lang="en-US" dirty="0"/>
                  <a:t>The update rule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Also,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𝒀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50121" y="3513762"/>
            <a:ext cx="393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you see any issues?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14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revisit the classic implementation</a:t>
                </a:r>
              </a:p>
              <a:p>
                <a:r>
                  <a:rPr lang="en-US" dirty="0"/>
                  <a:t>The update rule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Also,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𝒀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50121" y="3513762"/>
            <a:ext cx="3935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you see any issues?</a:t>
            </a:r>
          </a:p>
          <a:p>
            <a:r>
              <a:rPr lang="en-US" b="1" dirty="0"/>
              <a:t>Now?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60368" y="3719245"/>
            <a:ext cx="287677" cy="5286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6037" y="3696987"/>
            <a:ext cx="287677" cy="5286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revisit the classic implementation</a:t>
                </a:r>
              </a:p>
              <a:p>
                <a:r>
                  <a:rPr lang="en-US" dirty="0"/>
                  <a:t>The update rule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Also,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𝒀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50121" y="3513762"/>
            <a:ext cx="3935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you see any issues?</a:t>
            </a:r>
          </a:p>
          <a:p>
            <a:r>
              <a:rPr lang="en-US" b="1" dirty="0"/>
              <a:t>Now?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60368" y="3719245"/>
            <a:ext cx="287677" cy="5286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6037" y="3696987"/>
            <a:ext cx="287677" cy="5286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81239" y="4900773"/>
                <a:ext cx="1659273" cy="77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300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39" y="4900773"/>
                <a:ext cx="1659273" cy="7796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114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revisit the classic implementation</a:t>
                </a:r>
              </a:p>
              <a:p>
                <a:r>
                  <a:rPr lang="en-US" dirty="0"/>
                  <a:t>The update rule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Also,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𝒀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50121" y="3513762"/>
            <a:ext cx="3935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you see any issues?</a:t>
            </a:r>
          </a:p>
          <a:p>
            <a:r>
              <a:rPr lang="en-US" b="1" dirty="0"/>
              <a:t>Now?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60368" y="3719245"/>
            <a:ext cx="287677" cy="5286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6037" y="3696987"/>
            <a:ext cx="287677" cy="5286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81239" y="4900773"/>
                <a:ext cx="1659273" cy="77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300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39" y="4900773"/>
                <a:ext cx="1659273" cy="7796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93949" y="4888789"/>
                <a:ext cx="1659273" cy="77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10000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49" y="4888789"/>
                <a:ext cx="1659273" cy="779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74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revisit the classic implementation</a:t>
                </a:r>
              </a:p>
              <a:p>
                <a:r>
                  <a:rPr lang="en-US" dirty="0"/>
                  <a:t>The update rule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Also,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𝒀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50121" y="3513762"/>
            <a:ext cx="3935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you see any issues?</a:t>
            </a:r>
          </a:p>
          <a:p>
            <a:r>
              <a:rPr lang="en-US" b="1" dirty="0"/>
              <a:t>Now?</a:t>
            </a:r>
          </a:p>
          <a:p>
            <a:r>
              <a:rPr lang="en-US" b="1" dirty="0"/>
              <a:t>Now?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60368" y="3719245"/>
            <a:ext cx="287677" cy="5286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6037" y="3696987"/>
            <a:ext cx="287677" cy="5286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81239" y="4900773"/>
                <a:ext cx="1659273" cy="77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300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39" y="4900773"/>
                <a:ext cx="1659273" cy="7796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93949" y="4888789"/>
                <a:ext cx="1659273" cy="77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10000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49" y="4888789"/>
                <a:ext cx="1659273" cy="779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0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way to tackle this problem is to use only a sample of data</a:t>
                </a:r>
              </a:p>
              <a:p>
                <a:r>
                  <a:rPr lang="en-US" dirty="0"/>
                  <a:t>So the new update rule becomes: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Also,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𝑾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=−2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𝒔𝒂𝒎𝒑𝒍𝒆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</a:rPr>
                      <m:t>𝒀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𝑠𝑎𝑚𝑝𝑙𝑒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usually very commonly done when training a neural network</a:t>
                </a:r>
              </a:p>
              <a:p>
                <a:r>
                  <a:rPr lang="en-US" dirty="0"/>
                  <a:t>How large a sample is, controlled by batch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4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Supervised Learning:</a:t>
            </a:r>
            <a:r>
              <a:rPr lang="en-IN" dirty="0"/>
              <a:t> There are two main tasks that are accomplished using supervised learning.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Regression:</a:t>
            </a:r>
            <a:r>
              <a:rPr lang="en-IN" dirty="0"/>
              <a:t> This involves predicting a continuous variable of interest on the basis of other variables. </a:t>
            </a:r>
            <a:r>
              <a:rPr lang="en-IN" dirty="0" err="1"/>
              <a:t>Eg</a:t>
            </a:r>
            <a:r>
              <a:rPr lang="en-IN" dirty="0"/>
              <a:t>, a typical example could be predicting the bounding box in object detection.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Classification: </a:t>
            </a:r>
            <a:r>
              <a:rPr lang="en-IN" dirty="0"/>
              <a:t>This involves predicting a categorical variable of interest on the basis of other variables. </a:t>
            </a:r>
            <a:r>
              <a:rPr lang="en-IN" dirty="0" err="1"/>
              <a:t>Eg</a:t>
            </a:r>
            <a:r>
              <a:rPr lang="en-IN" dirty="0"/>
              <a:t>, Classifying images</a:t>
            </a:r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Machine Learning a Probabilistic Approach: Kevin P Murphy</a:t>
            </a:r>
          </a:p>
        </p:txBody>
      </p:sp>
    </p:spTree>
    <p:extLst>
      <p:ext uri="{BB962C8B-B14F-4D97-AF65-F5344CB8AC3E}">
        <p14:creationId xmlns:p14="http://schemas.microsoft.com/office/powerpoint/2010/main" val="3471175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6201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2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62016" cy="4351338"/>
              </a:xfrm>
              <a:blipFill rotWithShape="0">
                <a:blip r:embed="rId2"/>
                <a:stretch>
                  <a:fillRect l="-98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831653" cy="1325563"/>
          </a:xfrm>
        </p:spPr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242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−</m:t>
                    </m:r>
                    <m:r>
                      <a:rPr lang="en-US" sz="1200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r>
                          <a:rPr lang="en-US" sz="1200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dirty="0"/>
                  <a:t>Update in Iteration 2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2420" cy="4351338"/>
              </a:xfrm>
              <a:blipFill rotWithShape="0">
                <a:blip r:embed="rId2"/>
                <a:stretch>
                  <a:fillRect l="-101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739847" y="2835667"/>
            <a:ext cx="30823" cy="28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0800" y="5410917"/>
            <a:ext cx="3421294" cy="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5959349" y="2619581"/>
            <a:ext cx="3400746" cy="1171921"/>
          </a:xfrm>
          <a:prstGeom prst="arc">
            <a:avLst>
              <a:gd name="adj1" fmla="val 16200000"/>
              <a:gd name="adj2" fmla="val 5612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56572" y="5410917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68811" y="3609873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16" name="Oval 15"/>
          <p:cNvSpPr/>
          <p:nvPr/>
        </p:nvSpPr>
        <p:spPr>
          <a:xfrm>
            <a:off x="7053213" y="3369923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8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831653" cy="1325563"/>
          </a:xfrm>
        </p:spPr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−</m:t>
                    </m:r>
                    <m:r>
                      <a:rPr lang="en-US" sz="1200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r>
                          <a:rPr lang="en-US" sz="1200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dirty="0"/>
                  <a:t>Update in Iteration 2 becomes                                                   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  <a:blipFill rotWithShape="0">
                <a:blip r:embed="rId2"/>
                <a:stretch>
                  <a:fillRect l="-101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739847" y="2835667"/>
            <a:ext cx="30823" cy="28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0800" y="5410917"/>
            <a:ext cx="3421294" cy="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5959349" y="2619581"/>
            <a:ext cx="3400746" cy="1171921"/>
          </a:xfrm>
          <a:prstGeom prst="arc">
            <a:avLst>
              <a:gd name="adj1" fmla="val 16200000"/>
              <a:gd name="adj2" fmla="val 5612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6572" y="5410917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68811" y="3609873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16" name="Oval 15"/>
          <p:cNvSpPr/>
          <p:nvPr/>
        </p:nvSpPr>
        <p:spPr>
          <a:xfrm>
            <a:off x="7053213" y="3369923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505118" y="3657109"/>
                <a:ext cx="1489753" cy="688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is constant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18" y="3657109"/>
                <a:ext cx="1489753" cy="688369"/>
              </a:xfrm>
              <a:prstGeom prst="rect">
                <a:avLst/>
              </a:prstGeom>
              <a:blipFill rotWithShape="0">
                <a:blip r:embed="rId3"/>
                <a:stretch>
                  <a:fillRect t="-870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7339175" y="4611381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831653" cy="1325563"/>
          </a:xfrm>
        </p:spPr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−</m:t>
                    </m:r>
                    <m:r>
                      <a:rPr lang="en-US" sz="1200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r>
                          <a:rPr lang="en-US" sz="1200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dirty="0"/>
                  <a:t>Update in Iteration 2 becomes                                                   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  <a:blipFill rotWithShape="0">
                <a:blip r:embed="rId2"/>
                <a:stretch>
                  <a:fillRect l="-101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739847" y="2835667"/>
            <a:ext cx="30823" cy="28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0800" y="5410917"/>
            <a:ext cx="3421294" cy="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5959349" y="2619581"/>
            <a:ext cx="3400746" cy="1171921"/>
          </a:xfrm>
          <a:prstGeom prst="arc">
            <a:avLst>
              <a:gd name="adj1" fmla="val 16200000"/>
              <a:gd name="adj2" fmla="val 5612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6572" y="5410917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68811" y="3609873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16" name="Oval 15"/>
          <p:cNvSpPr/>
          <p:nvPr/>
        </p:nvSpPr>
        <p:spPr>
          <a:xfrm>
            <a:off x="7053213" y="3369923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505118" y="3657109"/>
                <a:ext cx="1489753" cy="688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is constant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18" y="3657109"/>
                <a:ext cx="1489753" cy="688369"/>
              </a:xfrm>
              <a:prstGeom prst="rect">
                <a:avLst/>
              </a:prstGeom>
              <a:blipFill rotWithShape="0">
                <a:blip r:embed="rId3"/>
                <a:stretch>
                  <a:fillRect t="-870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7339175" y="4611381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05279" y="4537753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831653" cy="1325563"/>
          </a:xfrm>
        </p:spPr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                          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−</m:t>
                    </m:r>
                    <m:r>
                      <a:rPr lang="en-US" sz="1200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r>
                          <a:rPr lang="en-US" sz="1200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dirty="0"/>
                  <a:t>Update in Iteration 2 becomes                                                   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  <a:blipFill rotWithShape="0">
                <a:blip r:embed="rId2"/>
                <a:stretch>
                  <a:fillRect l="-101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739847" y="2835667"/>
            <a:ext cx="30823" cy="28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0800" y="5410917"/>
            <a:ext cx="3421294" cy="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5959349" y="2619581"/>
            <a:ext cx="3400746" cy="1171921"/>
          </a:xfrm>
          <a:prstGeom prst="arc">
            <a:avLst>
              <a:gd name="adj1" fmla="val 16200000"/>
              <a:gd name="adj2" fmla="val 5612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6572" y="5410917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68811" y="3609873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16" name="Oval 15"/>
          <p:cNvSpPr/>
          <p:nvPr/>
        </p:nvSpPr>
        <p:spPr>
          <a:xfrm>
            <a:off x="7053213" y="3369923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74825" y="3659764"/>
                <a:ext cx="2178122" cy="685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is reduced successively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825" y="3659764"/>
                <a:ext cx="2178122" cy="685714"/>
              </a:xfrm>
              <a:prstGeom prst="rect">
                <a:avLst/>
              </a:prstGeom>
              <a:blipFill rotWithShape="0">
                <a:blip r:embed="rId3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49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831653" cy="1325563"/>
          </a:xfrm>
        </p:spPr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                          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−</m:t>
                    </m:r>
                    <m:r>
                      <a:rPr lang="en-US" sz="1200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r>
                          <a:rPr lang="en-US" sz="1200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dirty="0"/>
                  <a:t>Update in Iteration 2 becomes                                                   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  <a:blipFill rotWithShape="0">
                <a:blip r:embed="rId2"/>
                <a:stretch>
                  <a:fillRect l="-101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739847" y="2835667"/>
            <a:ext cx="30823" cy="28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0800" y="5410917"/>
            <a:ext cx="3421294" cy="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5959349" y="2619581"/>
            <a:ext cx="3400746" cy="1171921"/>
          </a:xfrm>
          <a:prstGeom prst="arc">
            <a:avLst>
              <a:gd name="adj1" fmla="val 16200000"/>
              <a:gd name="adj2" fmla="val 5612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6572" y="5410917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68811" y="3609873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16" name="Oval 15"/>
          <p:cNvSpPr/>
          <p:nvPr/>
        </p:nvSpPr>
        <p:spPr>
          <a:xfrm>
            <a:off x="7053213" y="3369923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54243" y="4097673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74825" y="3659764"/>
                <a:ext cx="2178122" cy="685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is reduced successively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825" y="3659764"/>
                <a:ext cx="2178122" cy="685714"/>
              </a:xfrm>
              <a:prstGeom prst="rect">
                <a:avLst/>
              </a:prstGeom>
              <a:blipFill rotWithShape="0">
                <a:blip r:embed="rId3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571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831653" cy="1325563"/>
          </a:xfrm>
        </p:spPr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                          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−</m:t>
                    </m:r>
                    <m:r>
                      <a:rPr lang="en-US" sz="1200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r>
                          <a:rPr lang="en-US" sz="1200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dirty="0"/>
                  <a:t>Update in Iteration 2 becomes                                                   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  <a:blipFill rotWithShape="0">
                <a:blip r:embed="rId2"/>
                <a:stretch>
                  <a:fillRect l="-101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739847" y="2835667"/>
            <a:ext cx="30823" cy="28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0800" y="5410917"/>
            <a:ext cx="3421294" cy="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5959349" y="2619581"/>
            <a:ext cx="3400746" cy="1171921"/>
          </a:xfrm>
          <a:prstGeom prst="arc">
            <a:avLst>
              <a:gd name="adj1" fmla="val 16200000"/>
              <a:gd name="adj2" fmla="val 5612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6572" y="5410917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68811" y="3609873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16" name="Oval 15"/>
          <p:cNvSpPr/>
          <p:nvPr/>
        </p:nvSpPr>
        <p:spPr>
          <a:xfrm>
            <a:off x="7053213" y="3369923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54243" y="4097673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74825" y="3659764"/>
                <a:ext cx="2178122" cy="685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is reduced successively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825" y="3659764"/>
                <a:ext cx="2178122" cy="685714"/>
              </a:xfrm>
              <a:prstGeom prst="rect">
                <a:avLst/>
              </a:prstGeom>
              <a:blipFill rotWithShape="0">
                <a:blip r:embed="rId3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275821" y="4476101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12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831653" cy="1325563"/>
          </a:xfrm>
        </p:spPr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                          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−</m:t>
                    </m:r>
                    <m:r>
                      <a:rPr lang="en-US" sz="1200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r>
                          <a:rPr lang="en-US" sz="1200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dirty="0"/>
                  <a:t>Update in Iteration 2 becomes                                                   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3243" cy="4351338"/>
              </a:xfrm>
              <a:blipFill rotWithShape="0">
                <a:blip r:embed="rId2"/>
                <a:stretch>
                  <a:fillRect l="-101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739847" y="2835667"/>
            <a:ext cx="30823" cy="28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0800" y="5410917"/>
            <a:ext cx="3421294" cy="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5959349" y="2619581"/>
            <a:ext cx="3400746" cy="1171921"/>
          </a:xfrm>
          <a:prstGeom prst="arc">
            <a:avLst>
              <a:gd name="adj1" fmla="val 16200000"/>
              <a:gd name="adj2" fmla="val 5612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6572" y="5410917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68811" y="3609873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16" name="Oval 15"/>
          <p:cNvSpPr/>
          <p:nvPr/>
        </p:nvSpPr>
        <p:spPr>
          <a:xfrm>
            <a:off x="7053213" y="3369923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54243" y="4097673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74825" y="3659764"/>
                <a:ext cx="2178122" cy="685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is reduced successively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825" y="3659764"/>
                <a:ext cx="2178122" cy="685714"/>
              </a:xfrm>
              <a:prstGeom prst="rect">
                <a:avLst/>
              </a:prstGeom>
              <a:blipFill rotWithShape="0">
                <a:blip r:embed="rId3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275821" y="4476101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28221" y="4751789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87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9009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Often, in most implementations of SGD, the learning rate is also varied</a:t>
                </a:r>
              </a:p>
              <a:p>
                <a:r>
                  <a:rPr lang="en-US" dirty="0"/>
                  <a:t>So if update in iteration 1 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2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in Iteration nth becomes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90097" cy="4351338"/>
              </a:xfrm>
              <a:blipFill rotWithShape="0">
                <a:blip r:embed="rId2"/>
                <a:stretch>
                  <a:fillRect l="-934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56962" y="3082247"/>
                <a:ext cx="4746660" cy="22397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updates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are controlled by ”decay” factor: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𝑑𝑒𝑐𝑎𝑦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62" y="3082247"/>
                <a:ext cx="4746660" cy="22397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432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 rotWithShape="0">
                <a:blip r:embed="rId2"/>
                <a:stretch>
                  <a:fillRect l="-99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65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Introduction,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105"/>
            <a:ext cx="10515600" cy="4783004"/>
          </a:xfrm>
        </p:spPr>
        <p:txBody>
          <a:bodyPr/>
          <a:lstStyle/>
          <a:p>
            <a:r>
              <a:rPr lang="en-IN" dirty="0"/>
              <a:t>Lets take an example: Regression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56860" y="2312939"/>
          <a:ext cx="8127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07167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28995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735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Geographical</a:t>
                      </a:r>
                      <a:r>
                        <a:rPr lang="en-IN" baseline="0" dirty="0"/>
                        <a:t> Region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1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7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8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0584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890659" y="1935967"/>
            <a:ext cx="5313515" cy="35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8370459" y="2016210"/>
            <a:ext cx="2403558" cy="27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10238513" y="1646878"/>
            <a:ext cx="5403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148" y="3813421"/>
            <a:ext cx="5056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156859" y="3813186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01729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3567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62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84428"/>
                  </a:ext>
                </a:extLst>
              </a:tr>
            </a:tbl>
          </a:graphicData>
        </a:graphic>
      </p:graphicFrame>
      <p:cxnSp>
        <p:nvCxnSpPr>
          <p:cNvPr id="21" name="Elbow Connector 20"/>
          <p:cNvCxnSpPr/>
          <p:nvPr/>
        </p:nvCxnSpPr>
        <p:spPr>
          <a:xfrm rot="5400000">
            <a:off x="277390" y="2888916"/>
            <a:ext cx="1215138" cy="460666"/>
          </a:xfrm>
          <a:prstGeom prst="bentConnector3">
            <a:avLst>
              <a:gd name="adj1" fmla="val -130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196114" y="5194684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17893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215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6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Continuous/Categorical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51910"/>
                  </a:ext>
                </a:extLst>
              </a:tr>
            </a:tbl>
          </a:graphicData>
        </a:graphic>
      </p:graphicFrame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</a:p>
        </p:txBody>
      </p:sp>
    </p:spTree>
    <p:extLst>
      <p:ext uri="{BB962C8B-B14F-4D97-AF65-F5344CB8AC3E}">
        <p14:creationId xmlns:p14="http://schemas.microsoft.com/office/powerpoint/2010/main" val="2096952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 rotWithShape="0">
                <a:blip r:embed="rId2"/>
                <a:stretch>
                  <a:fillRect l="-99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24009" y="4263775"/>
            <a:ext cx="10274" cy="208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5786" y="6158609"/>
            <a:ext cx="28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50040" y="4613094"/>
            <a:ext cx="2116477" cy="1420280"/>
          </a:xfrm>
          <a:custGeom>
            <a:avLst/>
            <a:gdLst>
              <a:gd name="connsiteX0" fmla="*/ 0 w 2116477"/>
              <a:gd name="connsiteY0" fmla="*/ 575352 h 1420280"/>
              <a:gd name="connsiteX1" fmla="*/ 410967 w 2116477"/>
              <a:gd name="connsiteY1" fmla="*/ 1417833 h 1420280"/>
              <a:gd name="connsiteX2" fmla="*/ 996594 w 2116477"/>
              <a:gd name="connsiteY2" fmla="*/ 842480 h 1420280"/>
              <a:gd name="connsiteX3" fmla="*/ 1356189 w 2116477"/>
              <a:gd name="connsiteY3" fmla="*/ 1160979 h 1420280"/>
              <a:gd name="connsiteX4" fmla="*/ 2116477 w 2116477"/>
              <a:gd name="connsiteY4" fmla="*/ 0 h 14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477" h="1420280">
                <a:moveTo>
                  <a:pt x="0" y="575352"/>
                </a:moveTo>
                <a:cubicBezTo>
                  <a:pt x="122434" y="974332"/>
                  <a:pt x="244868" y="1373312"/>
                  <a:pt x="410967" y="1417833"/>
                </a:cubicBezTo>
                <a:cubicBezTo>
                  <a:pt x="577066" y="1462354"/>
                  <a:pt x="839057" y="885289"/>
                  <a:pt x="996594" y="842480"/>
                </a:cubicBezTo>
                <a:cubicBezTo>
                  <a:pt x="1154131" y="799671"/>
                  <a:pt x="1169542" y="1301392"/>
                  <a:pt x="1356189" y="1160979"/>
                </a:cubicBezTo>
                <a:cubicBezTo>
                  <a:pt x="1542836" y="1020566"/>
                  <a:pt x="2116477" y="0"/>
                  <a:pt x="211647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1622" y="6140256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440547" y="4935239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</p:spTree>
    <p:extLst>
      <p:ext uri="{BB962C8B-B14F-4D97-AF65-F5344CB8AC3E}">
        <p14:creationId xmlns:p14="http://schemas.microsoft.com/office/powerpoint/2010/main" val="2806761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 rotWithShape="0">
                <a:blip r:embed="rId2"/>
                <a:stretch>
                  <a:fillRect l="-99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24009" y="4263775"/>
            <a:ext cx="10274" cy="208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5786" y="6158609"/>
            <a:ext cx="28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50040" y="4613094"/>
            <a:ext cx="2116477" cy="1420280"/>
          </a:xfrm>
          <a:custGeom>
            <a:avLst/>
            <a:gdLst>
              <a:gd name="connsiteX0" fmla="*/ 0 w 2116477"/>
              <a:gd name="connsiteY0" fmla="*/ 575352 h 1420280"/>
              <a:gd name="connsiteX1" fmla="*/ 410967 w 2116477"/>
              <a:gd name="connsiteY1" fmla="*/ 1417833 h 1420280"/>
              <a:gd name="connsiteX2" fmla="*/ 996594 w 2116477"/>
              <a:gd name="connsiteY2" fmla="*/ 842480 h 1420280"/>
              <a:gd name="connsiteX3" fmla="*/ 1356189 w 2116477"/>
              <a:gd name="connsiteY3" fmla="*/ 1160979 h 1420280"/>
              <a:gd name="connsiteX4" fmla="*/ 2116477 w 2116477"/>
              <a:gd name="connsiteY4" fmla="*/ 0 h 14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477" h="1420280">
                <a:moveTo>
                  <a:pt x="0" y="575352"/>
                </a:moveTo>
                <a:cubicBezTo>
                  <a:pt x="122434" y="974332"/>
                  <a:pt x="244868" y="1373312"/>
                  <a:pt x="410967" y="1417833"/>
                </a:cubicBezTo>
                <a:cubicBezTo>
                  <a:pt x="577066" y="1462354"/>
                  <a:pt x="839057" y="885289"/>
                  <a:pt x="996594" y="842480"/>
                </a:cubicBezTo>
                <a:cubicBezTo>
                  <a:pt x="1154131" y="799671"/>
                  <a:pt x="1169542" y="1301392"/>
                  <a:pt x="1356189" y="1160979"/>
                </a:cubicBezTo>
                <a:cubicBezTo>
                  <a:pt x="1542836" y="1020566"/>
                  <a:pt x="2116477" y="0"/>
                  <a:pt x="211647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1622" y="6140256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440547" y="4935239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9" name="Oval 8"/>
          <p:cNvSpPr/>
          <p:nvPr/>
        </p:nvSpPr>
        <p:spPr>
          <a:xfrm>
            <a:off x="4217548" y="4798028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7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 rotWithShape="0">
                <a:blip r:embed="rId2"/>
                <a:stretch>
                  <a:fillRect l="-99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24009" y="4263775"/>
            <a:ext cx="10274" cy="208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5786" y="6158609"/>
            <a:ext cx="28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50040" y="4613094"/>
            <a:ext cx="2116477" cy="1420280"/>
          </a:xfrm>
          <a:custGeom>
            <a:avLst/>
            <a:gdLst>
              <a:gd name="connsiteX0" fmla="*/ 0 w 2116477"/>
              <a:gd name="connsiteY0" fmla="*/ 575352 h 1420280"/>
              <a:gd name="connsiteX1" fmla="*/ 410967 w 2116477"/>
              <a:gd name="connsiteY1" fmla="*/ 1417833 h 1420280"/>
              <a:gd name="connsiteX2" fmla="*/ 996594 w 2116477"/>
              <a:gd name="connsiteY2" fmla="*/ 842480 h 1420280"/>
              <a:gd name="connsiteX3" fmla="*/ 1356189 w 2116477"/>
              <a:gd name="connsiteY3" fmla="*/ 1160979 h 1420280"/>
              <a:gd name="connsiteX4" fmla="*/ 2116477 w 2116477"/>
              <a:gd name="connsiteY4" fmla="*/ 0 h 14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477" h="1420280">
                <a:moveTo>
                  <a:pt x="0" y="575352"/>
                </a:moveTo>
                <a:cubicBezTo>
                  <a:pt x="122434" y="974332"/>
                  <a:pt x="244868" y="1373312"/>
                  <a:pt x="410967" y="1417833"/>
                </a:cubicBezTo>
                <a:cubicBezTo>
                  <a:pt x="577066" y="1462354"/>
                  <a:pt x="839057" y="885289"/>
                  <a:pt x="996594" y="842480"/>
                </a:cubicBezTo>
                <a:cubicBezTo>
                  <a:pt x="1154131" y="799671"/>
                  <a:pt x="1169542" y="1301392"/>
                  <a:pt x="1356189" y="1160979"/>
                </a:cubicBezTo>
                <a:cubicBezTo>
                  <a:pt x="1542836" y="1020566"/>
                  <a:pt x="2116477" y="0"/>
                  <a:pt x="211647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1622" y="6140256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440547" y="4935239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9" name="Oval 8"/>
          <p:cNvSpPr/>
          <p:nvPr/>
        </p:nvSpPr>
        <p:spPr>
          <a:xfrm>
            <a:off x="4217548" y="4798028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7338" y="5320296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7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591630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591630"/>
              </a:xfrm>
              <a:blipFill rotWithShape="0">
                <a:blip r:embed="rId2"/>
                <a:stretch>
                  <a:fillRect l="-993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24009" y="4263775"/>
            <a:ext cx="10274" cy="208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5786" y="6158609"/>
            <a:ext cx="28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50040" y="4613094"/>
            <a:ext cx="2116477" cy="1420280"/>
          </a:xfrm>
          <a:custGeom>
            <a:avLst/>
            <a:gdLst>
              <a:gd name="connsiteX0" fmla="*/ 0 w 2116477"/>
              <a:gd name="connsiteY0" fmla="*/ 575352 h 1420280"/>
              <a:gd name="connsiteX1" fmla="*/ 410967 w 2116477"/>
              <a:gd name="connsiteY1" fmla="*/ 1417833 h 1420280"/>
              <a:gd name="connsiteX2" fmla="*/ 996594 w 2116477"/>
              <a:gd name="connsiteY2" fmla="*/ 842480 h 1420280"/>
              <a:gd name="connsiteX3" fmla="*/ 1356189 w 2116477"/>
              <a:gd name="connsiteY3" fmla="*/ 1160979 h 1420280"/>
              <a:gd name="connsiteX4" fmla="*/ 2116477 w 2116477"/>
              <a:gd name="connsiteY4" fmla="*/ 0 h 14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477" h="1420280">
                <a:moveTo>
                  <a:pt x="0" y="575352"/>
                </a:moveTo>
                <a:cubicBezTo>
                  <a:pt x="122434" y="974332"/>
                  <a:pt x="244868" y="1373312"/>
                  <a:pt x="410967" y="1417833"/>
                </a:cubicBezTo>
                <a:cubicBezTo>
                  <a:pt x="577066" y="1462354"/>
                  <a:pt x="839057" y="885289"/>
                  <a:pt x="996594" y="842480"/>
                </a:cubicBezTo>
                <a:cubicBezTo>
                  <a:pt x="1154131" y="799671"/>
                  <a:pt x="1169542" y="1301392"/>
                  <a:pt x="1356189" y="1160979"/>
                </a:cubicBezTo>
                <a:cubicBezTo>
                  <a:pt x="1542836" y="1020566"/>
                  <a:pt x="2116477" y="0"/>
                  <a:pt x="211647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1622" y="6140256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440547" y="4935239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9" name="Oval 8"/>
          <p:cNvSpPr/>
          <p:nvPr/>
        </p:nvSpPr>
        <p:spPr>
          <a:xfrm>
            <a:off x="4217548" y="4798028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7338" y="5320296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77134" y="5739820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2247331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2247331"/>
              </a:xfrm>
              <a:blipFill rotWithShape="0">
                <a:blip r:embed="rId2"/>
                <a:stretch>
                  <a:fillRect l="-993" t="-4336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24009" y="4263775"/>
            <a:ext cx="10274" cy="208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5786" y="6158609"/>
            <a:ext cx="28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50040" y="4613094"/>
            <a:ext cx="2116477" cy="1420280"/>
          </a:xfrm>
          <a:custGeom>
            <a:avLst/>
            <a:gdLst>
              <a:gd name="connsiteX0" fmla="*/ 0 w 2116477"/>
              <a:gd name="connsiteY0" fmla="*/ 575352 h 1420280"/>
              <a:gd name="connsiteX1" fmla="*/ 410967 w 2116477"/>
              <a:gd name="connsiteY1" fmla="*/ 1417833 h 1420280"/>
              <a:gd name="connsiteX2" fmla="*/ 996594 w 2116477"/>
              <a:gd name="connsiteY2" fmla="*/ 842480 h 1420280"/>
              <a:gd name="connsiteX3" fmla="*/ 1356189 w 2116477"/>
              <a:gd name="connsiteY3" fmla="*/ 1160979 h 1420280"/>
              <a:gd name="connsiteX4" fmla="*/ 2116477 w 2116477"/>
              <a:gd name="connsiteY4" fmla="*/ 0 h 14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477" h="1420280">
                <a:moveTo>
                  <a:pt x="0" y="575352"/>
                </a:moveTo>
                <a:cubicBezTo>
                  <a:pt x="122434" y="974332"/>
                  <a:pt x="244868" y="1373312"/>
                  <a:pt x="410967" y="1417833"/>
                </a:cubicBezTo>
                <a:cubicBezTo>
                  <a:pt x="577066" y="1462354"/>
                  <a:pt x="839057" y="885289"/>
                  <a:pt x="996594" y="842480"/>
                </a:cubicBezTo>
                <a:cubicBezTo>
                  <a:pt x="1154131" y="799671"/>
                  <a:pt x="1169542" y="1301392"/>
                  <a:pt x="1356189" y="1160979"/>
                </a:cubicBezTo>
                <a:cubicBezTo>
                  <a:pt x="1542836" y="1020566"/>
                  <a:pt x="2116477" y="0"/>
                  <a:pt x="211647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1622" y="6140256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440547" y="4935239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9" name="Oval 8"/>
          <p:cNvSpPr/>
          <p:nvPr/>
        </p:nvSpPr>
        <p:spPr>
          <a:xfrm>
            <a:off x="4217548" y="4798028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7338" y="5320296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77134" y="5739820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915" y="4613094"/>
                <a:ext cx="5065159" cy="68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𝑛𝑒𝑤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𝜂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𝑜𝑙𝑑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𝑚𝑜𝑚𝑒𝑛𝑡𝑢𝑚</m:t>
                      </m:r>
                      <m:r>
                        <a:rPr lang="en-US" b="0" i="1" smtClean="0">
                          <a:latin typeface="Cambria Math" charset="0"/>
                        </a:rPr>
                        <m:t>×</m:t>
                      </m:r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15" y="4613094"/>
                <a:ext cx="5065159" cy="6808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4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2247331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2247331"/>
              </a:xfrm>
              <a:blipFill rotWithShape="0">
                <a:blip r:embed="rId2"/>
                <a:stretch>
                  <a:fillRect l="-993" t="-4336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24009" y="4263775"/>
            <a:ext cx="10274" cy="208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5786" y="6158609"/>
            <a:ext cx="28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50040" y="4613094"/>
            <a:ext cx="2116477" cy="1420280"/>
          </a:xfrm>
          <a:custGeom>
            <a:avLst/>
            <a:gdLst>
              <a:gd name="connsiteX0" fmla="*/ 0 w 2116477"/>
              <a:gd name="connsiteY0" fmla="*/ 575352 h 1420280"/>
              <a:gd name="connsiteX1" fmla="*/ 410967 w 2116477"/>
              <a:gd name="connsiteY1" fmla="*/ 1417833 h 1420280"/>
              <a:gd name="connsiteX2" fmla="*/ 996594 w 2116477"/>
              <a:gd name="connsiteY2" fmla="*/ 842480 h 1420280"/>
              <a:gd name="connsiteX3" fmla="*/ 1356189 w 2116477"/>
              <a:gd name="connsiteY3" fmla="*/ 1160979 h 1420280"/>
              <a:gd name="connsiteX4" fmla="*/ 2116477 w 2116477"/>
              <a:gd name="connsiteY4" fmla="*/ 0 h 14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477" h="1420280">
                <a:moveTo>
                  <a:pt x="0" y="575352"/>
                </a:moveTo>
                <a:cubicBezTo>
                  <a:pt x="122434" y="974332"/>
                  <a:pt x="244868" y="1373312"/>
                  <a:pt x="410967" y="1417833"/>
                </a:cubicBezTo>
                <a:cubicBezTo>
                  <a:pt x="577066" y="1462354"/>
                  <a:pt x="839057" y="885289"/>
                  <a:pt x="996594" y="842480"/>
                </a:cubicBezTo>
                <a:cubicBezTo>
                  <a:pt x="1154131" y="799671"/>
                  <a:pt x="1169542" y="1301392"/>
                  <a:pt x="1356189" y="1160979"/>
                </a:cubicBezTo>
                <a:cubicBezTo>
                  <a:pt x="1542836" y="1020566"/>
                  <a:pt x="2116477" y="0"/>
                  <a:pt x="211647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1622" y="6140256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440547" y="4935239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9" name="Oval 8"/>
          <p:cNvSpPr/>
          <p:nvPr/>
        </p:nvSpPr>
        <p:spPr>
          <a:xfrm>
            <a:off x="4217548" y="4798028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7338" y="5320296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77134" y="5739820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9666" y="5532628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17915" y="4613094"/>
                <a:ext cx="5065159" cy="68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𝑛𝑒𝑤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𝜂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𝑜𝑙𝑑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𝑚𝑜𝑚𝑒𝑛𝑡𝑢𝑚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15" y="4613094"/>
                <a:ext cx="5065159" cy="6808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8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2247331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2247331"/>
              </a:xfrm>
              <a:blipFill rotWithShape="0">
                <a:blip r:embed="rId2"/>
                <a:stretch>
                  <a:fillRect l="-993" t="-4336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24009" y="4263775"/>
            <a:ext cx="10274" cy="208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5786" y="6158609"/>
            <a:ext cx="28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50040" y="4613094"/>
            <a:ext cx="2116477" cy="1420280"/>
          </a:xfrm>
          <a:custGeom>
            <a:avLst/>
            <a:gdLst>
              <a:gd name="connsiteX0" fmla="*/ 0 w 2116477"/>
              <a:gd name="connsiteY0" fmla="*/ 575352 h 1420280"/>
              <a:gd name="connsiteX1" fmla="*/ 410967 w 2116477"/>
              <a:gd name="connsiteY1" fmla="*/ 1417833 h 1420280"/>
              <a:gd name="connsiteX2" fmla="*/ 996594 w 2116477"/>
              <a:gd name="connsiteY2" fmla="*/ 842480 h 1420280"/>
              <a:gd name="connsiteX3" fmla="*/ 1356189 w 2116477"/>
              <a:gd name="connsiteY3" fmla="*/ 1160979 h 1420280"/>
              <a:gd name="connsiteX4" fmla="*/ 2116477 w 2116477"/>
              <a:gd name="connsiteY4" fmla="*/ 0 h 14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477" h="1420280">
                <a:moveTo>
                  <a:pt x="0" y="575352"/>
                </a:moveTo>
                <a:cubicBezTo>
                  <a:pt x="122434" y="974332"/>
                  <a:pt x="244868" y="1373312"/>
                  <a:pt x="410967" y="1417833"/>
                </a:cubicBezTo>
                <a:cubicBezTo>
                  <a:pt x="577066" y="1462354"/>
                  <a:pt x="839057" y="885289"/>
                  <a:pt x="996594" y="842480"/>
                </a:cubicBezTo>
                <a:cubicBezTo>
                  <a:pt x="1154131" y="799671"/>
                  <a:pt x="1169542" y="1301392"/>
                  <a:pt x="1356189" y="1160979"/>
                </a:cubicBezTo>
                <a:cubicBezTo>
                  <a:pt x="1542836" y="1020566"/>
                  <a:pt x="2116477" y="0"/>
                  <a:pt x="211647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1622" y="6140256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440547" y="4935239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9" name="Oval 8"/>
          <p:cNvSpPr/>
          <p:nvPr/>
        </p:nvSpPr>
        <p:spPr>
          <a:xfrm>
            <a:off x="4217548" y="4798028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7338" y="5320296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77134" y="5739820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9666" y="5532628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17915" y="4613094"/>
                <a:ext cx="5065159" cy="68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𝑛𝑒𝑤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𝜂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𝑜𝑙𝑑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𝑚𝑜𝑚𝑒𝑛𝑡𝑢𝑚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15" y="4613094"/>
                <a:ext cx="5065159" cy="6808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121654" y="5520644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3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Stochastic Gradient Descent: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2247331"/>
              </a:xfrm>
            </p:spPr>
            <p:txBody>
              <a:bodyPr/>
              <a:lstStyle/>
              <a:p>
                <a:r>
                  <a:rPr lang="en-US" dirty="0"/>
                  <a:t>In some implementations of gradient descent, the notion of momentum is also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𝑜𝑙𝑑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generally helps if there are regions of local minima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2247331"/>
              </a:xfrm>
              <a:blipFill rotWithShape="0">
                <a:blip r:embed="rId2"/>
                <a:stretch>
                  <a:fillRect l="-993" t="-4336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24009" y="4263775"/>
            <a:ext cx="10274" cy="208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5786" y="6158609"/>
            <a:ext cx="28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50040" y="4613094"/>
            <a:ext cx="2116477" cy="1420280"/>
          </a:xfrm>
          <a:custGeom>
            <a:avLst/>
            <a:gdLst>
              <a:gd name="connsiteX0" fmla="*/ 0 w 2116477"/>
              <a:gd name="connsiteY0" fmla="*/ 575352 h 1420280"/>
              <a:gd name="connsiteX1" fmla="*/ 410967 w 2116477"/>
              <a:gd name="connsiteY1" fmla="*/ 1417833 h 1420280"/>
              <a:gd name="connsiteX2" fmla="*/ 996594 w 2116477"/>
              <a:gd name="connsiteY2" fmla="*/ 842480 h 1420280"/>
              <a:gd name="connsiteX3" fmla="*/ 1356189 w 2116477"/>
              <a:gd name="connsiteY3" fmla="*/ 1160979 h 1420280"/>
              <a:gd name="connsiteX4" fmla="*/ 2116477 w 2116477"/>
              <a:gd name="connsiteY4" fmla="*/ 0 h 14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477" h="1420280">
                <a:moveTo>
                  <a:pt x="0" y="575352"/>
                </a:moveTo>
                <a:cubicBezTo>
                  <a:pt x="122434" y="974332"/>
                  <a:pt x="244868" y="1373312"/>
                  <a:pt x="410967" y="1417833"/>
                </a:cubicBezTo>
                <a:cubicBezTo>
                  <a:pt x="577066" y="1462354"/>
                  <a:pt x="839057" y="885289"/>
                  <a:pt x="996594" y="842480"/>
                </a:cubicBezTo>
                <a:cubicBezTo>
                  <a:pt x="1154131" y="799671"/>
                  <a:pt x="1169542" y="1301392"/>
                  <a:pt x="1356189" y="1160979"/>
                </a:cubicBezTo>
                <a:cubicBezTo>
                  <a:pt x="1542836" y="1020566"/>
                  <a:pt x="2116477" y="0"/>
                  <a:pt x="211647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1622" y="6140256"/>
            <a:ext cx="115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Parameters, 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440547" y="4935239"/>
            <a:ext cx="78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RSS</a:t>
            </a:r>
          </a:p>
        </p:txBody>
      </p:sp>
      <p:sp>
        <p:nvSpPr>
          <p:cNvPr id="9" name="Oval 8"/>
          <p:cNvSpPr/>
          <p:nvPr/>
        </p:nvSpPr>
        <p:spPr>
          <a:xfrm>
            <a:off x="4217548" y="4798028"/>
            <a:ext cx="45719" cy="7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7338" y="5320296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77134" y="5739820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9666" y="5532628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17915" y="4613094"/>
                <a:ext cx="5065159" cy="68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𝑛𝑒𝑤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𝜂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𝑜𝑙𝑑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𝑚𝑜𝑚𝑒𝑛𝑡𝑢𝑚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15" y="4613094"/>
                <a:ext cx="5065159" cy="6808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121654" y="5520644"/>
            <a:ext cx="45719" cy="719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67882" y="5960718"/>
            <a:ext cx="45719" cy="71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Adagrad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Adagrad is a variation of SGD, here, the change in the weights is governed by how important a predictor is</a:t>
            </a:r>
          </a:p>
          <a:p>
            <a:r>
              <a:rPr lang="en-US" dirty="0"/>
              <a:t>The updates are larger for important predictors and smaller for less important ones</a:t>
            </a:r>
          </a:p>
          <a:p>
            <a:r>
              <a:rPr lang="en-US" dirty="0"/>
              <a:t>This means that the </a:t>
            </a:r>
            <a:r>
              <a:rPr lang="en-US" i="1" dirty="0"/>
              <a:t>effective </a:t>
            </a:r>
            <a:r>
              <a:rPr lang="en-US" dirty="0"/>
              <a:t>learning rate for each parameter is different </a:t>
            </a:r>
          </a:p>
          <a:p>
            <a:r>
              <a:rPr lang="en-US" dirty="0"/>
              <a:t>Makes sense to use when data is sparse (Text data, Images)</a:t>
            </a:r>
          </a:p>
        </p:txBody>
      </p:sp>
    </p:spTree>
    <p:extLst>
      <p:ext uri="{BB962C8B-B14F-4D97-AF65-F5344CB8AC3E}">
        <p14:creationId xmlns:p14="http://schemas.microsoft.com/office/powerpoint/2010/main" val="2944521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Adagrad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general update rule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√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measure of the importance of variable</a:t>
                </a:r>
              </a:p>
              <a:p>
                <a:r>
                  <a:rPr lang="en-US" dirty="0"/>
                  <a:t>For a model of the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update rules will look something like: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𝑅𝑆𝑆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𝑅𝑆𝑆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14160" y="4846320"/>
                <a:ext cx="4196080" cy="6807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+..+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60" y="4846320"/>
                <a:ext cx="4196080" cy="680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7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Introduction,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105"/>
            <a:ext cx="10515600" cy="4783004"/>
          </a:xfrm>
        </p:spPr>
        <p:txBody>
          <a:bodyPr/>
          <a:lstStyle/>
          <a:p>
            <a:r>
              <a:rPr lang="en-IN" dirty="0"/>
              <a:t>Lets take an example: Regression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56860" y="2312939"/>
          <a:ext cx="8127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07167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28995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735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Geographical</a:t>
                      </a:r>
                      <a:r>
                        <a:rPr lang="en-IN" baseline="0" dirty="0"/>
                        <a:t> Region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1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7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8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0584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890659" y="1641834"/>
            <a:ext cx="4839675" cy="6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8418956" y="1706879"/>
            <a:ext cx="1448498" cy="68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9867454" y="1540865"/>
            <a:ext cx="5403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713" y="3785711"/>
            <a:ext cx="5056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56859" y="3813186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01729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3567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62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84428"/>
                  </a:ext>
                </a:extLst>
              </a:tr>
            </a:tbl>
          </a:graphicData>
        </a:graphic>
      </p:graphicFrame>
      <p:cxnSp>
        <p:nvCxnSpPr>
          <p:cNvPr id="21" name="Elbow Connector 20"/>
          <p:cNvCxnSpPr/>
          <p:nvPr/>
        </p:nvCxnSpPr>
        <p:spPr>
          <a:xfrm rot="5400000">
            <a:off x="291245" y="2861206"/>
            <a:ext cx="1215138" cy="460666"/>
          </a:xfrm>
          <a:prstGeom prst="bentConnector3">
            <a:avLst>
              <a:gd name="adj1" fmla="val -130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6859" y="4987636"/>
                <a:ext cx="485601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𝐴𝑔𝑒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(# 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𝑉𝑖𝑠𝑖𝑡𝑠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𝐺𝑒𝑜𝑔𝑟𝑎𝑝h𝑖𝑐𝑎𝑙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𝑅𝑒𝑔𝑖𝑜𝑛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59" y="4987636"/>
                <a:ext cx="4856014" cy="369332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6859" y="5666509"/>
                <a:ext cx="4745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When a regression model is trained, the focus is on  finding out this </a:t>
                </a: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()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from the available data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59" y="5666509"/>
                <a:ext cx="4745177" cy="646331"/>
              </a:xfrm>
              <a:prstGeom prst="rect">
                <a:avLst/>
              </a:prstGeom>
              <a:blipFill>
                <a:blip r:embed="rId3"/>
                <a:stretch>
                  <a:fillRect l="-1157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428510" y="4768149"/>
            <a:ext cx="4620489" cy="11776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possible to have regression models without any specific functional form, but the ones with a functional/parametrised form are more popular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126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RMSPROP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RMSPROP is very similar to </a:t>
                </a:r>
                <a:r>
                  <a:rPr lang="en-US" dirty="0" err="1"/>
                  <a:t>Adagrad</a:t>
                </a:r>
                <a:r>
                  <a:rPr lang="en-US" dirty="0"/>
                  <a:t>, the only way it differs from </a:t>
                </a:r>
                <a:r>
                  <a:rPr lang="en-US" dirty="0" err="1"/>
                  <a:t>adagrad</a:t>
                </a:r>
                <a:r>
                  <a:rPr lang="en-US" dirty="0"/>
                  <a:t> is how it computes the per-parameter update</a:t>
                </a:r>
              </a:p>
              <a:p>
                <a:r>
                  <a:rPr lang="en-US" dirty="0"/>
                  <a:t>Instead of accumulating squares of gradients, a moving average is used.</a:t>
                </a:r>
              </a:p>
              <a:p>
                <a:r>
                  <a:rPr lang="en-US" dirty="0"/>
                  <a:t>The update rule is: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𝑖𝑡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b>
                            </m:sSub>
                          </m:e>
                        </m:rad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𝑚𝑜𝑚𝑒𝑛𝑡𝑢𝑚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−1  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−1  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</m:d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14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Adam is also similar to </a:t>
                </a:r>
                <a:r>
                  <a:rPr lang="en-US" dirty="0" err="1"/>
                  <a:t>Rmsprop</a:t>
                </a:r>
                <a:r>
                  <a:rPr lang="en-US" dirty="0"/>
                  <a:t> and </a:t>
                </a:r>
                <a:r>
                  <a:rPr lang="en-US" dirty="0" err="1"/>
                  <a:t>Adagrad</a:t>
                </a:r>
                <a:r>
                  <a:rPr lang="en-US" dirty="0"/>
                  <a:t>, again the difference arises out of how weight updates happen.</a:t>
                </a:r>
              </a:p>
              <a:p>
                <a:r>
                  <a:rPr lang="en-US" dirty="0"/>
                  <a:t>The update rule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√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−1  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−1  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𝑅𝑆𝑆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𝑖𝑡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𝑖𝑡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575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How it works?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For each element </a:t>
                </a:r>
                <a:r>
                  <a:rPr lang="el-GR" dirty="0"/>
                  <a:t>β</a:t>
                </a:r>
                <a:r>
                  <a:rPr lang="en-IN" baseline="-25000" dirty="0" err="1"/>
                  <a:t>i</a:t>
                </a:r>
                <a:r>
                  <a:rPr lang="en-IN" baseline="-25000" dirty="0"/>
                  <a:t> </a:t>
                </a:r>
                <a:r>
                  <a:rPr lang="en-IN" dirty="0"/>
                  <a:t>of </a:t>
                </a:r>
                <a:r>
                  <a:rPr lang="el-GR" b="1" dirty="0"/>
                  <a:t>β</a:t>
                </a:r>
                <a:r>
                  <a:rPr lang="en-IN" dirty="0"/>
                  <a:t>, randomly initialize all </a:t>
                </a:r>
                <a:r>
                  <a:rPr lang="el-GR" dirty="0"/>
                  <a:t>β</a:t>
                </a:r>
                <a:r>
                  <a:rPr lang="en-IN" baseline="-25000" dirty="0" err="1"/>
                  <a:t>i</a:t>
                </a:r>
                <a:endParaRPr lang="en-IN" baseline="-25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baseline="-25000" dirty="0" err="1"/>
                  <a:t>i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𝑅𝑆𝑆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l-GR" dirty="0"/>
                  <a:t>β</a:t>
                </a:r>
                <a:r>
                  <a:rPr lang="en-IN" baseline="-25000" dirty="0" err="1"/>
                  <a:t>new_i</a:t>
                </a:r>
                <a:r>
                  <a:rPr lang="en-IN" baseline="-25000" dirty="0"/>
                  <a:t> </a:t>
                </a:r>
                <a:r>
                  <a:rPr lang="en-IN" dirty="0"/>
                  <a:t>= </a:t>
                </a:r>
                <a:r>
                  <a:rPr lang="el-GR" dirty="0"/>
                  <a:t>β</a:t>
                </a:r>
                <a:r>
                  <a:rPr lang="en-IN" baseline="-25000" dirty="0" err="1"/>
                  <a:t>i</a:t>
                </a:r>
                <a:r>
                  <a:rPr lang="en-IN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baseline="-25000" dirty="0"/>
                  <a:t>i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Repeat 2,3 until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IN" baseline="-25000" dirty="0"/>
                  <a:t>i</a:t>
                </a:r>
                <a:r>
                  <a:rPr lang="en-IN" dirty="0"/>
                  <a:t>-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IN" baseline="-25000" dirty="0"/>
                  <a:t>i-1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𝑇𝑜𝑙𝑒𝑟𝑎𝑛𝑐𝑒</m:t>
                    </m:r>
                  </m:oMath>
                </a14:m>
                <a:r>
                  <a:rPr lang="en-IN" dirty="0"/>
                  <a:t> or if the number of iterations are exhausted.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Machine Learning, Ethem Alpyden</a:t>
            </a:r>
          </a:p>
        </p:txBody>
      </p:sp>
    </p:spTree>
    <p:extLst>
      <p:ext uri="{BB962C8B-B14F-4D97-AF65-F5344CB8AC3E}">
        <p14:creationId xmlns:p14="http://schemas.microsoft.com/office/powerpoint/2010/main" val="1567781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Let’s take an algebraic example</a:t>
                </a:r>
              </a:p>
              <a:p>
                <a:r>
                  <a:rPr lang="en-IN" sz="2400" dirty="0"/>
                  <a:t>Step 1 assume we initialize our beta vector as </a:t>
                </a:r>
                <a:r>
                  <a:rPr lang="el-GR" sz="2400" b="1" dirty="0"/>
                  <a:t>β</a:t>
                </a:r>
                <a:r>
                  <a:rPr lang="en-IN" sz="2400" b="1" dirty="0"/>
                  <a:t> </a:t>
                </a:r>
                <a:r>
                  <a:rPr lang="en-IN" sz="2400" dirty="0"/>
                  <a:t>= (</a:t>
                </a:r>
                <a:r>
                  <a:rPr lang="el-GR" sz="2400" dirty="0"/>
                  <a:t>β</a:t>
                </a:r>
                <a:r>
                  <a:rPr lang="en-IN" sz="2400" dirty="0"/>
                  <a:t>0,</a:t>
                </a:r>
                <a:r>
                  <a:rPr lang="el-GR" sz="2400" dirty="0"/>
                  <a:t>β</a:t>
                </a:r>
                <a:r>
                  <a:rPr lang="en-IN" sz="2400" dirty="0"/>
                  <a:t>1,</a:t>
                </a:r>
                <a:r>
                  <a:rPr lang="el-GR" sz="2400" dirty="0"/>
                  <a:t>β</a:t>
                </a:r>
                <a:r>
                  <a:rPr lang="en-IN" sz="2400" dirty="0"/>
                  <a:t>2,</a:t>
                </a:r>
                <a:r>
                  <a:rPr lang="el-GR" sz="2400" dirty="0"/>
                  <a:t>β</a:t>
                </a:r>
                <a:r>
                  <a:rPr lang="en-IN" sz="2400" dirty="0"/>
                  <a:t>3)</a:t>
                </a:r>
              </a:p>
              <a:p>
                <a:r>
                  <a:rPr lang="en-IN" sz="2400" dirty="0"/>
                  <a:t>Step 2(a)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b="1" dirty="0"/>
                          <m:t>β</m:t>
                        </m:r>
                      </m:den>
                    </m:f>
                  </m:oMath>
                </a14:m>
                <a:r>
                  <a:rPr lang="en-IN" sz="2400" dirty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tx1"/>
                            </a:solidFill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IN" sz="2400" b="0" i="0" dirty="0" smtClean="0">
                            <a:solidFill>
                              <a:schemeClr val="tx1"/>
                            </a:solidFill>
                          </a:rPr>
                          <m:t>0</m:t>
                        </m:r>
                      </m:den>
                    </m:f>
                  </m:oMath>
                </a14:m>
                <a:r>
                  <a:rPr lang="en-IN" sz="2400" b="1" dirty="0"/>
                  <a:t>,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IN" sz="2400" b="0" i="1" dirty="0" smtClean="0"/>
                          <m:t>1</m:t>
                        </m:r>
                      </m:den>
                    </m:f>
                  </m:oMath>
                </a14:m>
                <a:r>
                  <a:rPr lang="en-IN" sz="2400" b="1" dirty="0"/>
                  <a:t>,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IN" sz="2400" b="0" i="1" dirty="0" smtClean="0"/>
                          <m:t>2</m:t>
                        </m:r>
                      </m:den>
                    </m:f>
                  </m:oMath>
                </a14:m>
                <a:r>
                  <a:rPr lang="en-IN" sz="2400" b="1" dirty="0"/>
                  <a:t>,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IN" sz="2400" b="0" i="1" dirty="0" smtClean="0"/>
                          <m:t>3</m:t>
                        </m:r>
                      </m:den>
                    </m:f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sz="2400" b="1" dirty="0"/>
              </a:p>
              <a:p>
                <a:r>
                  <a:rPr lang="en-IN" sz="2400" dirty="0"/>
                  <a:t>Step 2(b) </a:t>
                </a:r>
                <a:r>
                  <a:rPr lang="el-GR" sz="2400" b="1" dirty="0"/>
                  <a:t>δ</a:t>
                </a:r>
                <a:r>
                  <a:rPr lang="en-IN" sz="2400" b="1" dirty="0"/>
                  <a:t>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b="1" dirty="0"/>
                          <m:t>β</m:t>
                        </m:r>
                      </m:den>
                    </m:f>
                  </m:oMath>
                </a14:m>
                <a:r>
                  <a:rPr lang="en-IN" sz="2400" b="1" dirty="0"/>
                  <a:t> =</a:t>
                </a:r>
                <a:r>
                  <a:rPr lang="en-IN" sz="2400" dirty="0"/>
                  <a:t>(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IN" sz="2400" dirty="0"/>
                          <m:t>0</m:t>
                        </m:r>
                      </m:den>
                    </m:f>
                  </m:oMath>
                </a14:m>
                <a:r>
                  <a:rPr lang="en-IN" sz="2400" b="1" dirty="0"/>
                  <a:t>,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IN" sz="2400" i="1" dirty="0"/>
                          <m:t>1</m:t>
                        </m:r>
                      </m:den>
                    </m:f>
                  </m:oMath>
                </a14:m>
                <a:r>
                  <a:rPr lang="en-IN" sz="2400" b="1" dirty="0"/>
                  <a:t>,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IN" sz="2400" i="1" dirty="0"/>
                          <m:t>2</m:t>
                        </m:r>
                      </m:den>
                    </m:f>
                  </m:oMath>
                </a14:m>
                <a:r>
                  <a:rPr lang="en-IN" sz="2400" b="1" dirty="0"/>
                  <a:t>,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𝒅𝑹𝑺𝑺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IN" sz="2400" i="1" dirty="0"/>
                          <m:t>3</m:t>
                        </m:r>
                      </m:den>
                    </m:f>
                    <m:r>
                      <a:rPr lang="en-IN" sz="2400" dirty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="1" dirty="0"/>
                  <a:t>= </a:t>
                </a:r>
                <a:r>
                  <a:rPr lang="en-IN" sz="2400" dirty="0"/>
                  <a:t>(</a:t>
                </a:r>
                <a:r>
                  <a:rPr lang="el-GR" sz="2400" dirty="0"/>
                  <a:t>δ</a:t>
                </a:r>
                <a:r>
                  <a:rPr lang="en-IN" sz="2400" dirty="0"/>
                  <a:t>0,</a:t>
                </a:r>
                <a:r>
                  <a:rPr lang="el-GR" sz="2400" dirty="0"/>
                  <a:t>δ</a:t>
                </a:r>
                <a:r>
                  <a:rPr lang="en-IN" sz="2400" dirty="0"/>
                  <a:t>1,</a:t>
                </a:r>
                <a:r>
                  <a:rPr lang="el-GR" sz="2400" dirty="0"/>
                  <a:t> δ</a:t>
                </a:r>
                <a:r>
                  <a:rPr lang="en-IN" sz="2400" dirty="0"/>
                  <a:t>2</a:t>
                </a:r>
                <a:r>
                  <a:rPr lang="el-GR" sz="2400" dirty="0"/>
                  <a:t> </a:t>
                </a:r>
                <a:r>
                  <a:rPr lang="en-IN" sz="2400" dirty="0"/>
                  <a:t>,</a:t>
                </a:r>
                <a:r>
                  <a:rPr lang="el-GR" sz="2400" dirty="0"/>
                  <a:t>δ</a:t>
                </a:r>
                <a:r>
                  <a:rPr lang="en-IN" sz="2400" dirty="0"/>
                  <a:t>3)</a:t>
                </a:r>
                <a:endParaRPr lang="en-IN" sz="2400" b="1" dirty="0"/>
              </a:p>
              <a:p>
                <a:r>
                  <a:rPr lang="en-IN" sz="2400" dirty="0"/>
                  <a:t>Step 3 </a:t>
                </a:r>
                <a:r>
                  <a:rPr lang="el-GR" sz="2400" b="1" dirty="0"/>
                  <a:t>β</a:t>
                </a:r>
                <a:r>
                  <a:rPr lang="en-IN" sz="2400" b="1" baseline="-25000" dirty="0"/>
                  <a:t>new</a:t>
                </a:r>
                <a:r>
                  <a:rPr lang="en-IN" sz="2400" dirty="0"/>
                  <a:t> = </a:t>
                </a:r>
                <a:r>
                  <a:rPr lang="el-GR" sz="2400" b="1" dirty="0"/>
                  <a:t>β </a:t>
                </a:r>
                <a:r>
                  <a:rPr lang="en-IN" sz="2400" b="1" dirty="0"/>
                  <a:t>+ </a:t>
                </a:r>
                <a:r>
                  <a:rPr lang="el-GR" sz="2400" b="1" dirty="0"/>
                  <a:t>δ</a:t>
                </a:r>
                <a:r>
                  <a:rPr lang="en-IN" sz="2400" b="1" dirty="0"/>
                  <a:t> = </a:t>
                </a:r>
                <a:r>
                  <a:rPr lang="en-IN" sz="2400" dirty="0"/>
                  <a:t>(</a:t>
                </a:r>
                <a:r>
                  <a:rPr lang="el-GR" sz="2400" dirty="0"/>
                  <a:t>β</a:t>
                </a:r>
                <a:r>
                  <a:rPr lang="en-IN" sz="2400" dirty="0"/>
                  <a:t>0+</a:t>
                </a:r>
                <a:r>
                  <a:rPr lang="el-GR" sz="2400" dirty="0"/>
                  <a:t> δ</a:t>
                </a:r>
                <a:r>
                  <a:rPr lang="en-IN" sz="2400" dirty="0"/>
                  <a:t>0,</a:t>
                </a:r>
                <a:r>
                  <a:rPr lang="el-GR" sz="2400" dirty="0"/>
                  <a:t>β</a:t>
                </a:r>
                <a:r>
                  <a:rPr lang="en-IN" sz="2400" dirty="0"/>
                  <a:t>1+</a:t>
                </a:r>
                <a:r>
                  <a:rPr lang="el-GR" sz="2400" dirty="0"/>
                  <a:t> δ</a:t>
                </a:r>
                <a:r>
                  <a:rPr lang="en-IN" sz="2400" dirty="0"/>
                  <a:t>1 ,</a:t>
                </a:r>
                <a:r>
                  <a:rPr lang="el-GR" sz="2400" dirty="0"/>
                  <a:t>β</a:t>
                </a:r>
                <a:r>
                  <a:rPr lang="en-IN" sz="2400" dirty="0"/>
                  <a:t>2+</a:t>
                </a:r>
                <a:r>
                  <a:rPr lang="el-GR" sz="2400" dirty="0"/>
                  <a:t> δ</a:t>
                </a:r>
                <a:r>
                  <a:rPr lang="en-IN" sz="2400" dirty="0"/>
                  <a:t>2,</a:t>
                </a:r>
                <a:r>
                  <a:rPr lang="el-GR" sz="2400" dirty="0"/>
                  <a:t>β</a:t>
                </a:r>
                <a:r>
                  <a:rPr lang="en-IN" sz="2400" dirty="0"/>
                  <a:t>3+</a:t>
                </a:r>
                <a:r>
                  <a:rPr lang="el-GR" sz="2400" dirty="0"/>
                  <a:t> δ</a:t>
                </a:r>
                <a:r>
                  <a:rPr lang="en-IN" sz="2400" dirty="0"/>
                  <a:t>3)</a:t>
                </a:r>
              </a:p>
              <a:p>
                <a:r>
                  <a:rPr lang="en-IN" sz="2400" dirty="0"/>
                  <a:t>Repeat 2 and 3 until convergence.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119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Linear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Computations for gradient descent can be easily written using Linear Algebra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𝐝𝐑𝐒𝐒</m:t>
                        </m:r>
                      </m:num>
                      <m:den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m:rPr>
                            <m:nor/>
                          </m:rPr>
                          <a:rPr lang="el-GR" b="1" dirty="0"/>
                          <m:t>β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:r>
                  <a:rPr lang="en-IN" b="1" dirty="0"/>
                  <a:t>2X</a:t>
                </a:r>
                <a:r>
                  <a:rPr lang="en-IN" b="1" baseline="30000" dirty="0"/>
                  <a:t>T</a:t>
                </a:r>
                <a:r>
                  <a:rPr lang="en-IN" b="1" dirty="0"/>
                  <a:t>(X</a:t>
                </a:r>
                <a:r>
                  <a:rPr lang="el-GR" b="1" dirty="0"/>
                  <a:t>β</a:t>
                </a:r>
                <a:r>
                  <a:rPr lang="en-US" b="1" dirty="0"/>
                  <a:t>-y</a:t>
                </a:r>
                <a:r>
                  <a:rPr lang="en-IN" b="1" dirty="0"/>
                  <a:t>) </a:t>
                </a:r>
              </a:p>
              <a:p>
                <a:r>
                  <a:rPr lang="en-IN" dirty="0"/>
                  <a:t>Code demo…..</a:t>
                </a:r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38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problem</a:t>
            </a:r>
          </a:p>
          <a:p>
            <a:r>
              <a:rPr lang="en-IN" dirty="0"/>
              <a:t>Linear form of Regression Problem</a:t>
            </a:r>
          </a:p>
          <a:p>
            <a:r>
              <a:rPr lang="en-IN" dirty="0"/>
              <a:t>OLS</a:t>
            </a:r>
          </a:p>
          <a:p>
            <a:r>
              <a:rPr lang="en-IN" dirty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2305421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using a linear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Classification: Fitting lines</a:t>
            </a:r>
          </a:p>
          <a:p>
            <a:r>
              <a:rPr lang="en-IN" dirty="0"/>
              <a:t>Logistic function</a:t>
            </a:r>
          </a:p>
          <a:p>
            <a:r>
              <a:rPr lang="en-IN" dirty="0"/>
              <a:t>Logistic regression: Cost function</a:t>
            </a:r>
          </a:p>
          <a:p>
            <a:r>
              <a:rPr lang="en-IN" dirty="0"/>
              <a:t>Regularization: L1 and L2</a:t>
            </a:r>
          </a:p>
          <a:p>
            <a:r>
              <a:rPr lang="en-IN" dirty="0"/>
              <a:t>Classifying multiple classes</a:t>
            </a:r>
          </a:p>
          <a:p>
            <a:r>
              <a:rPr lang="en-IN" dirty="0"/>
              <a:t>Cross Entropy Loss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168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lines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971184" y="1935209"/>
          <a:ext cx="6860598" cy="2410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866">
                  <a:extLst>
                    <a:ext uri="{9D8B030D-6E8A-4147-A177-3AD203B41FA5}">
                      <a16:colId xmlns:a16="http://schemas.microsoft.com/office/drawing/2014/main" val="1703860580"/>
                    </a:ext>
                  </a:extLst>
                </a:gridCol>
                <a:gridCol w="2286866">
                  <a:extLst>
                    <a:ext uri="{9D8B030D-6E8A-4147-A177-3AD203B41FA5}">
                      <a16:colId xmlns:a16="http://schemas.microsoft.com/office/drawing/2014/main" val="2906302211"/>
                    </a:ext>
                  </a:extLst>
                </a:gridCol>
                <a:gridCol w="2286866">
                  <a:extLst>
                    <a:ext uri="{9D8B030D-6E8A-4147-A177-3AD203B41FA5}">
                      <a16:colId xmlns:a16="http://schemas.microsoft.com/office/drawing/2014/main" val="2651251794"/>
                    </a:ext>
                  </a:extLst>
                </a:gridCol>
              </a:tblGrid>
              <a:tr h="719682">
                <a:tc>
                  <a:txBody>
                    <a:bodyPr/>
                    <a:lstStyle/>
                    <a:p>
                      <a:r>
                        <a:rPr lang="en-IN" dirty="0"/>
                        <a:t>Feature 1 (</a:t>
                      </a:r>
                      <a:r>
                        <a:rPr lang="en-IN" dirty="0" err="1"/>
                        <a:t>Age_Normalized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Feature 2 (</a:t>
                      </a:r>
                      <a:r>
                        <a:rPr lang="en-IN" dirty="0" err="1"/>
                        <a:t>Income_Normalized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 (Good/Bad)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1373"/>
                  </a:ext>
                </a:extLst>
              </a:tr>
              <a:tr h="422752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  <a:r>
                        <a:rPr lang="en-IN" baseline="0" dirty="0"/>
                        <a:t> =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82247"/>
                  </a:ext>
                </a:extLst>
              </a:tr>
              <a:tr h="422752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5754"/>
                  </a:ext>
                </a:extLst>
              </a:tr>
              <a:tr h="422752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58287"/>
                  </a:ext>
                </a:extLst>
              </a:tr>
              <a:tr h="422752">
                <a:tc>
                  <a:txBody>
                    <a:bodyPr/>
                    <a:lstStyle/>
                    <a:p>
                      <a:r>
                        <a:rPr lang="en-IN" dirty="0"/>
                        <a:t>…...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298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85" y="1730854"/>
            <a:ext cx="4295775" cy="2819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2134" y="4893733"/>
            <a:ext cx="7416800" cy="694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Fit a model of the form, Response=b0+b1Feature1</a:t>
            </a:r>
          </a:p>
        </p:txBody>
      </p:sp>
    </p:spTree>
    <p:extLst>
      <p:ext uri="{BB962C8B-B14F-4D97-AF65-F5344CB8AC3E}">
        <p14:creationId xmlns:p14="http://schemas.microsoft.com/office/powerpoint/2010/main" val="21659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2827" y="2008908"/>
                <a:ext cx="4450773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fit a straight line to the data, where the response is binary in nature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827" y="2008908"/>
                <a:ext cx="4450773" cy="646331"/>
              </a:xfrm>
              <a:prstGeom prst="rect">
                <a:avLst/>
              </a:prstGeom>
              <a:blipFill>
                <a:blip r:embed="rId3"/>
                <a:stretch>
                  <a:fillRect l="-1231" t="-5607" b="-13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16682" y="3131127"/>
            <a:ext cx="45339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Notice the predictions in red colour</a:t>
            </a:r>
          </a:p>
          <a:p>
            <a:pPr marL="342900" indent="-342900">
              <a:buAutoNum type="arabicPeriod"/>
            </a:pPr>
            <a:r>
              <a:rPr lang="en-IN" dirty="0"/>
              <a:t>Predictions &lt; 0 or Predictions &gt; 1</a:t>
            </a:r>
          </a:p>
          <a:p>
            <a:pPr marL="342900" indent="-342900">
              <a:buAutoNum type="arabicPeriod"/>
            </a:pPr>
            <a:r>
              <a:rPr lang="en-IN" dirty="0"/>
              <a:t>0&lt;Predictions&lt;1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6683" y="4479231"/>
                <a:ext cx="4533900" cy="203132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are trying to fit: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The problem with fitting linear model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83" y="4479231"/>
                <a:ext cx="4533900" cy="2031325"/>
              </a:xfrm>
              <a:prstGeom prst="rect">
                <a:avLst/>
              </a:prstGeom>
              <a:blipFill>
                <a:blip r:embed="rId4"/>
                <a:stretch>
                  <a:fillRect l="-1074" t="-1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" y="1924243"/>
            <a:ext cx="5020066" cy="34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F98C-C747-4BA4-9FFC-89C7777C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CE7BDA-49EE-47A8-8F3F-B4DAF816A3D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30281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1404311451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77496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7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2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693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C83A4C-B809-4138-8CF8-AC9242CE07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24558" y="2144981"/>
          <a:ext cx="369293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441576285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148823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Proportion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2914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7C63B5-5C8C-4EF6-8C02-15EF077DC60B}"/>
              </a:ext>
            </a:extLst>
          </p:cNvPr>
          <p:cNvCxnSpPr/>
          <p:nvPr/>
        </p:nvCxnSpPr>
        <p:spPr>
          <a:xfrm>
            <a:off x="3866322" y="2756452"/>
            <a:ext cx="1408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34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Introduction,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7697"/>
          </a:xfrm>
        </p:spPr>
        <p:txBody>
          <a:bodyPr/>
          <a:lstStyle/>
          <a:p>
            <a:r>
              <a:rPr lang="en-IN" b="1" dirty="0"/>
              <a:t>Linear Regression:</a:t>
            </a:r>
            <a:r>
              <a:rPr lang="en-IN" dirty="0"/>
              <a:t> A linear function of predictors is estimated, this estimated function is used to make predictions.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179444" y="2994991"/>
            <a:ext cx="3962400" cy="9409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BlogsShared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=f(predictors)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2939" y="4175883"/>
            <a:ext cx="6930888" cy="10071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BlogsShared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=b0+b1NumberOfWords+b2Topic_Politics+b3Weekday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9688" y="5423036"/>
            <a:ext cx="7474226" cy="10071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BlogsShared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=0.007+3*NumberOfWords+1.2*Topic_Politics-0.67*Weekday</a:t>
            </a:r>
          </a:p>
        </p:txBody>
      </p:sp>
    </p:spTree>
    <p:extLst>
      <p:ext uri="{BB962C8B-B14F-4D97-AF65-F5344CB8AC3E}">
        <p14:creationId xmlns:p14="http://schemas.microsoft.com/office/powerpoint/2010/main" val="1876338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0982" y="1690690"/>
                <a:ext cx="4488873" cy="9564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Instead of estimating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dirty="0"/>
                  <a:t> we can try to estimate the </a:t>
                </a:r>
                <a:r>
                  <a:rPr lang="en-IN" dirty="0" err="1"/>
                  <a:t>Prob</a:t>
                </a:r>
                <a:r>
                  <a:rPr lang="en-IN" dirty="0"/>
                  <a:t>(y=1)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82" y="1690690"/>
                <a:ext cx="4488873" cy="956480"/>
              </a:xfrm>
              <a:prstGeom prst="rect">
                <a:avLst/>
              </a:prstGeom>
              <a:blipFill>
                <a:blip r:embed="rId3"/>
                <a:stretch>
                  <a:fillRect l="-1221" t="-3165" b="-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96891" y="3500689"/>
            <a:ext cx="275705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These estimates make sense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16683" y="4479231"/>
                <a:ext cx="4533900" cy="17874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are trying to fit: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The problem still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83" y="4479231"/>
                <a:ext cx="4533900" cy="1787477"/>
              </a:xfrm>
              <a:prstGeom prst="rect">
                <a:avLst/>
              </a:prstGeom>
              <a:blipFill>
                <a:blip r:embed="rId4"/>
                <a:stretch>
                  <a:fillRect l="-1074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9" y="1511864"/>
            <a:ext cx="5020066" cy="344729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8" idx="1"/>
          </p:cNvCxnSpPr>
          <p:nvPr/>
        </p:nvCxnSpPr>
        <p:spPr>
          <a:xfrm>
            <a:off x="3166533" y="2489200"/>
            <a:ext cx="3130358" cy="133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76E6-61EF-4179-AB28-3EC3A10D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A5A8FA-25E6-4E48-BAF7-64D8CF01EC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1825625"/>
          <a:ext cx="302812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1404311451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77496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7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2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693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54F862-63AF-4E1F-BD71-673DB90303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24558" y="2144981"/>
          <a:ext cx="369293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1424">
                  <a:extLst>
                    <a:ext uri="{9D8B030D-6E8A-4147-A177-3AD203B41FA5}">
                      <a16:colId xmlns:a16="http://schemas.microsoft.com/office/drawing/2014/main" val="441576285"/>
                    </a:ext>
                  </a:extLst>
                </a:gridCol>
                <a:gridCol w="1240757">
                  <a:extLst>
                    <a:ext uri="{9D8B030D-6E8A-4147-A177-3AD203B41FA5}">
                      <a16:colId xmlns:a16="http://schemas.microsoft.com/office/drawing/2014/main" val="1488235936"/>
                    </a:ext>
                  </a:extLst>
                </a:gridCol>
                <a:gridCol w="1240757">
                  <a:extLst>
                    <a:ext uri="{9D8B030D-6E8A-4147-A177-3AD203B41FA5}">
                      <a16:colId xmlns:a16="http://schemas.microsoft.com/office/drawing/2014/main" val="3818243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/1-Pr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2914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60177-56F0-41AE-B944-523FBA1DC6E5}"/>
              </a:ext>
            </a:extLst>
          </p:cNvPr>
          <p:cNvCxnSpPr/>
          <p:nvPr/>
        </p:nvCxnSpPr>
        <p:spPr>
          <a:xfrm>
            <a:off x="3866322" y="2756452"/>
            <a:ext cx="1408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F08D80-5212-4F3B-9AC8-05FFF47855AC}"/>
              </a:ext>
            </a:extLst>
          </p:cNvPr>
          <p:cNvSpPr txBox="1"/>
          <p:nvPr/>
        </p:nvSpPr>
        <p:spPr>
          <a:xfrm>
            <a:off x="5530573" y="3869635"/>
            <a:ext cx="28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and Minimum value </a:t>
            </a:r>
            <a:r>
              <a:rPr lang="en-IN" dirty="0" err="1"/>
              <a:t>Pr</a:t>
            </a:r>
            <a:r>
              <a:rPr lang="en-IN" dirty="0"/>
              <a:t>/(1-Pr) 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1683F-C7EE-4791-9491-B6698BF7FBFA}"/>
              </a:ext>
            </a:extLst>
          </p:cNvPr>
          <p:cNvSpPr txBox="1"/>
          <p:nvPr/>
        </p:nvSpPr>
        <p:spPr>
          <a:xfrm>
            <a:off x="5417930" y="4923185"/>
            <a:ext cx="28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Maximum value of </a:t>
            </a:r>
            <a:r>
              <a:rPr lang="en-IN" dirty="0" err="1"/>
              <a:t>Pr</a:t>
            </a:r>
            <a:r>
              <a:rPr lang="en-IN" dirty="0"/>
              <a:t>(1)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703A-B4C2-42B9-8E5D-C367B6BB01D6}"/>
              </a:ext>
            </a:extLst>
          </p:cNvPr>
          <p:cNvSpPr txBox="1"/>
          <p:nvPr/>
        </p:nvSpPr>
        <p:spPr>
          <a:xfrm>
            <a:off x="5406885" y="4466786"/>
            <a:ext cx="28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Minimum value of </a:t>
            </a:r>
            <a:r>
              <a:rPr lang="en-IN" dirty="0" err="1"/>
              <a:t>Pr</a:t>
            </a:r>
            <a:r>
              <a:rPr lang="en-IN" dirty="0"/>
              <a:t>(1)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DB67C-1A75-4D16-9089-DCFF39291C26}"/>
              </a:ext>
            </a:extLst>
          </p:cNvPr>
          <p:cNvSpPr txBox="1"/>
          <p:nvPr/>
        </p:nvSpPr>
        <p:spPr>
          <a:xfrm>
            <a:off x="8599553" y="451426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</a:t>
            </a:r>
            <a:r>
              <a:rPr lang="en-IN" dirty="0"/>
              <a:t>(1)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E116E-8D1F-4E18-9F23-ADFCB39C91E5}"/>
              </a:ext>
            </a:extLst>
          </p:cNvPr>
          <p:cNvSpPr txBox="1"/>
          <p:nvPr/>
        </p:nvSpPr>
        <p:spPr>
          <a:xfrm>
            <a:off x="8619429" y="4918460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</a:t>
            </a:r>
            <a:r>
              <a:rPr lang="en-IN" dirty="0"/>
              <a:t>(1)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0547C-085B-48E4-B4A4-A1B6D1CA8472}"/>
              </a:ext>
            </a:extLst>
          </p:cNvPr>
          <p:cNvSpPr txBox="1"/>
          <p:nvPr/>
        </p:nvSpPr>
        <p:spPr>
          <a:xfrm>
            <a:off x="5530573" y="5300872"/>
            <a:ext cx="30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 </a:t>
            </a:r>
            <a:r>
              <a:rPr lang="en-IN" dirty="0" err="1"/>
              <a:t>Pr</a:t>
            </a:r>
            <a:r>
              <a:rPr lang="en-IN" dirty="0"/>
              <a:t>(1) = 0, </a:t>
            </a:r>
            <a:r>
              <a:rPr lang="en-IN" dirty="0" err="1"/>
              <a:t>Pr</a:t>
            </a:r>
            <a:r>
              <a:rPr lang="en-IN" dirty="0"/>
              <a:t>/(1-Pr) =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8A7AFD-168A-4DD1-9993-606A2EB74779}"/>
              </a:ext>
            </a:extLst>
          </p:cNvPr>
          <p:cNvSpPr txBox="1"/>
          <p:nvPr/>
        </p:nvSpPr>
        <p:spPr>
          <a:xfrm>
            <a:off x="5537200" y="5705063"/>
            <a:ext cx="30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</a:t>
            </a:r>
            <a:r>
              <a:rPr lang="en-IN" dirty="0" err="1"/>
              <a:t>Pr</a:t>
            </a:r>
            <a:r>
              <a:rPr lang="en-IN" dirty="0"/>
              <a:t>(1) = 1, </a:t>
            </a:r>
            <a:r>
              <a:rPr lang="en-IN" dirty="0" err="1"/>
              <a:t>Pr</a:t>
            </a:r>
            <a:r>
              <a:rPr lang="en-IN" dirty="0"/>
              <a:t>/(1-Pr) =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61CCD-4625-478C-B6DD-EE4015423BD8}"/>
              </a:ext>
            </a:extLst>
          </p:cNvPr>
          <p:cNvSpPr txBox="1"/>
          <p:nvPr/>
        </p:nvSpPr>
        <p:spPr>
          <a:xfrm>
            <a:off x="8566421" y="5340629"/>
            <a:ext cx="17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</a:t>
            </a:r>
            <a:r>
              <a:rPr lang="en-IN" dirty="0"/>
              <a:t>/(1-Pr) 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74B1CD-8DE4-4E83-9C59-DA5787F2D42D}"/>
              </a:ext>
            </a:extLst>
          </p:cNvPr>
          <p:cNvSpPr txBox="1"/>
          <p:nvPr/>
        </p:nvSpPr>
        <p:spPr>
          <a:xfrm>
            <a:off x="8559796" y="5691811"/>
            <a:ext cx="21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</a:t>
            </a:r>
            <a:r>
              <a:rPr lang="en-IN" dirty="0"/>
              <a:t>/(1-Pr) =Infinity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13433-C391-4C4D-815D-E09C9D453A51}"/>
              </a:ext>
            </a:extLst>
          </p:cNvPr>
          <p:cNvSpPr txBox="1"/>
          <p:nvPr/>
        </p:nvSpPr>
        <p:spPr>
          <a:xfrm>
            <a:off x="7129671" y="6188767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0&lt;=</a:t>
            </a:r>
            <a:r>
              <a:rPr lang="en-IN" dirty="0" err="1"/>
              <a:t>Pr</a:t>
            </a:r>
            <a:r>
              <a:rPr lang="en-IN" dirty="0"/>
              <a:t>/(1-Pr)&lt;=Infinity</a:t>
            </a:r>
          </a:p>
        </p:txBody>
      </p:sp>
    </p:spTree>
    <p:extLst>
      <p:ext uri="{BB962C8B-B14F-4D97-AF65-F5344CB8AC3E}">
        <p14:creationId xmlns:p14="http://schemas.microsoft.com/office/powerpoint/2010/main" val="15144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5914" y="1690690"/>
                <a:ext cx="4488873" cy="138287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Instead of estimating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dirty="0"/>
                  <a:t> we can try to estimate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14" y="1690690"/>
                <a:ext cx="4488873" cy="1382879"/>
              </a:xfrm>
              <a:prstGeom prst="rect">
                <a:avLst/>
              </a:prstGeom>
              <a:blipFill>
                <a:blip r:embed="rId2"/>
                <a:stretch>
                  <a:fillRect l="-1085" t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33958" y="3337928"/>
            <a:ext cx="275705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These estimates make sense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01853" y="4147020"/>
                <a:ext cx="5430983" cy="23482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are trying to fit: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The problem still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∈(0,+∞)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53" y="4147020"/>
                <a:ext cx="5430983" cy="2348207"/>
              </a:xfrm>
              <a:prstGeom prst="rect">
                <a:avLst/>
              </a:prstGeom>
              <a:blipFill>
                <a:blip r:embed="rId3"/>
                <a:stretch>
                  <a:fillRect l="-1009" t="-12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4" y="1788586"/>
            <a:ext cx="5020066" cy="344729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741333" y="2184400"/>
            <a:ext cx="1792625" cy="143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1"/>
          </p:cNvCxnSpPr>
          <p:nvPr/>
        </p:nvCxnSpPr>
        <p:spPr>
          <a:xfrm>
            <a:off x="4267200" y="3073569"/>
            <a:ext cx="2266758" cy="58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D5D-D119-493D-A333-18D191AC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B5806-8B66-493F-ADB2-5387AE93414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1825625"/>
          <a:ext cx="302812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1404311451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77496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7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2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693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3540CD-C6FA-454F-B7BA-59E43748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1549" y="2065572"/>
          <a:ext cx="534946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635">
                  <a:extLst>
                    <a:ext uri="{9D8B030D-6E8A-4147-A177-3AD203B41FA5}">
                      <a16:colId xmlns:a16="http://schemas.microsoft.com/office/drawing/2014/main" val="441576285"/>
                    </a:ext>
                  </a:extLst>
                </a:gridCol>
                <a:gridCol w="1176449">
                  <a:extLst>
                    <a:ext uri="{9D8B030D-6E8A-4147-A177-3AD203B41FA5}">
                      <a16:colId xmlns:a16="http://schemas.microsoft.com/office/drawing/2014/main" val="1488235936"/>
                    </a:ext>
                  </a:extLst>
                </a:gridCol>
                <a:gridCol w="1172783">
                  <a:extLst>
                    <a:ext uri="{9D8B030D-6E8A-4147-A177-3AD203B41FA5}">
                      <a16:colId xmlns:a16="http://schemas.microsoft.com/office/drawing/2014/main" val="3818243758"/>
                    </a:ext>
                  </a:extLst>
                </a:gridCol>
                <a:gridCol w="1851594">
                  <a:extLst>
                    <a:ext uri="{9D8B030D-6E8A-4147-A177-3AD203B41FA5}">
                      <a16:colId xmlns:a16="http://schemas.microsoft.com/office/drawing/2014/main" val="186895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/1-Pr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log(</a:t>
                      </a:r>
                      <a:r>
                        <a:rPr lang="en-IN" dirty="0" err="1"/>
                        <a:t>Pr</a:t>
                      </a:r>
                      <a:r>
                        <a:rPr lang="en-IN" dirty="0"/>
                        <a:t>/(1-Pr))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2914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8F0206-9021-435F-95BA-BDFC0C9F8137}"/>
              </a:ext>
            </a:extLst>
          </p:cNvPr>
          <p:cNvCxnSpPr/>
          <p:nvPr/>
        </p:nvCxnSpPr>
        <p:spPr>
          <a:xfrm>
            <a:off x="3866322" y="2756452"/>
            <a:ext cx="1408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188415-47FA-452A-BBFD-0E09398962CB}"/>
              </a:ext>
            </a:extLst>
          </p:cNvPr>
          <p:cNvSpPr txBox="1"/>
          <p:nvPr/>
        </p:nvSpPr>
        <p:spPr>
          <a:xfrm>
            <a:off x="7129671" y="3591346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0&lt;=</a:t>
            </a:r>
            <a:r>
              <a:rPr lang="en-IN" dirty="0" err="1"/>
              <a:t>Pr</a:t>
            </a:r>
            <a:r>
              <a:rPr lang="en-IN" dirty="0"/>
              <a:t>/(1-Pr)&lt;=Infinity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71923-73E9-4336-A2AA-34ECD414D209}"/>
              </a:ext>
            </a:extLst>
          </p:cNvPr>
          <p:cNvSpPr txBox="1"/>
          <p:nvPr/>
        </p:nvSpPr>
        <p:spPr>
          <a:xfrm>
            <a:off x="6718852" y="4101555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-Infinity&lt;=log(</a:t>
            </a:r>
            <a:r>
              <a:rPr lang="en-IN" dirty="0" err="1"/>
              <a:t>Pr</a:t>
            </a:r>
            <a:r>
              <a:rPr lang="en-IN" dirty="0"/>
              <a:t>/(1-Pr))&lt;=Infinity</a:t>
            </a:r>
          </a:p>
        </p:txBody>
      </p:sp>
    </p:spTree>
    <p:extLst>
      <p:ext uri="{BB962C8B-B14F-4D97-AF65-F5344CB8AC3E}">
        <p14:creationId xmlns:p14="http://schemas.microsoft.com/office/powerpoint/2010/main" val="377871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964" y="1732255"/>
                <a:ext cx="4488873" cy="124854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Instead of estimating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dirty="0"/>
                  <a:t> we can try to estimate the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−∞,+∞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64" y="1732255"/>
                <a:ext cx="4488873" cy="1248547"/>
              </a:xfrm>
              <a:prstGeom prst="rect">
                <a:avLst/>
              </a:prstGeom>
              <a:blipFill>
                <a:blip r:embed="rId2"/>
                <a:stretch>
                  <a:fillRect l="-1221" t="-24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38873" y="3273274"/>
            <a:ext cx="275705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All estimates make sense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7437" y="4188585"/>
                <a:ext cx="5430983" cy="15255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are trying to fit:</a:t>
                </a:r>
              </a:p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∈(−∞,+∞)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37" y="4188585"/>
                <a:ext cx="5430983" cy="1525546"/>
              </a:xfrm>
              <a:prstGeom prst="rect">
                <a:avLst/>
              </a:prstGeom>
              <a:blipFill>
                <a:blip r:embed="rId3"/>
                <a:stretch>
                  <a:fillRect l="-1009" t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7" y="1504063"/>
            <a:ext cx="5084074" cy="34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022"/>
            <a:ext cx="10515600" cy="1325563"/>
          </a:xfrm>
        </p:spPr>
        <p:txBody>
          <a:bodyPr/>
          <a:lstStyle/>
          <a:p>
            <a:r>
              <a:rPr lang="en-IN" b="1" dirty="0"/>
              <a:t>Supervised Learning: Logistic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690690"/>
                <a:ext cx="3910446" cy="13898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90"/>
                <a:ext cx="3910446" cy="1389804"/>
              </a:xfrm>
              <a:prstGeom prst="rect">
                <a:avLst/>
              </a:prstGeom>
              <a:blipFill>
                <a:blip r:embed="rId2"/>
                <a:stretch>
                  <a:fillRect l="-1402" t="-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3283527" y="2784764"/>
            <a:ext cx="1970246" cy="1828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73778" y="4475020"/>
            <a:ext cx="1911927" cy="942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Logistic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614" y="1200162"/>
            <a:ext cx="4183641" cy="281103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8" idx="7"/>
          </p:cNvCxnSpPr>
          <p:nvPr/>
        </p:nvCxnSpPr>
        <p:spPr>
          <a:xfrm flipH="1">
            <a:off x="6605710" y="2992584"/>
            <a:ext cx="2316613" cy="1620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3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Logistic Cost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To estimate the model parameters from data, one needs to define a loss/cost function </a:t>
                </a:r>
              </a:p>
              <a:p>
                <a:r>
                  <a:rPr lang="en-IN" dirty="0"/>
                  <a:t>In the case of linear regression we used RSS as a cost function and we minimized it, </a:t>
                </a:r>
                <a:r>
                  <a:rPr lang="en-IN" b="1" dirty="0"/>
                  <a:t>RSS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IN" dirty="0"/>
                          <m:t> –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IN" baseline="30000" dirty="0"/>
                          <m:t>T</m:t>
                        </m:r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nary>
                  </m:oMath>
                </a14:m>
                <a:r>
                  <a:rPr lang="en-IN" dirty="0"/>
                  <a:t>)</a:t>
                </a:r>
                <a:r>
                  <a:rPr lang="en-IN" baseline="30000" dirty="0"/>
                  <a:t>2 </a:t>
                </a:r>
                <a:r>
                  <a:rPr lang="en-IN" dirty="0"/>
                  <a:t>= (</a:t>
                </a:r>
                <a:r>
                  <a:rPr lang="en-IN" b="1" dirty="0"/>
                  <a:t>y-X</a:t>
                </a:r>
                <a:r>
                  <a:rPr lang="el-GR" dirty="0"/>
                  <a:t>β</a:t>
                </a:r>
                <a:r>
                  <a:rPr lang="en-IN" dirty="0"/>
                  <a:t>)</a:t>
                </a:r>
                <a:r>
                  <a:rPr lang="en-IN" baseline="30000" dirty="0"/>
                  <a:t>T</a:t>
                </a:r>
                <a:r>
                  <a:rPr lang="en-IN" dirty="0"/>
                  <a:t>(</a:t>
                </a:r>
                <a:r>
                  <a:rPr lang="en-IN" b="1" dirty="0"/>
                  <a:t>y-X</a:t>
                </a:r>
                <a:r>
                  <a:rPr lang="el-GR" dirty="0"/>
                  <a:t>β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How can we define a loss function in a classification setting?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4998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3A2-E3F4-42E6-A967-DC774130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Logistic Cost Function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28165-A5B4-4DBB-89F0-C8B53B5165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1685102"/>
          <a:ext cx="378681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840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/>
              <p:nvPr/>
            </p:nvSpPr>
            <p:spPr>
              <a:xfrm>
                <a:off x="5608982" y="1778658"/>
                <a:ext cx="3910446" cy="13898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82" y="1778658"/>
                <a:ext cx="3910446" cy="1389804"/>
              </a:xfrm>
              <a:prstGeom prst="rect">
                <a:avLst/>
              </a:prstGeom>
              <a:blipFill>
                <a:blip r:embed="rId2"/>
                <a:stretch>
                  <a:fillRect l="-1244" t="-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07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3A2-E3F4-42E6-A967-DC774130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Logistic Cost Function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28165-A5B4-4DBB-89F0-C8B53B5165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1685102"/>
          <a:ext cx="378681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840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/>
              <p:nvPr/>
            </p:nvSpPr>
            <p:spPr>
              <a:xfrm>
                <a:off x="5608982" y="1685102"/>
                <a:ext cx="3910446" cy="13898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82" y="1685102"/>
                <a:ext cx="3910446" cy="1389804"/>
              </a:xfrm>
              <a:prstGeom prst="rect">
                <a:avLst/>
              </a:prstGeom>
              <a:blipFill>
                <a:blip r:embed="rId2"/>
                <a:stretch>
                  <a:fillRect l="-1244" t="-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842273-F941-41A0-8ECD-6BD18C107F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3560" y="3303082"/>
          <a:ext cx="3772232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2262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C68E76-7060-4211-A6AC-75820F691F8F}"/>
                  </a:ext>
                </a:extLst>
              </p:cNvPr>
              <p:cNvSpPr/>
              <p:nvPr/>
            </p:nvSpPr>
            <p:spPr>
              <a:xfrm>
                <a:off x="2161760" y="5088835"/>
                <a:ext cx="1139688" cy="7156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C68E76-7060-4211-A6AC-75820F69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60" y="5088835"/>
                <a:ext cx="1139688" cy="715617"/>
              </a:xfrm>
              <a:prstGeom prst="rect">
                <a:avLst/>
              </a:prstGeom>
              <a:blipFill>
                <a:blip r:embed="rId3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375311-FDEC-4968-B123-8585E59C7327}"/>
                  </a:ext>
                </a:extLst>
              </p:cNvPr>
              <p:cNvSpPr/>
              <p:nvPr/>
            </p:nvSpPr>
            <p:spPr>
              <a:xfrm>
                <a:off x="9655864" y="4731026"/>
                <a:ext cx="1139688" cy="7156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375311-FDEC-4968-B123-8585E59C7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864" y="4731026"/>
                <a:ext cx="1139688" cy="715617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884E24-04E5-4ACC-BE4A-5978D78E6E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08982" y="5438692"/>
          <a:ext cx="3786809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3298">
                  <a:extLst>
                    <a:ext uri="{9D8B030D-6E8A-4147-A177-3AD203B41FA5}">
                      <a16:colId xmlns:a16="http://schemas.microsoft.com/office/drawing/2014/main" val="1445624377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316287973"/>
                    </a:ext>
                  </a:extLst>
                </a:gridCol>
                <a:gridCol w="1285063">
                  <a:extLst>
                    <a:ext uri="{9D8B030D-6E8A-4147-A177-3AD203B41FA5}">
                      <a16:colId xmlns:a16="http://schemas.microsoft.com/office/drawing/2014/main" val="1954669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0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1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3A2-E3F4-42E6-A967-DC774130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Logistic Cost Function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28165-A5B4-4DBB-89F0-C8B53B5165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7955" y="1327292"/>
          <a:ext cx="378681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840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/>
              <p:nvPr/>
            </p:nvSpPr>
            <p:spPr>
              <a:xfrm>
                <a:off x="7000464" y="1447355"/>
                <a:ext cx="3910446" cy="13898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64" y="1447355"/>
                <a:ext cx="3910446" cy="1389804"/>
              </a:xfrm>
              <a:prstGeom prst="rect">
                <a:avLst/>
              </a:prstGeom>
              <a:blipFill>
                <a:blip r:embed="rId2"/>
                <a:stretch>
                  <a:fillRect l="-1244" t="-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842273-F941-41A0-8ECD-6BD18C107F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0464" y="3051291"/>
          <a:ext cx="378681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840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711600-B331-4C99-95EB-737B2D597F43}"/>
                  </a:ext>
                </a:extLst>
              </p:cNvPr>
              <p:cNvSpPr/>
              <p:nvPr/>
            </p:nvSpPr>
            <p:spPr>
              <a:xfrm>
                <a:off x="728870" y="4649464"/>
                <a:ext cx="4797287" cy="1992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cost function to be  minimised is:</a:t>
                </a:r>
              </a:p>
              <a:p>
                <a:pPr algn="ctr"/>
                <a:endParaRPr lang="en-IN" sz="12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1200" dirty="0">
                    <a:ea typeface="Cambria Math" panose="02040503050406030204" pitchFamily="18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I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d>
                          <m:dPr>
                            <m:ctrlP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𝑃𝑖</m:t>
                            </m:r>
                          </m:e>
                        </m:d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𝑃𝑖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1200" dirty="0"/>
              </a:p>
              <a:p>
                <a:pPr algn="ctr"/>
                <a:endParaRPr lang="en-IN" sz="12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1200" dirty="0">
                    <a:ea typeface="Cambria Math" panose="02040503050406030204" pitchFamily="18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I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f>
                          <m:fPr>
                            <m:ctrlPr>
                              <a:rPr lang="en-I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1200" dirty="0"/>
              </a:p>
              <a:p>
                <a:pPr algn="ctr"/>
                <a:endParaRPr lang="en-IN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=1,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711600-B331-4C99-95EB-737B2D597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" y="4649464"/>
                <a:ext cx="4797287" cy="1992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FFD842-B25C-4547-B727-43E3CD150D11}"/>
                  </a:ext>
                </a:extLst>
              </p:cNvPr>
              <p:cNvSpPr/>
              <p:nvPr/>
            </p:nvSpPr>
            <p:spPr>
              <a:xfrm>
                <a:off x="4838699" y="2693482"/>
                <a:ext cx="1139688" cy="7156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FFD842-B25C-4547-B727-43E3CD150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99" y="2693482"/>
                <a:ext cx="1139688" cy="715617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44C8E3-4EC7-4C33-9CB0-D874DEDF6D45}"/>
                  </a:ext>
                </a:extLst>
              </p:cNvPr>
              <p:cNvSpPr/>
              <p:nvPr/>
            </p:nvSpPr>
            <p:spPr>
              <a:xfrm>
                <a:off x="10840282" y="4494942"/>
                <a:ext cx="1139688" cy="7156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44C8E3-4EC7-4C33-9CB0-D874DEDF6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282" y="4494942"/>
                <a:ext cx="1139688" cy="715617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Introduction,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66818"/>
          </a:xfrm>
        </p:spPr>
        <p:txBody>
          <a:bodyPr/>
          <a:lstStyle/>
          <a:p>
            <a:r>
              <a:rPr lang="en-IN" dirty="0"/>
              <a:t>Lets take an example: Classification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56860" y="2312939"/>
          <a:ext cx="8127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07167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28995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735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Monthly</a:t>
                      </a:r>
                      <a:r>
                        <a:rPr lang="en-IN" baseline="0" dirty="0"/>
                        <a:t> 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1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7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8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0584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987636" y="2027583"/>
            <a:ext cx="4659947" cy="28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8340436" y="2175235"/>
            <a:ext cx="1460154" cy="13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9800590" y="1805903"/>
            <a:ext cx="5403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148" y="3813421"/>
            <a:ext cx="5056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56859" y="3813186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01729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3567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62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84428"/>
                  </a:ext>
                </a:extLst>
              </a:tr>
            </a:tbl>
          </a:graphicData>
        </a:graphic>
      </p:graphicFrame>
      <p:cxnSp>
        <p:nvCxnSpPr>
          <p:cNvPr id="21" name="Elbow Connector 20"/>
          <p:cNvCxnSpPr/>
          <p:nvPr/>
        </p:nvCxnSpPr>
        <p:spPr>
          <a:xfrm rot="5400000">
            <a:off x="277390" y="2888916"/>
            <a:ext cx="1215138" cy="460666"/>
          </a:xfrm>
          <a:prstGeom prst="bentConnector3">
            <a:avLst>
              <a:gd name="adj1" fmla="val -130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196114" y="5194684"/>
          <a:ext cx="919479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1789351"/>
                    </a:ext>
                  </a:extLst>
                </a:gridCol>
                <a:gridCol w="5130795">
                  <a:extLst>
                    <a:ext uri="{9D8B030D-6E8A-4147-A177-3AD203B41FA5}">
                      <a16:colId xmlns:a16="http://schemas.microsoft.com/office/drawing/2014/main" val="292215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Discreet</a:t>
                      </a:r>
                      <a:r>
                        <a:rPr lang="en-IN" baseline="0" dirty="0"/>
                        <a:t> (Yes, No), Could be more than 2 categories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6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Continuous/Categorical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519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Introduction to Statistical Learning, Trevor and Hastie</a:t>
            </a:r>
          </a:p>
        </p:txBody>
      </p:sp>
    </p:spTree>
    <p:extLst>
      <p:ext uri="{BB962C8B-B14F-4D97-AF65-F5344CB8AC3E}">
        <p14:creationId xmlns:p14="http://schemas.microsoft.com/office/powerpoint/2010/main" val="441830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Logistic Cost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690690"/>
                <a:ext cx="6047510" cy="22040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objective would now be to minimise</a:t>
                </a:r>
              </a:p>
              <a:p>
                <a:pPr algn="ctr"/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𝑃𝑖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𝑦𝑖𝑙𝑜𝑔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90"/>
                <a:ext cx="6047510" cy="2204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31027" y="4343165"/>
            <a:ext cx="3061855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There is no closed form solution to this optimization problem, this is solved using </a:t>
            </a:r>
          </a:p>
          <a:p>
            <a:r>
              <a:rPr lang="en-IN" dirty="0"/>
              <a:t>Numerical optimization procedures such as </a:t>
            </a:r>
            <a:r>
              <a:rPr lang="en-IN" i="1" dirty="0"/>
              <a:t>Newton’s Method etc</a:t>
            </a:r>
          </a:p>
        </p:txBody>
      </p:sp>
    </p:spTree>
    <p:extLst>
      <p:ext uri="{BB962C8B-B14F-4D97-AF65-F5344CB8AC3E}">
        <p14:creationId xmlns:p14="http://schemas.microsoft.com/office/powerpoint/2010/main" val="27486997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L1 and L2 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like linear regression, we can introduce regularization in the logistic regression also</a:t>
            </a:r>
          </a:p>
          <a:p>
            <a:r>
              <a:rPr lang="en-IN" dirty="0"/>
              <a:t>The aim of using regularization is to prevent overfit.</a:t>
            </a:r>
          </a:p>
          <a:p>
            <a:r>
              <a:rPr lang="en-IN" dirty="0"/>
              <a:t>The L2 regularization is implemented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199" y="3796581"/>
                <a:ext cx="7931727" cy="22040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objective would now be to minimise</a:t>
                </a:r>
              </a:p>
              <a:p>
                <a:pPr algn="ctr"/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l-GR" dirty="0"/>
                  <a:t> </a:t>
                </a:r>
                <a:r>
                  <a:rPr lang="en-IN" dirty="0"/>
                  <a:t>+ </a:t>
                </a:r>
                <a:r>
                  <a:rPr lang="el-GR" dirty="0"/>
                  <a:t>λ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  <m:r>
                          <m:rPr>
                            <m:nor/>
                          </m:rPr>
                          <a:rPr lang="en-IN" b="1" dirty="0"/>
                          <m:t>′</m:t>
                        </m:r>
                      </m:e>
                    </m:nary>
                  </m:oMath>
                </a14:m>
                <a:r>
                  <a:rPr lang="en-IN" baseline="-25000" dirty="0"/>
                  <a:t>i</a:t>
                </a:r>
                <a:r>
                  <a:rPr lang="en-IN" baseline="30000" dirty="0"/>
                  <a:t>2</a:t>
                </a:r>
              </a:p>
              <a:p>
                <a:r>
                  <a:rPr lang="en-IN" sz="1100" dirty="0"/>
                  <a:t>                                                                        </a:t>
                </a:r>
              </a:p>
              <a:p>
                <a:r>
                  <a:rPr lang="en-IN" sz="1100" dirty="0"/>
                  <a:t>                                                               (</a:t>
                </a:r>
                <a:r>
                  <a:rPr lang="en-IN" sz="1100" b="1" dirty="0"/>
                  <a:t>β‘ </a:t>
                </a:r>
                <a:r>
                  <a:rPr lang="en-IN" sz="1100" dirty="0"/>
                  <a:t>is a model parameter vector without the intercept term)</a:t>
                </a:r>
              </a:p>
              <a:p>
                <a:pPr algn="ctr"/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96581"/>
                <a:ext cx="7931727" cy="2204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019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L1 and L2 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L1 regularization is implemented as: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521963"/>
                <a:ext cx="7931727" cy="22040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objective would now be to minimise</a:t>
                </a:r>
              </a:p>
              <a:p>
                <a:pPr algn="ctr"/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l-GR" dirty="0"/>
                  <a:t> </a:t>
                </a:r>
                <a:r>
                  <a:rPr lang="en-IN" dirty="0"/>
                  <a:t>+ 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nary>
                  </m:oMath>
                </a14:m>
                <a:r>
                  <a:rPr lang="en-IN" baseline="30000" dirty="0"/>
                  <a:t>’</a:t>
                </a:r>
                <a:r>
                  <a:rPr lang="en-IN" b="1" baseline="-25000" dirty="0"/>
                  <a:t>i</a:t>
                </a:r>
                <a:r>
                  <a:rPr lang="en-IN" dirty="0"/>
                  <a:t>|</a:t>
                </a:r>
                <a:endParaRPr lang="en-IN" baseline="30000" dirty="0"/>
              </a:p>
              <a:p>
                <a:r>
                  <a:rPr lang="en-IN" sz="1100" dirty="0"/>
                  <a:t>                                                                        </a:t>
                </a:r>
              </a:p>
              <a:p>
                <a:r>
                  <a:rPr lang="en-IN" sz="1100" dirty="0"/>
                  <a:t>                                                               (</a:t>
                </a:r>
                <a:r>
                  <a:rPr lang="en-IN" sz="1100" b="1" dirty="0"/>
                  <a:t>β‘ </a:t>
                </a:r>
                <a:r>
                  <a:rPr lang="en-IN" sz="1100" dirty="0"/>
                  <a:t>is a model parameter vector without the intercept term)</a:t>
                </a:r>
              </a:p>
              <a:p>
                <a:pPr algn="ctr"/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1963"/>
                <a:ext cx="7931727" cy="2204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45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easy to think about performance metrics for a regression model, the notion of accuracy in a regression setting is fairly straightforward.</a:t>
            </a:r>
          </a:p>
          <a:p>
            <a:r>
              <a:rPr lang="en-IN" dirty="0"/>
              <a:t>How can we talk about the notion of accuracy in a binary classification scenario?</a:t>
            </a:r>
          </a:p>
          <a:p>
            <a:r>
              <a:rPr lang="en-IN" dirty="0"/>
              <a:t>What output will a logistic regression model produce?</a:t>
            </a:r>
          </a:p>
          <a:p>
            <a:r>
              <a:rPr lang="en-IN" dirty="0"/>
              <a:t>How can probability of event be used to classify?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055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80C-E59E-41F2-A8AD-F6C17F4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9D47FB-3583-4ACC-B827-0B615A7DFE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331" y="1846101"/>
          <a:ext cx="365318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97F41-F981-4F21-9482-0FFA4F317D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9322" y="1846101"/>
          <a:ext cx="4547704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Pred_Label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DBF0DA-1A36-4D9F-90DA-4F8EEC1415A5}"/>
              </a:ext>
            </a:extLst>
          </p:cNvPr>
          <p:cNvSpPr txBox="1"/>
          <p:nvPr/>
        </p:nvSpPr>
        <p:spPr>
          <a:xfrm>
            <a:off x="4651512" y="5367130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Accuracy = 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4B256-EEAB-4F6C-89F2-DC0A3EF1D867}"/>
              </a:ext>
            </a:extLst>
          </p:cNvPr>
          <p:cNvSpPr txBox="1"/>
          <p:nvPr/>
        </p:nvSpPr>
        <p:spPr>
          <a:xfrm>
            <a:off x="4651512" y="2875722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Threshold=0.5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051C2-025C-42B2-ABD8-F1FD9B17798D}"/>
              </a:ext>
            </a:extLst>
          </p:cNvPr>
          <p:cNvSpPr txBox="1"/>
          <p:nvPr/>
        </p:nvSpPr>
        <p:spPr>
          <a:xfrm>
            <a:off x="3438940" y="5771321"/>
            <a:ext cx="445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Accuracy = # of Correctly predicted labels/N</a:t>
            </a:r>
          </a:p>
        </p:txBody>
      </p:sp>
    </p:spTree>
    <p:extLst>
      <p:ext uri="{BB962C8B-B14F-4D97-AF65-F5344CB8AC3E}">
        <p14:creationId xmlns:p14="http://schemas.microsoft.com/office/powerpoint/2010/main" val="324057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80C-E59E-41F2-A8AD-F6C17F4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9D47FB-3583-4ACC-B827-0B615A7DFE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331" y="1846101"/>
          <a:ext cx="365318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97F41-F981-4F21-9482-0FFA4F317D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9322" y="1846101"/>
          <a:ext cx="4547704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Pred_Label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B0EA3A-3CCE-4B88-B70B-93BC68000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5852" y="5133844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B76BCC-12A5-4294-AEE3-D3D8FD15D721}"/>
              </a:ext>
            </a:extLst>
          </p:cNvPr>
          <p:cNvSpPr txBox="1"/>
          <p:nvPr/>
        </p:nvSpPr>
        <p:spPr>
          <a:xfrm>
            <a:off x="4651512" y="2875722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Threshold=0.5</a:t>
            </a:r>
          </a:p>
        </p:txBody>
      </p:sp>
    </p:spTree>
    <p:extLst>
      <p:ext uri="{BB962C8B-B14F-4D97-AF65-F5344CB8AC3E}">
        <p14:creationId xmlns:p14="http://schemas.microsoft.com/office/powerpoint/2010/main" val="40928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2441756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87615" y="2420413"/>
            <a:ext cx="2466109" cy="5083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Precision = </a:t>
            </a:r>
            <a:r>
              <a:rPr lang="en-IN" dirty="0" err="1"/>
              <a:t>tp</a:t>
            </a:r>
            <a:r>
              <a:rPr lang="en-IN" dirty="0"/>
              <a:t>/(</a:t>
            </a:r>
            <a:r>
              <a:rPr lang="en-IN" dirty="0" err="1"/>
              <a:t>tp+fp</a:t>
            </a:r>
            <a:r>
              <a:rPr lang="en-IN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74371" y="3314775"/>
            <a:ext cx="2466109" cy="5083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Recall = </a:t>
            </a:r>
            <a:r>
              <a:rPr lang="en-IN" dirty="0" err="1"/>
              <a:t>tp</a:t>
            </a:r>
            <a:r>
              <a:rPr lang="en-IN" dirty="0"/>
              <a:t>/(</a:t>
            </a:r>
            <a:r>
              <a:rPr lang="en-IN" dirty="0" err="1"/>
              <a:t>tp+fn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peculiarity of the previous approach?</a:t>
            </a:r>
          </a:p>
          <a:p>
            <a:r>
              <a:rPr lang="en-IN" dirty="0"/>
              <a:t>What will happen if p&gt;0.6 is used to make classification?</a:t>
            </a:r>
          </a:p>
          <a:p>
            <a:r>
              <a:rPr lang="en-IN" dirty="0"/>
              <a:t>Will </a:t>
            </a:r>
            <a:r>
              <a:rPr lang="en-IN" b="1" dirty="0"/>
              <a:t>Precision-Recall </a:t>
            </a:r>
            <a:r>
              <a:rPr lang="en-IN" dirty="0"/>
              <a:t> change?</a:t>
            </a:r>
          </a:p>
        </p:txBody>
      </p:sp>
    </p:spTree>
    <p:extLst>
      <p:ext uri="{BB962C8B-B14F-4D97-AF65-F5344CB8AC3E}">
        <p14:creationId xmlns:p14="http://schemas.microsoft.com/office/powerpoint/2010/main" val="33047473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80C-E59E-41F2-A8AD-F6C17F4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9D47FB-3583-4ACC-B827-0B615A7DFECD}"/>
              </a:ext>
            </a:extLst>
          </p:cNvPr>
          <p:cNvGraphicFramePr>
            <a:graphicFrameLocks noGrp="1"/>
          </p:cNvGraphicFramePr>
          <p:nvPr/>
        </p:nvGraphicFramePr>
        <p:xfrm>
          <a:off x="998331" y="1846101"/>
          <a:ext cx="365318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97F41-F981-4F21-9482-0FFA4F317D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9322" y="1846101"/>
          <a:ext cx="4547704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Pred_Label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B0EA3A-3CCE-4B88-B70B-93BC68000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5852" y="5133844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4E729A-BF56-4841-880A-20C039009B9B}"/>
              </a:ext>
            </a:extLst>
          </p:cNvPr>
          <p:cNvSpPr txBox="1"/>
          <p:nvPr/>
        </p:nvSpPr>
        <p:spPr>
          <a:xfrm>
            <a:off x="4651512" y="2875722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Threshold=0.4</a:t>
            </a:r>
          </a:p>
        </p:txBody>
      </p:sp>
    </p:spTree>
    <p:extLst>
      <p:ext uri="{BB962C8B-B14F-4D97-AF65-F5344CB8AC3E}">
        <p14:creationId xmlns:p14="http://schemas.microsoft.com/office/powerpoint/2010/main" val="220726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E06523-991B-4716-8847-571BEB04AC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991" y="1686380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11C5ED-C8C7-4ED9-A5FC-D930C964EE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7112" y="3330344"/>
          <a:ext cx="48458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91">
                  <a:extLst>
                    <a:ext uri="{9D8B030D-6E8A-4147-A177-3AD203B41FA5}">
                      <a16:colId xmlns:a16="http://schemas.microsoft.com/office/drawing/2014/main" val="1665947505"/>
                    </a:ext>
                  </a:extLst>
                </a:gridCol>
                <a:gridCol w="1648607">
                  <a:extLst>
                    <a:ext uri="{9D8B030D-6E8A-4147-A177-3AD203B41FA5}">
                      <a16:colId xmlns:a16="http://schemas.microsoft.com/office/drawing/2014/main" val="2363623932"/>
                    </a:ext>
                  </a:extLst>
                </a:gridCol>
                <a:gridCol w="2418581">
                  <a:extLst>
                    <a:ext uri="{9D8B030D-6E8A-4147-A177-3AD203B41FA5}">
                      <a16:colId xmlns:a16="http://schemas.microsoft.com/office/drawing/2014/main" val="348317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Cutoff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TPR=TP/N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FPR=FP/N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3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1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8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6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 : Introduction,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Logistic Regression: </a:t>
            </a:r>
            <a:r>
              <a:rPr lang="en-IN" dirty="0"/>
              <a:t>A linear function of predictors is used to estimate the log-odds of an event.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6191" y="2822713"/>
            <a:ext cx="5340626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log(p/1-p)=b0+b1X1+b2X2+..+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bnXn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6191" y="4068417"/>
            <a:ext cx="8282609" cy="9276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log(p/1-p)=b0+b1*TimeSpent+b2*NumberOfPageVisited+b3*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ProductsAddedInCart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6190" y="5327374"/>
            <a:ext cx="8282609" cy="9276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log(p/1-p)=0.01+4.2*TimeSpent+3.1*NumberOfPageVisited+2.6*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ProductsAddedInCart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744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E06523-991B-4716-8847-571BEB04AC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991" y="1686380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11C5ED-C8C7-4ED9-A5FC-D930C964EE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7112" y="3330344"/>
          <a:ext cx="48458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91">
                  <a:extLst>
                    <a:ext uri="{9D8B030D-6E8A-4147-A177-3AD203B41FA5}">
                      <a16:colId xmlns:a16="http://schemas.microsoft.com/office/drawing/2014/main" val="1665947505"/>
                    </a:ext>
                  </a:extLst>
                </a:gridCol>
                <a:gridCol w="1648607">
                  <a:extLst>
                    <a:ext uri="{9D8B030D-6E8A-4147-A177-3AD203B41FA5}">
                      <a16:colId xmlns:a16="http://schemas.microsoft.com/office/drawing/2014/main" val="2363623932"/>
                    </a:ext>
                  </a:extLst>
                </a:gridCol>
                <a:gridCol w="2418581">
                  <a:extLst>
                    <a:ext uri="{9D8B030D-6E8A-4147-A177-3AD203B41FA5}">
                      <a16:colId xmlns:a16="http://schemas.microsoft.com/office/drawing/2014/main" val="348317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Cutoff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TPR=TP/N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FPR=FP/N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3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1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8183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1EDD1-9DB2-432E-9687-0047404A6597}"/>
              </a:ext>
            </a:extLst>
          </p:cNvPr>
          <p:cNvCxnSpPr/>
          <p:nvPr/>
        </p:nvCxnSpPr>
        <p:spPr>
          <a:xfrm>
            <a:off x="6848973" y="3117273"/>
            <a:ext cx="0" cy="221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358D83-C850-42C7-B4B0-F488BBE1EE4F}"/>
              </a:ext>
            </a:extLst>
          </p:cNvPr>
          <p:cNvCxnSpPr/>
          <p:nvPr/>
        </p:nvCxnSpPr>
        <p:spPr>
          <a:xfrm>
            <a:off x="6710427" y="5195454"/>
            <a:ext cx="3893128" cy="13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D1B070-71C9-49A0-A8DB-35316311D105}"/>
              </a:ext>
            </a:extLst>
          </p:cNvPr>
          <p:cNvCxnSpPr/>
          <p:nvPr/>
        </p:nvCxnSpPr>
        <p:spPr>
          <a:xfrm flipV="1">
            <a:off x="6918248" y="3616035"/>
            <a:ext cx="2535382" cy="155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D0E0EEA2-5CDE-41BD-820C-C45A51BB2AF6}"/>
              </a:ext>
            </a:extLst>
          </p:cNvPr>
          <p:cNvSpPr/>
          <p:nvPr/>
        </p:nvSpPr>
        <p:spPr>
          <a:xfrm rot="17002785">
            <a:off x="6879031" y="3508131"/>
            <a:ext cx="4126074" cy="4222746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0772E-C16C-40C4-AA87-9F2103549264}"/>
              </a:ext>
            </a:extLst>
          </p:cNvPr>
          <p:cNvSpPr txBox="1"/>
          <p:nvPr/>
        </p:nvSpPr>
        <p:spPr>
          <a:xfrm>
            <a:off x="7458573" y="5486400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Positive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36154-9C63-40E9-913B-546DDC367751}"/>
              </a:ext>
            </a:extLst>
          </p:cNvPr>
          <p:cNvSpPr txBox="1"/>
          <p:nvPr/>
        </p:nvSpPr>
        <p:spPr>
          <a:xfrm rot="16200000">
            <a:off x="5505092" y="3956591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 Positive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F58F7-5232-48AE-8496-8FD57F0CC52A}"/>
              </a:ext>
            </a:extLst>
          </p:cNvPr>
          <p:cNvSpPr txBox="1"/>
          <p:nvPr/>
        </p:nvSpPr>
        <p:spPr>
          <a:xfrm>
            <a:off x="9217990" y="4320209"/>
            <a:ext cx="1385565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Curve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3738B9-0EF1-45F5-90DE-487D3D6630B0}"/>
              </a:ext>
            </a:extLst>
          </p:cNvPr>
          <p:cNvCxnSpPr/>
          <p:nvPr/>
        </p:nvCxnSpPr>
        <p:spPr>
          <a:xfrm>
            <a:off x="8057322" y="3723861"/>
            <a:ext cx="0" cy="1471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97BBC9-7D68-47D0-9F97-0CD812C63D74}"/>
              </a:ext>
            </a:extLst>
          </p:cNvPr>
          <p:cNvCxnSpPr/>
          <p:nvPr/>
        </p:nvCxnSpPr>
        <p:spPr>
          <a:xfrm flipH="1">
            <a:off x="6848973" y="3723861"/>
            <a:ext cx="1221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50D662-AA54-4370-91F7-3B76BD632AF0}"/>
              </a:ext>
            </a:extLst>
          </p:cNvPr>
          <p:cNvCxnSpPr/>
          <p:nvPr/>
        </p:nvCxnSpPr>
        <p:spPr>
          <a:xfrm flipH="1">
            <a:off x="6842347" y="4485861"/>
            <a:ext cx="1221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3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Classification Performance Metrics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E06523-991B-4716-8847-571BEB04AC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991" y="1686380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11C5ED-C8C7-4ED9-A5FC-D930C964EE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7112" y="3330344"/>
          <a:ext cx="48458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91">
                  <a:extLst>
                    <a:ext uri="{9D8B030D-6E8A-4147-A177-3AD203B41FA5}">
                      <a16:colId xmlns:a16="http://schemas.microsoft.com/office/drawing/2014/main" val="1665947505"/>
                    </a:ext>
                  </a:extLst>
                </a:gridCol>
                <a:gridCol w="1648607">
                  <a:extLst>
                    <a:ext uri="{9D8B030D-6E8A-4147-A177-3AD203B41FA5}">
                      <a16:colId xmlns:a16="http://schemas.microsoft.com/office/drawing/2014/main" val="2363623932"/>
                    </a:ext>
                  </a:extLst>
                </a:gridCol>
                <a:gridCol w="2418581">
                  <a:extLst>
                    <a:ext uri="{9D8B030D-6E8A-4147-A177-3AD203B41FA5}">
                      <a16:colId xmlns:a16="http://schemas.microsoft.com/office/drawing/2014/main" val="348317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Cutoff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TPR=TP/N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FPR=FP/N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3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1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8183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1EDD1-9DB2-432E-9687-0047404A6597}"/>
              </a:ext>
            </a:extLst>
          </p:cNvPr>
          <p:cNvCxnSpPr/>
          <p:nvPr/>
        </p:nvCxnSpPr>
        <p:spPr>
          <a:xfrm>
            <a:off x="6848973" y="3117273"/>
            <a:ext cx="0" cy="221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358D83-C850-42C7-B4B0-F488BBE1EE4F}"/>
              </a:ext>
            </a:extLst>
          </p:cNvPr>
          <p:cNvCxnSpPr/>
          <p:nvPr/>
        </p:nvCxnSpPr>
        <p:spPr>
          <a:xfrm>
            <a:off x="6710427" y="5195454"/>
            <a:ext cx="3893128" cy="13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D1B070-71C9-49A0-A8DB-35316311D105}"/>
              </a:ext>
            </a:extLst>
          </p:cNvPr>
          <p:cNvCxnSpPr/>
          <p:nvPr/>
        </p:nvCxnSpPr>
        <p:spPr>
          <a:xfrm flipV="1">
            <a:off x="6918248" y="3616035"/>
            <a:ext cx="2535382" cy="155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D0E0EEA2-5CDE-41BD-820C-C45A51BB2AF6}"/>
              </a:ext>
            </a:extLst>
          </p:cNvPr>
          <p:cNvSpPr/>
          <p:nvPr/>
        </p:nvSpPr>
        <p:spPr>
          <a:xfrm rot="17002785">
            <a:off x="6879031" y="3508131"/>
            <a:ext cx="4126074" cy="4222746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0772E-C16C-40C4-AA87-9F2103549264}"/>
              </a:ext>
            </a:extLst>
          </p:cNvPr>
          <p:cNvSpPr txBox="1"/>
          <p:nvPr/>
        </p:nvSpPr>
        <p:spPr>
          <a:xfrm>
            <a:off x="7458573" y="5486400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Positive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36154-9C63-40E9-913B-546DDC367751}"/>
              </a:ext>
            </a:extLst>
          </p:cNvPr>
          <p:cNvSpPr txBox="1"/>
          <p:nvPr/>
        </p:nvSpPr>
        <p:spPr>
          <a:xfrm rot="16200000">
            <a:off x="5505092" y="3956591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 Positive Rate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6084103-C696-4B26-A4D5-52E5156448B1}"/>
              </a:ext>
            </a:extLst>
          </p:cNvPr>
          <p:cNvSpPr/>
          <p:nvPr/>
        </p:nvSpPr>
        <p:spPr>
          <a:xfrm rot="17002785">
            <a:off x="6912161" y="3368982"/>
            <a:ext cx="4126074" cy="4222746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89F65-262D-4F1D-8607-79529704B437}"/>
              </a:ext>
            </a:extLst>
          </p:cNvPr>
          <p:cNvSpPr txBox="1"/>
          <p:nvPr/>
        </p:nvSpPr>
        <p:spPr>
          <a:xfrm>
            <a:off x="9753600" y="4002157"/>
            <a:ext cx="175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AUC is a consolidated measure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1D0F6-FA7A-498A-8EEE-F53C4C7B2788}"/>
              </a:ext>
            </a:extLst>
          </p:cNvPr>
          <p:cNvCxnSpPr/>
          <p:nvPr/>
        </p:nvCxnSpPr>
        <p:spPr>
          <a:xfrm>
            <a:off x="9453630" y="3616035"/>
            <a:ext cx="0" cy="1593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48029F-D133-42D6-98C8-C43E3BA296C9}"/>
              </a:ext>
            </a:extLst>
          </p:cNvPr>
          <p:cNvCxnSpPr/>
          <p:nvPr/>
        </p:nvCxnSpPr>
        <p:spPr>
          <a:xfrm>
            <a:off x="7458573" y="4141257"/>
            <a:ext cx="0" cy="10541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07C1FC-4492-4F8D-9EAF-CFE0CFAD522D}"/>
              </a:ext>
            </a:extLst>
          </p:cNvPr>
          <p:cNvCxnSpPr>
            <a:cxnSpLocks/>
          </p:cNvCxnSpPr>
          <p:nvPr/>
        </p:nvCxnSpPr>
        <p:spPr>
          <a:xfrm>
            <a:off x="7783250" y="3856383"/>
            <a:ext cx="0" cy="13059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1A7A1-8F40-4C5E-98C0-8ADD37D4B17A}"/>
              </a:ext>
            </a:extLst>
          </p:cNvPr>
          <p:cNvCxnSpPr>
            <a:cxnSpLocks/>
          </p:cNvCxnSpPr>
          <p:nvPr/>
        </p:nvCxnSpPr>
        <p:spPr>
          <a:xfrm>
            <a:off x="8121179" y="3723861"/>
            <a:ext cx="0" cy="14149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997E52-CDDE-4CEE-B596-DDD62DA56D48}"/>
              </a:ext>
            </a:extLst>
          </p:cNvPr>
          <p:cNvCxnSpPr>
            <a:cxnSpLocks/>
          </p:cNvCxnSpPr>
          <p:nvPr/>
        </p:nvCxnSpPr>
        <p:spPr>
          <a:xfrm>
            <a:off x="8551876" y="3616035"/>
            <a:ext cx="0" cy="1516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196D43-E0FF-4E29-8E28-F5E28E85876F}"/>
              </a:ext>
            </a:extLst>
          </p:cNvPr>
          <p:cNvCxnSpPr>
            <a:cxnSpLocks/>
          </p:cNvCxnSpPr>
          <p:nvPr/>
        </p:nvCxnSpPr>
        <p:spPr>
          <a:xfrm flipH="1">
            <a:off x="8933039" y="3538330"/>
            <a:ext cx="9029" cy="16637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0147-87C6-4535-B5E0-2FC2896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709F-8634-4E21-ABD0-038B3516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9017212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classical binary logistic model can be extended to handle multiple classes</a:t>
            </a:r>
          </a:p>
          <a:p>
            <a:r>
              <a:rPr lang="en-IN" dirty="0"/>
              <a:t>There are two approaches to deal with multiple classes: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One Vs Rest/ One Vs All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Multinomial Logistic</a:t>
            </a:r>
          </a:p>
        </p:txBody>
      </p:sp>
    </p:spTree>
    <p:extLst>
      <p:ext uri="{BB962C8B-B14F-4D97-AF65-F5344CB8AC3E}">
        <p14:creationId xmlns:p14="http://schemas.microsoft.com/office/powerpoint/2010/main" val="26919069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One Vs Rest or One Vs All</a:t>
            </a:r>
          </a:p>
          <a:p>
            <a:r>
              <a:rPr lang="en-IN" dirty="0"/>
              <a:t>Assume, that there are K classes, then for each of the K classes a binary classifier is built predicting: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2164" y="3287785"/>
                <a:ext cx="7190509" cy="97941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𝑏𝑒𝑙𝑜𝑛𝑔𝑠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𝐾𝑡h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       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𝑑𝑜𝑒𝑠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𝑏𝑒𝑙𝑜𝑛𝑔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𝐾𝑡h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64" y="3287785"/>
                <a:ext cx="7190509" cy="979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89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F4EB-6C17-4EF6-9851-A8A264E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949B9-E87D-42E3-93BC-0EDDBEE5B5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1" y="1788896"/>
          <a:ext cx="3641033" cy="27284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995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1228300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619738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0DA81C-8544-47A2-99D9-406A10AE4DDE}"/>
              </a:ext>
            </a:extLst>
          </p:cNvPr>
          <p:cNvSpPr txBox="1"/>
          <p:nvPr/>
        </p:nvSpPr>
        <p:spPr>
          <a:xfrm>
            <a:off x="5181600" y="2133600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predicting P(Paid) vs P(Not Paid or Late Payment)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BCBF2-B8D9-4440-B9FE-CD9B690229FB}"/>
              </a:ext>
            </a:extLst>
          </p:cNvPr>
          <p:cNvSpPr txBox="1"/>
          <p:nvPr/>
        </p:nvSpPr>
        <p:spPr>
          <a:xfrm>
            <a:off x="5188223" y="2975114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2 predicting P(Not Paid) vs P(Paid or Late Payment)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D5FB6-8E5B-49F4-96EC-2C566134A2DE}"/>
              </a:ext>
            </a:extLst>
          </p:cNvPr>
          <p:cNvSpPr txBox="1"/>
          <p:nvPr/>
        </p:nvSpPr>
        <p:spPr>
          <a:xfrm>
            <a:off x="5194850" y="3816627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3 predicting P(Late Payment) vs P(Paid or Not Paid)</a:t>
            </a:r>
          </a:p>
        </p:txBody>
      </p:sp>
    </p:spTree>
    <p:extLst>
      <p:ext uri="{BB962C8B-B14F-4D97-AF65-F5344CB8AC3E}">
        <p14:creationId xmlns:p14="http://schemas.microsoft.com/office/powerpoint/2010/main" val="29467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B25F-B9A7-45E2-BE8E-3B6AAD09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3CB40-50E9-40E2-A1ED-0AB0AFD09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57334" y="2371993"/>
          <a:ext cx="3641033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840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932087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039069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  <a:gridCol w="1121037">
                  <a:extLst>
                    <a:ext uri="{9D8B030D-6E8A-4147-A177-3AD203B41FA5}">
                      <a16:colId xmlns:a16="http://schemas.microsoft.com/office/drawing/2014/main" val="2193155389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755575-C15E-4BCE-A18C-7624212AC91F}"/>
              </a:ext>
            </a:extLst>
          </p:cNvPr>
          <p:cNvSpPr txBox="1"/>
          <p:nvPr/>
        </p:nvSpPr>
        <p:spPr>
          <a:xfrm>
            <a:off x="2305876" y="1828800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predicting P(Paid) vs P(Not Paid or Late Payment)</a:t>
            </a:r>
          </a:p>
        </p:txBody>
      </p:sp>
    </p:spTree>
    <p:extLst>
      <p:ext uri="{BB962C8B-B14F-4D97-AF65-F5344CB8AC3E}">
        <p14:creationId xmlns:p14="http://schemas.microsoft.com/office/powerpoint/2010/main" val="2283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B25F-B9A7-45E2-BE8E-3B6AAD09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3CB40-50E9-40E2-A1ED-0AB0AFD09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57334" y="2371993"/>
          <a:ext cx="3641033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840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932087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039069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  <a:gridCol w="1121037">
                  <a:extLst>
                    <a:ext uri="{9D8B030D-6E8A-4147-A177-3AD203B41FA5}">
                      <a16:colId xmlns:a16="http://schemas.microsoft.com/office/drawing/2014/main" val="2193155389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9BF48F-A2D6-41E6-8504-11A5914CE138}"/>
              </a:ext>
            </a:extLst>
          </p:cNvPr>
          <p:cNvSpPr txBox="1"/>
          <p:nvPr/>
        </p:nvSpPr>
        <p:spPr>
          <a:xfrm>
            <a:off x="2683562" y="1822175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2 predicting P(Not Paid) vs P(Paid or Late Payment)</a:t>
            </a:r>
          </a:p>
        </p:txBody>
      </p:sp>
    </p:spTree>
    <p:extLst>
      <p:ext uri="{BB962C8B-B14F-4D97-AF65-F5344CB8AC3E}">
        <p14:creationId xmlns:p14="http://schemas.microsoft.com/office/powerpoint/2010/main" val="41106605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B25F-B9A7-45E2-BE8E-3B6AAD09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3CB40-50E9-40E2-A1ED-0AB0AFD09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57334" y="2371993"/>
          <a:ext cx="3641033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840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932087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039069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  <a:gridCol w="1121037">
                  <a:extLst>
                    <a:ext uri="{9D8B030D-6E8A-4147-A177-3AD203B41FA5}">
                      <a16:colId xmlns:a16="http://schemas.microsoft.com/office/drawing/2014/main" val="2193155389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170C9E-99D4-4FEF-97A7-F3FF667D55C6}"/>
              </a:ext>
            </a:extLst>
          </p:cNvPr>
          <p:cNvSpPr txBox="1"/>
          <p:nvPr/>
        </p:nvSpPr>
        <p:spPr>
          <a:xfrm>
            <a:off x="2544411" y="1828799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3 predicting P(Late Payment) vs P(Paid or Not Paid)</a:t>
            </a:r>
          </a:p>
        </p:txBody>
      </p:sp>
    </p:spTree>
    <p:extLst>
      <p:ext uri="{BB962C8B-B14F-4D97-AF65-F5344CB8AC3E}">
        <p14:creationId xmlns:p14="http://schemas.microsoft.com/office/powerpoint/2010/main" val="22188282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F4EB-6C17-4EF6-9851-A8A264E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949B9-E87D-42E3-93BC-0EDDBEE5B5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1" y="1788896"/>
          <a:ext cx="3641033" cy="3262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995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1228300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619738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193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0DA81C-8544-47A2-99D9-406A10AE4DDE}"/>
              </a:ext>
            </a:extLst>
          </p:cNvPr>
          <p:cNvSpPr txBox="1"/>
          <p:nvPr/>
        </p:nvSpPr>
        <p:spPr>
          <a:xfrm>
            <a:off x="5181600" y="2133600"/>
            <a:ext cx="64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predicting P(Paid) vs P(Not Paid or Late Payment) = 0.81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BCBF2-B8D9-4440-B9FE-CD9B690229FB}"/>
              </a:ext>
            </a:extLst>
          </p:cNvPr>
          <p:cNvSpPr txBox="1"/>
          <p:nvPr/>
        </p:nvSpPr>
        <p:spPr>
          <a:xfrm>
            <a:off x="5188223" y="2975114"/>
            <a:ext cx="640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2 predicting P(Not Paid) vs P(Paid or Late Payment) = 0.62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D5FB6-8E5B-49F4-96EC-2C566134A2DE}"/>
              </a:ext>
            </a:extLst>
          </p:cNvPr>
          <p:cNvSpPr txBox="1"/>
          <p:nvPr/>
        </p:nvSpPr>
        <p:spPr>
          <a:xfrm>
            <a:off x="5194850" y="3816627"/>
            <a:ext cx="64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3 predicting P(Late Payment) vs P(Paid or Not Paid) = 0.70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7985-ED6C-4582-8D5F-0D917CA30A15}"/>
              </a:ext>
            </a:extLst>
          </p:cNvPr>
          <p:cNvSpPr txBox="1"/>
          <p:nvPr/>
        </p:nvSpPr>
        <p:spPr>
          <a:xfrm>
            <a:off x="2862474" y="4611757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Will pay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CF53C-83E5-4607-860C-C554FDA3D236}"/>
              </a:ext>
            </a:extLst>
          </p:cNvPr>
          <p:cNvSpPr txBox="1"/>
          <p:nvPr/>
        </p:nvSpPr>
        <p:spPr>
          <a:xfrm>
            <a:off x="3047999" y="46250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20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Notion of Learning</a:t>
            </a:r>
          </a:p>
          <a:p>
            <a:r>
              <a:rPr lang="en-IN" dirty="0"/>
              <a:t>Supervised vs Unsupervised Learning</a:t>
            </a:r>
          </a:p>
          <a:p>
            <a:r>
              <a:rPr lang="en-IN" dirty="0"/>
              <a:t>DV and IDV</a:t>
            </a:r>
          </a:p>
          <a:p>
            <a:r>
              <a:rPr lang="en-IN" dirty="0"/>
              <a:t>Linear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833479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 b="1" dirty="0"/>
              <a:t>Multinomial Logistic or Max Ent or Soft Max:</a:t>
            </a:r>
          </a:p>
          <a:p>
            <a:r>
              <a:rPr lang="en-IN"/>
              <a:t>In One </a:t>
            </a:r>
            <a:r>
              <a:rPr lang="en-IN" dirty="0"/>
              <a:t>Vs All/ One Vs Rest approach, you would have noticed that the sum of the Probabilities of K classes can exceed 1.</a:t>
            </a:r>
          </a:p>
          <a:p>
            <a:r>
              <a:rPr lang="en-IN" dirty="0"/>
              <a:t>For example in the previous illustration we had estimated: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2A3D7-5CEC-49A4-8D07-E5BBC519931F}"/>
              </a:ext>
            </a:extLst>
          </p:cNvPr>
          <p:cNvSpPr txBox="1"/>
          <p:nvPr/>
        </p:nvSpPr>
        <p:spPr>
          <a:xfrm>
            <a:off x="1126430" y="3816626"/>
            <a:ext cx="64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predicting P(Paid) vs P(Not Paid or Late Payment) = 0.81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7001E-F271-47BA-BF3C-7CB2AE2A5A56}"/>
              </a:ext>
            </a:extLst>
          </p:cNvPr>
          <p:cNvSpPr txBox="1"/>
          <p:nvPr/>
        </p:nvSpPr>
        <p:spPr>
          <a:xfrm>
            <a:off x="1133053" y="4658140"/>
            <a:ext cx="640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2 predicting P(Not Paid) vs P(Paid or Late Payment) = 0.62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988B3-C595-4E5F-AAA0-4F3C64C60FE2}"/>
              </a:ext>
            </a:extLst>
          </p:cNvPr>
          <p:cNvSpPr txBox="1"/>
          <p:nvPr/>
        </p:nvSpPr>
        <p:spPr>
          <a:xfrm>
            <a:off x="1139680" y="5499653"/>
            <a:ext cx="64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3 predicting P(Late Payment) vs P(Paid or Not Paid) = 0.70</a:t>
            </a:r>
          </a:p>
        </p:txBody>
      </p:sp>
    </p:spTree>
    <p:extLst>
      <p:ext uri="{BB962C8B-B14F-4D97-AF65-F5344CB8AC3E}">
        <p14:creationId xmlns:p14="http://schemas.microsoft.com/office/powerpoint/2010/main" val="272641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multiple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 b="1" dirty="0"/>
              <a:t>Multinomial Logistic or Max Ent or Soft Max:</a:t>
            </a:r>
          </a:p>
          <a:p>
            <a:r>
              <a:rPr lang="en-IN" dirty="0"/>
              <a:t>Here the following model is fit, for each of the K classes, the Kth class probability is modelled as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All the Probabilities are estimated simultaneously</a:t>
            </a:r>
          </a:p>
          <a:p>
            <a:r>
              <a:rPr lang="en-IN" dirty="0"/>
              <a:t>This method has a nice property that all the K class probabilities sum to 1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63783" y="3269673"/>
                <a:ext cx="3366654" cy="114992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/>
                  <a:t>P(y=</a:t>
                </a:r>
                <a:r>
                  <a:rPr lang="en-IN" sz="2400" dirty="0" err="1"/>
                  <a:t>k|X</a:t>
                </a:r>
                <a:r>
                  <a:rPr lang="en-IN" sz="2400" dirty="0"/>
                  <a:t>=xi)=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3" y="3269673"/>
                <a:ext cx="3366654" cy="1149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696691" y="3269673"/>
            <a:ext cx="6054436" cy="11499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Class A (0.4), Class B(0.30), Class C(0.30)</a:t>
            </a:r>
          </a:p>
          <a:p>
            <a:pPr algn="ctr"/>
            <a:r>
              <a:rPr lang="en-IN"/>
              <a:t>Predict Class A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039640"/>
            <a:ext cx="4114800" cy="544515"/>
          </a:xfrm>
        </p:spPr>
        <p:txBody>
          <a:bodyPr/>
          <a:lstStyle/>
          <a:p>
            <a:r>
              <a:rPr lang="en-IN" dirty="0"/>
              <a:t>https://github.com/scikit-learn/scikit-learn/blob/master/sklearn/linear_model/logistic.py (Line 279-298), Line 294</a:t>
            </a:r>
          </a:p>
        </p:txBody>
      </p:sp>
    </p:spTree>
    <p:extLst>
      <p:ext uri="{BB962C8B-B14F-4D97-AF65-F5344CB8AC3E}">
        <p14:creationId xmlns:p14="http://schemas.microsoft.com/office/powerpoint/2010/main" val="3544300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Loss Function multiple classes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690690"/>
                <a:ext cx="6186055" cy="24379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When Max Ent or Soft Max is used the following cost function is minimized: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baseline="-25000" dirty="0" err="1"/>
                  <a:t>nk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IN" dirty="0"/>
                  <a:t>)</a:t>
                </a:r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/>
                  <a:t>This cost function is also known as a </a:t>
                </a:r>
                <a:r>
                  <a:rPr lang="en-IN" b="1" dirty="0"/>
                  <a:t>cross entropy loss </a:t>
                </a:r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90"/>
                <a:ext cx="6186055" cy="2437965"/>
              </a:xfrm>
              <a:prstGeom prst="rect">
                <a:avLst/>
              </a:prstGeom>
              <a:blipFill>
                <a:blip r:embed="rId2"/>
                <a:stretch>
                  <a:fillRect l="-197" r="-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Christopher Bishop: Pattern Recognition and Machine Learning 4.3.4</a:t>
            </a:r>
          </a:p>
        </p:txBody>
      </p:sp>
    </p:spTree>
    <p:extLst>
      <p:ext uri="{BB962C8B-B14F-4D97-AF65-F5344CB8AC3E}">
        <p14:creationId xmlns:p14="http://schemas.microsoft.com/office/powerpoint/2010/main" val="17522707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87CF-931C-4157-AE85-138BA19A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Loss Function multiple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4F6D-DD3F-4A8C-B4E1-A5704C5C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8387341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Logistic Regression 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Logit function</a:t>
            </a:r>
          </a:p>
          <a:p>
            <a:r>
              <a:rPr lang="en-IN" dirty="0"/>
              <a:t>Binary classifier: Cost function</a:t>
            </a:r>
          </a:p>
          <a:p>
            <a:r>
              <a:rPr lang="en-IN" dirty="0"/>
              <a:t>Regularization: L1 and L2</a:t>
            </a:r>
          </a:p>
          <a:p>
            <a:r>
              <a:rPr lang="en-IN" dirty="0"/>
              <a:t>Multiclass classification using Soft Max</a:t>
            </a:r>
          </a:p>
          <a:p>
            <a:r>
              <a:rPr lang="en-IN" dirty="0"/>
              <a:t>Multiclass </a:t>
            </a:r>
            <a:r>
              <a:rPr lang="en-IN"/>
              <a:t>loss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9923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5553</Words>
  <Application>Microsoft Macintosh PowerPoint</Application>
  <PresentationFormat>Widescreen</PresentationFormat>
  <Paragraphs>1343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Mangal</vt:lpstr>
      <vt:lpstr>1_Office Theme</vt:lpstr>
      <vt:lpstr>Agenda</vt:lpstr>
      <vt:lpstr>Machine Learning: Introduction</vt:lpstr>
      <vt:lpstr>Supervised Learning: Introduction</vt:lpstr>
      <vt:lpstr>Supervised Learning: Introduction, Regression</vt:lpstr>
      <vt:lpstr>Supervised Learning: Introduction, Regression</vt:lpstr>
      <vt:lpstr>Supervised Learning: Introduction, Regression</vt:lpstr>
      <vt:lpstr>Supervised Learning: Introduction, Classification</vt:lpstr>
      <vt:lpstr>Supervised Learning : Introduction, Classification</vt:lpstr>
      <vt:lpstr>Recap</vt:lpstr>
      <vt:lpstr>Supervised Learning: Regression</vt:lpstr>
      <vt:lpstr>Supervised Learning: Regression</vt:lpstr>
      <vt:lpstr>Supervised Learning: Linear Regression</vt:lpstr>
      <vt:lpstr>Supervised Learning: Linear Regression</vt:lpstr>
      <vt:lpstr>Supervised Learning: Linear Regression</vt:lpstr>
      <vt:lpstr>Supervised Learning: Linear Regression</vt:lpstr>
      <vt:lpstr>Supervised Learning: Linear Regression</vt:lpstr>
      <vt:lpstr>Supervised Learning: Linear Regression</vt:lpstr>
      <vt:lpstr>Supervised Learning: Linear Regression</vt:lpstr>
      <vt:lpstr>Supervised Learning: Linear Regression</vt:lpstr>
      <vt:lpstr>Supervised Learning: Linear Regression</vt:lpstr>
      <vt:lpstr>PowerPoint Presentation</vt:lpstr>
      <vt:lpstr>AGENDA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Descent: Momentum</vt:lpstr>
      <vt:lpstr>Stochastic Gradient Descent: Momentum</vt:lpstr>
      <vt:lpstr>Stochastic Gradient Descent: Momentum</vt:lpstr>
      <vt:lpstr>Stochastic Gradient Descent: Momentum</vt:lpstr>
      <vt:lpstr>Stochastic Gradient Descent: Momentum</vt:lpstr>
      <vt:lpstr>Stochastic Gradient Descent: Momentum</vt:lpstr>
      <vt:lpstr>Stochastic Gradient Descent: Momentum</vt:lpstr>
      <vt:lpstr>Stochastic Gradient Descent: Momentum</vt:lpstr>
      <vt:lpstr>Stochastic Gradient Descent: Momentum</vt:lpstr>
      <vt:lpstr>Adagrad</vt:lpstr>
      <vt:lpstr>Adagrad</vt:lpstr>
      <vt:lpstr>RMSPROP</vt:lpstr>
      <vt:lpstr>Adam</vt:lpstr>
      <vt:lpstr>Supervised Learning: Linear Regression</vt:lpstr>
      <vt:lpstr>Supervised Learning: Linear Regression</vt:lpstr>
      <vt:lpstr>Supervised Learning: Linear Regression</vt:lpstr>
      <vt:lpstr>Recap</vt:lpstr>
      <vt:lpstr>Supervised Learning: Classifying using a linear model</vt:lpstr>
      <vt:lpstr>Supervised Learning: Fitting lines</vt:lpstr>
      <vt:lpstr>Supervised Learning: Fitting line</vt:lpstr>
      <vt:lpstr>Supervised Learning: Fitting line</vt:lpstr>
      <vt:lpstr>Supervised Learning: Fitting a line</vt:lpstr>
      <vt:lpstr>Supervised Learning: Fitting a line</vt:lpstr>
      <vt:lpstr>Supervised Learning: Fitting a line</vt:lpstr>
      <vt:lpstr>Supervised Learning: Fitting a line</vt:lpstr>
      <vt:lpstr>Supervised Learning: Fitting a line</vt:lpstr>
      <vt:lpstr>Supervised Learning: Logistic Function</vt:lpstr>
      <vt:lpstr>Supervised Learning: Logistic Cost Function</vt:lpstr>
      <vt:lpstr>Supervised Learning: Logistic Cost Function</vt:lpstr>
      <vt:lpstr>Supervised Learning: Logistic Cost Function</vt:lpstr>
      <vt:lpstr>Supervised Learning: Logistic Cost Function</vt:lpstr>
      <vt:lpstr>Supervised Learning: Logistic Cost Function</vt:lpstr>
      <vt:lpstr>Supervised Learning: L1 and L2 regularization</vt:lpstr>
      <vt:lpstr>Supervised Learning: L1 and L2 regularization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Logistic Regression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Loss Function multiple classes</vt:lpstr>
      <vt:lpstr>Supervised Learning: Loss Function multiple classes</vt:lpstr>
      <vt:lpstr>Supervised Learning: Logistic Regression Recap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Gunnvant Saini</dc:creator>
  <cp:lastModifiedBy>Gunnvant Saini</cp:lastModifiedBy>
  <cp:revision>1</cp:revision>
  <dcterms:created xsi:type="dcterms:W3CDTF">2020-03-07T04:35:14Z</dcterms:created>
  <dcterms:modified xsi:type="dcterms:W3CDTF">2020-03-07T04:43:43Z</dcterms:modified>
</cp:coreProperties>
</file>