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6" r:id="rId5"/>
    <p:sldId id="259" r:id="rId6"/>
    <p:sldId id="260" r:id="rId7"/>
    <p:sldId id="301" r:id="rId8"/>
    <p:sldId id="261" r:id="rId9"/>
    <p:sldId id="262" r:id="rId10"/>
    <p:sldId id="297" r:id="rId11"/>
    <p:sldId id="264" r:id="rId12"/>
    <p:sldId id="298" r:id="rId13"/>
    <p:sldId id="266" r:id="rId14"/>
    <p:sldId id="299" r:id="rId15"/>
    <p:sldId id="267" r:id="rId16"/>
    <p:sldId id="268" r:id="rId17"/>
    <p:sldId id="302" r:id="rId18"/>
    <p:sldId id="323" r:id="rId19"/>
    <p:sldId id="324" r:id="rId20"/>
    <p:sldId id="272" r:id="rId21"/>
    <p:sldId id="273" r:id="rId22"/>
    <p:sldId id="269" r:id="rId23"/>
    <p:sldId id="271" r:id="rId24"/>
    <p:sldId id="320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293" r:id="rId44"/>
    <p:sldId id="294" r:id="rId45"/>
    <p:sldId id="304" r:id="rId46"/>
    <p:sldId id="305" r:id="rId47"/>
    <p:sldId id="306" r:id="rId48"/>
    <p:sldId id="307" r:id="rId49"/>
    <p:sldId id="309" r:id="rId50"/>
    <p:sldId id="310" r:id="rId51"/>
    <p:sldId id="311" r:id="rId52"/>
    <p:sldId id="312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3400" y="3352800"/>
            <a:ext cx="2002789" cy="135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4200" y="543559"/>
            <a:ext cx="7975599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615440"/>
            <a:ext cx="7767319" cy="355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5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5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5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61.png"/><Relationship Id="rId5" Type="http://schemas.openxmlformats.org/officeDocument/2006/relationships/image" Target="../media/image30.png"/><Relationship Id="rId15" Type="http://schemas.openxmlformats.org/officeDocument/2006/relationships/image" Target="../media/image64.jp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60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68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67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3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7359" y="3721100"/>
            <a:ext cx="4475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latin typeface="Impact"/>
                <a:cs typeface="Impact"/>
              </a:rPr>
              <a:t>MULTIMEDIA</a:t>
            </a:r>
            <a:endParaRPr sz="7200">
              <a:latin typeface="Impact"/>
              <a:cs typeface="Impac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980440"/>
            <a:ext cx="647128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08910">
              <a:lnSpc>
                <a:spcPct val="124900"/>
              </a:lnSpc>
              <a:spcBef>
                <a:spcPts val="95"/>
              </a:spcBef>
            </a:pPr>
            <a:r>
              <a:rPr sz="7200" b="0" dirty="0" smtClean="0">
                <a:latin typeface="Impact"/>
                <a:cs typeface="Impact"/>
              </a:rPr>
              <a:t>  </a:t>
            </a:r>
            <a:r>
              <a:rPr sz="7200" b="0" spc="-5" dirty="0">
                <a:latin typeface="Impact"/>
                <a:cs typeface="Impact"/>
              </a:rPr>
              <a:t>INTRODUCTION</a:t>
            </a:r>
            <a:r>
              <a:rPr sz="7200" b="0" spc="-95" dirty="0">
                <a:latin typeface="Impact"/>
                <a:cs typeface="Impact"/>
              </a:rPr>
              <a:t> </a:t>
            </a:r>
            <a:r>
              <a:rPr sz="7200" b="0" spc="-15" dirty="0">
                <a:latin typeface="Impact"/>
                <a:cs typeface="Impact"/>
              </a:rPr>
              <a:t>TO</a:t>
            </a:r>
            <a:endParaRPr sz="7200" dirty="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1558798"/>
            <a:ext cx="6777990" cy="44945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6985" indent="-342900" algn="just">
              <a:lnSpc>
                <a:spcPct val="801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Pictures(images) is a two-dimensional screen  </a:t>
            </a:r>
            <a:r>
              <a:rPr sz="2200" spc="-25" dirty="0">
                <a:solidFill>
                  <a:srgbClr val="094680"/>
                </a:solidFill>
                <a:latin typeface="Arial"/>
                <a:cs typeface="Arial"/>
              </a:rPr>
              <a:t>display,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and as well </a:t>
            </a:r>
            <a:r>
              <a:rPr sz="2200" spc="-10" dirty="0">
                <a:solidFill>
                  <a:srgbClr val="094680"/>
                </a:solidFill>
                <a:latin typeface="Arial"/>
                <a:cs typeface="Arial"/>
              </a:rPr>
              <a:t>as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 three-dimensional, such  as a statue or</a:t>
            </a:r>
            <a:r>
              <a:rPr sz="2200" spc="2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hologram.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175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Graphs, pie-charts,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painting etc.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all come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under 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images.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10"/>
              </a:lnSpc>
              <a:spcBef>
                <a:spcPts val="173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Images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 very useful feature of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multimedia. 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Multimedia presentation uses pictures or clip-art to  make people</a:t>
            </a:r>
            <a:r>
              <a:rPr sz="2200" spc="1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understand.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110"/>
              </a:lnSpc>
              <a:spcBef>
                <a:spcPts val="17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094680"/>
                </a:solidFill>
                <a:latin typeface="Arial"/>
                <a:cs typeface="Arial"/>
              </a:rPr>
              <a:t>Various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file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formats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of images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.jpg,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.png,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.gif 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03225" y="514350"/>
            <a:ext cx="2589213" cy="5969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360"/>
              </a:spcBef>
            </a:pPr>
            <a:r>
              <a:rPr sz="2800" b="1" spc="-34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4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905000"/>
            <a:ext cx="1600200" cy="609600"/>
          </a:xfrm>
          <a:prstGeom prst="rect">
            <a:avLst/>
          </a:prstGeom>
          <a:solidFill>
            <a:srgbClr val="0066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360"/>
              </a:spcBef>
            </a:pPr>
            <a:r>
              <a:rPr sz="2800" b="1" spc="-225" dirty="0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3269" y="3768090"/>
            <a:ext cx="778192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145" dirty="0">
                <a:latin typeface="Arial"/>
                <a:cs typeface="Arial"/>
              </a:rPr>
              <a:t>Produced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50" dirty="0">
                <a:latin typeface="Arial"/>
                <a:cs typeface="Arial"/>
              </a:rPr>
              <a:t>vibration,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114" dirty="0">
                <a:latin typeface="Arial"/>
                <a:cs typeface="Arial"/>
              </a:rPr>
              <a:t>perceived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15" dirty="0">
                <a:latin typeface="Arial"/>
                <a:cs typeface="Arial"/>
              </a:rPr>
              <a:t>sense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10" dirty="0">
                <a:latin typeface="Arial"/>
                <a:cs typeface="Arial"/>
              </a:rPr>
              <a:t>hearing.</a:t>
            </a:r>
            <a:endParaRPr sz="2800">
              <a:latin typeface="Arial"/>
              <a:cs typeface="Arial"/>
            </a:endParaRPr>
          </a:p>
          <a:p>
            <a:pPr marL="355600" marR="61849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80" dirty="0">
                <a:latin typeface="Arial"/>
                <a:cs typeface="Arial"/>
              </a:rPr>
              <a:t>In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multimedia,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audio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could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come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form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65" dirty="0">
                <a:latin typeface="Arial"/>
                <a:cs typeface="Arial"/>
              </a:rPr>
              <a:t>speech, </a:t>
            </a:r>
            <a:r>
              <a:rPr sz="2800" spc="-135" dirty="0">
                <a:latin typeface="Arial"/>
                <a:cs typeface="Arial"/>
              </a:rPr>
              <a:t>sound </a:t>
            </a:r>
            <a:r>
              <a:rPr sz="2800" spc="-80" dirty="0">
                <a:latin typeface="Arial"/>
                <a:cs typeface="Arial"/>
              </a:rPr>
              <a:t>effects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45" dirty="0">
                <a:latin typeface="Arial"/>
                <a:cs typeface="Arial"/>
              </a:rPr>
              <a:t>music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score.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38400" y="2743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914400" y="0"/>
                </a:lnTo>
                <a:lnTo>
                  <a:pt x="914400" y="381000"/>
                </a:lnTo>
                <a:lnTo>
                  <a:pt x="457200" y="3810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1631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AU</a:t>
            </a:r>
            <a:r>
              <a:rPr b="0" i="0" spc="-25" dirty="0">
                <a:solidFill>
                  <a:srgbClr val="094680"/>
                </a:solidFill>
                <a:latin typeface="Arial"/>
                <a:cs typeface="Arial"/>
              </a:rPr>
              <a:t>D</a:t>
            </a: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558798"/>
            <a:ext cx="8208009" cy="45307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6350" indent="-342900">
              <a:lnSpc>
                <a:spcPct val="8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  <a:tab pos="1249680" algn="l"/>
                <a:tab pos="2144395" algn="l"/>
                <a:tab pos="2557780" algn="l"/>
                <a:tab pos="3575685" algn="l"/>
                <a:tab pos="5107940" algn="l"/>
                <a:tab pos="5738495" algn="l"/>
                <a:tab pos="6802755" algn="l"/>
                <a:tab pos="747903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Aud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ref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rs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un</a:t>
            </a:r>
            <a:r>
              <a:rPr sz="2200" spc="-10" dirty="0">
                <a:solidFill>
                  <a:srgbClr val="094680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Mult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med</a:t>
            </a:r>
            <a:r>
              <a:rPr sz="2200" spc="10" dirty="0">
                <a:solidFill>
                  <a:srgbClr val="094680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include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fi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es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whi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h  contain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sounds.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94680"/>
              </a:buClr>
              <a:buFont typeface="Wingdings"/>
              <a:buChar char="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Audio songs also come under the heading</a:t>
            </a:r>
            <a:r>
              <a:rPr sz="2200" spc="9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multimedia.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10"/>
              </a:lnSpc>
              <a:spcBef>
                <a:spcPts val="173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Multimedia presentations often have some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audio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tracks which  makes it easier for people to</a:t>
            </a:r>
            <a:r>
              <a:rPr sz="2200" spc="5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understand.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4680"/>
              </a:buClr>
              <a:buFont typeface="Wingdings"/>
              <a:buChar char="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Multimedia phones have music players to run audio</a:t>
            </a:r>
            <a:r>
              <a:rPr sz="2200" spc="15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music.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110"/>
              </a:lnSpc>
              <a:spcBef>
                <a:spcPts val="173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094680"/>
                </a:solidFill>
                <a:latin typeface="Arial"/>
                <a:cs typeface="Arial"/>
              </a:rPr>
              <a:t>Various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audio software include VLC media </a:t>
            </a:r>
            <a:r>
              <a:rPr sz="2200" spc="-20" dirty="0">
                <a:solidFill>
                  <a:srgbClr val="094680"/>
                </a:solidFill>
                <a:latin typeface="Arial"/>
                <a:cs typeface="Arial"/>
              </a:rPr>
              <a:t>player,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real </a:t>
            </a:r>
            <a:r>
              <a:rPr sz="2200" spc="-20" dirty="0">
                <a:solidFill>
                  <a:srgbClr val="094680"/>
                </a:solidFill>
                <a:latin typeface="Arial"/>
                <a:cs typeface="Arial"/>
              </a:rPr>
              <a:t>player, 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3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905000"/>
            <a:ext cx="2209800" cy="609600"/>
          </a:xfrm>
          <a:prstGeom prst="rect">
            <a:avLst/>
          </a:prstGeom>
          <a:solidFill>
            <a:srgbClr val="3399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360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ANIMATION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3269" y="3539490"/>
            <a:ext cx="7469505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433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illusion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motion </a:t>
            </a:r>
            <a:r>
              <a:rPr sz="2800" spc="-95" dirty="0">
                <a:latin typeface="Arial"/>
                <a:cs typeface="Arial"/>
              </a:rPr>
              <a:t>created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consecutive  </a:t>
            </a:r>
            <a:r>
              <a:rPr sz="2800" spc="-120" dirty="0">
                <a:latin typeface="Arial"/>
                <a:cs typeface="Arial"/>
              </a:rPr>
              <a:t>display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images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75" dirty="0">
                <a:latin typeface="Arial"/>
                <a:cs typeface="Arial"/>
              </a:rPr>
              <a:t>static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  <a:p>
            <a:pPr marL="354330" marR="53975" indent="-341630">
              <a:lnSpc>
                <a:spcPct val="100000"/>
              </a:lnSpc>
              <a:spcBef>
                <a:spcPts val="59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4330" algn="l"/>
              </a:tabLst>
            </a:pPr>
            <a:r>
              <a:rPr sz="2800" spc="-80" dirty="0">
                <a:latin typeface="Arial"/>
                <a:cs typeface="Arial"/>
              </a:rPr>
              <a:t>In </a:t>
            </a:r>
            <a:r>
              <a:rPr sz="2800" spc="-65" dirty="0">
                <a:latin typeface="Arial"/>
                <a:cs typeface="Arial"/>
              </a:rPr>
              <a:t>multimedia, </a:t>
            </a:r>
            <a:r>
              <a:rPr sz="2800" spc="-70" dirty="0">
                <a:latin typeface="Arial"/>
                <a:cs typeface="Arial"/>
              </a:rPr>
              <a:t>animation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further  </a:t>
            </a:r>
            <a:r>
              <a:rPr sz="2800" spc="-155" dirty="0">
                <a:latin typeface="Arial"/>
                <a:cs typeface="Arial"/>
              </a:rPr>
              <a:t>enhance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300" dirty="0">
                <a:latin typeface="Arial"/>
                <a:cs typeface="Arial"/>
              </a:rPr>
              <a:t>/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enriched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experience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user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  </a:t>
            </a:r>
            <a:r>
              <a:rPr sz="2800" spc="-10" dirty="0">
                <a:latin typeface="Arial"/>
                <a:cs typeface="Arial"/>
              </a:rPr>
              <a:t>further </a:t>
            </a:r>
            <a:r>
              <a:rPr sz="2800" spc="-100" dirty="0">
                <a:latin typeface="Arial"/>
                <a:cs typeface="Arial"/>
              </a:rPr>
              <a:t>understand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information </a:t>
            </a:r>
            <a:r>
              <a:rPr sz="2800" spc="-140" dirty="0">
                <a:latin typeface="Arial"/>
                <a:cs typeface="Arial"/>
              </a:rPr>
              <a:t>conveyed </a:t>
            </a:r>
            <a:r>
              <a:rPr sz="2800" spc="30" dirty="0">
                <a:latin typeface="Arial"/>
                <a:cs typeface="Arial"/>
              </a:rPr>
              <a:t>to  </a:t>
            </a:r>
            <a:r>
              <a:rPr sz="2800" spc="-45" dirty="0">
                <a:latin typeface="Arial"/>
                <a:cs typeface="Arial"/>
              </a:rPr>
              <a:t>them</a:t>
            </a:r>
            <a:r>
              <a:rPr sz="2400" spc="-4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38600" y="29718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6477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381000"/>
                </a:lnTo>
                <a:lnTo>
                  <a:pt x="647700" y="381000"/>
                </a:lnTo>
                <a:close/>
              </a:path>
            </a:pathLst>
          </a:custGeom>
          <a:ln w="2839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0" y="0"/>
            <a:ext cx="3428999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280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40" dirty="0">
                <a:solidFill>
                  <a:srgbClr val="094680"/>
                </a:solidFill>
                <a:latin typeface="Arial"/>
                <a:cs typeface="Arial"/>
              </a:rPr>
              <a:t>ANIMATION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625853"/>
            <a:ext cx="816229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rgbClr val="094680"/>
                </a:solidFill>
                <a:latin typeface="Arial"/>
                <a:cs typeface="Arial"/>
              </a:rPr>
              <a:t>Animation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rapid display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 sequence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images 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2-D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or 3-D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artwork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model positions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in order to create 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an illusion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</a:t>
            </a:r>
            <a:r>
              <a:rPr sz="2400" spc="3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movement.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marR="958215" indent="-3429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094680"/>
                </a:solidFill>
                <a:latin typeface="Arial"/>
                <a:cs typeface="Arial"/>
              </a:rPr>
              <a:t>effect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is an optical illusion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motion due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phenomenon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persistence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</a:t>
            </a:r>
            <a:r>
              <a:rPr sz="2400" spc="2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vision.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Animation adds visual impact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multimedia</a:t>
            </a:r>
            <a:r>
              <a:rPr sz="2400" spc="9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Animation are used in cartoons, scientific</a:t>
            </a:r>
            <a:r>
              <a:rPr sz="2400" spc="9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visualization.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9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905000"/>
            <a:ext cx="2209800" cy="609600"/>
          </a:xfrm>
          <a:prstGeom prst="rect">
            <a:avLst/>
          </a:prstGeom>
          <a:solidFill>
            <a:srgbClr val="3399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ANIMATION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3269" y="3539490"/>
            <a:ext cx="1750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75" spc="1507" baseline="11111" dirty="0">
                <a:solidFill>
                  <a:srgbClr val="0000FF"/>
                </a:solidFill>
                <a:latin typeface="Symbol"/>
                <a:cs typeface="Symbol"/>
              </a:rPr>
              <a:t></a:t>
            </a:r>
            <a:r>
              <a:rPr sz="3375" spc="-277" baseline="111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38600" y="29718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6477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381000"/>
                </a:lnTo>
                <a:lnTo>
                  <a:pt x="647700" y="381000"/>
                </a:lnTo>
                <a:close/>
              </a:path>
            </a:pathLst>
          </a:custGeom>
          <a:ln w="9344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43200" y="3427729"/>
            <a:ext cx="4229100" cy="27978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43200" y="3352800"/>
            <a:ext cx="4191000" cy="2895600"/>
          </a:xfrm>
          <a:custGeom>
            <a:avLst/>
            <a:gdLst/>
            <a:ahLst/>
            <a:cxnLst/>
            <a:rect l="l" t="t" r="r" b="b"/>
            <a:pathLst>
              <a:path w="4191000" h="2895600">
                <a:moveTo>
                  <a:pt x="2095500" y="2895600"/>
                </a:moveTo>
                <a:lnTo>
                  <a:pt x="0" y="2895600"/>
                </a:lnTo>
                <a:lnTo>
                  <a:pt x="0" y="0"/>
                </a:lnTo>
                <a:lnTo>
                  <a:pt x="4191000" y="0"/>
                </a:lnTo>
                <a:lnTo>
                  <a:pt x="4191000" y="2895600"/>
                </a:lnTo>
                <a:lnTo>
                  <a:pt x="2095500" y="2895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905000"/>
            <a:ext cx="1371600" cy="609600"/>
          </a:xfrm>
          <a:prstGeom prst="rect">
            <a:avLst/>
          </a:prstGeom>
          <a:solidFill>
            <a:srgbClr val="0000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360"/>
              </a:spcBef>
            </a:pPr>
            <a:r>
              <a:rPr sz="2800" b="1" spc="-26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3269" y="3539490"/>
            <a:ext cx="8003540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190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technology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capturing, </a:t>
            </a:r>
            <a:r>
              <a:rPr sz="2800" spc="-95" dirty="0">
                <a:latin typeface="Arial"/>
                <a:cs typeface="Arial"/>
              </a:rPr>
              <a:t>recording,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processing,  </a:t>
            </a:r>
            <a:r>
              <a:rPr sz="2800" spc="-50" dirty="0">
                <a:latin typeface="Arial"/>
                <a:cs typeface="Arial"/>
              </a:rPr>
              <a:t>transmitting,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85" dirty="0">
                <a:latin typeface="Arial"/>
                <a:cs typeface="Arial"/>
              </a:rPr>
              <a:t>reconstructing </a:t>
            </a:r>
            <a:r>
              <a:rPr sz="2800" spc="-110" dirty="0">
                <a:latin typeface="Arial"/>
                <a:cs typeface="Arial"/>
              </a:rPr>
              <a:t>moving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pictures.</a:t>
            </a:r>
            <a:endParaRPr sz="2800">
              <a:latin typeface="Arial"/>
              <a:cs typeface="Arial"/>
            </a:endParaRPr>
          </a:p>
          <a:p>
            <a:pPr marL="355600" marR="110744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Video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more towards </a:t>
            </a:r>
            <a:r>
              <a:rPr sz="2800" spc="-45" dirty="0">
                <a:latin typeface="Arial"/>
                <a:cs typeface="Arial"/>
              </a:rPr>
              <a:t>photo </a:t>
            </a:r>
            <a:r>
              <a:rPr sz="2800" spc="-75" dirty="0">
                <a:latin typeface="Arial"/>
                <a:cs typeface="Arial"/>
              </a:rPr>
              <a:t>realistic </a:t>
            </a:r>
            <a:r>
              <a:rPr sz="2800" spc="-145" dirty="0">
                <a:latin typeface="Arial"/>
                <a:cs typeface="Arial"/>
              </a:rPr>
              <a:t>image  </a:t>
            </a:r>
            <a:r>
              <a:rPr sz="2800" spc="-170" dirty="0">
                <a:latin typeface="Arial"/>
                <a:cs typeface="Arial"/>
              </a:rPr>
              <a:t>sequence </a:t>
            </a:r>
            <a:r>
              <a:rPr sz="2800" spc="300" dirty="0">
                <a:latin typeface="Arial"/>
                <a:cs typeface="Arial"/>
              </a:rPr>
              <a:t>/ </a:t>
            </a:r>
            <a:r>
              <a:rPr sz="2800" spc="-75" dirty="0">
                <a:latin typeface="Arial"/>
                <a:cs typeface="Arial"/>
              </a:rPr>
              <a:t>live </a:t>
            </a:r>
            <a:r>
              <a:rPr sz="2800" spc="-95" dirty="0">
                <a:latin typeface="Arial"/>
                <a:cs typeface="Arial"/>
              </a:rPr>
              <a:t>recording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comparison </a:t>
            </a:r>
            <a:r>
              <a:rPr sz="2800" spc="35" dirty="0">
                <a:latin typeface="Arial"/>
                <a:cs typeface="Arial"/>
              </a:rPr>
              <a:t>to  </a:t>
            </a:r>
            <a:r>
              <a:rPr sz="2800" spc="-75" dirty="0">
                <a:latin typeface="Arial"/>
                <a:cs typeface="Arial"/>
              </a:rPr>
              <a:t>animation.</a:t>
            </a:r>
            <a:endParaRPr sz="2800">
              <a:latin typeface="Arial"/>
              <a:cs typeface="Arial"/>
            </a:endParaRPr>
          </a:p>
          <a:p>
            <a:pPr marL="355600" marR="91821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Video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35" dirty="0">
                <a:latin typeface="Arial"/>
                <a:cs typeface="Arial"/>
              </a:rPr>
              <a:t>takes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25" dirty="0">
                <a:latin typeface="Arial"/>
                <a:cs typeface="Arial"/>
              </a:rPr>
              <a:t>lot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storage </a:t>
            </a:r>
            <a:r>
              <a:rPr sz="2800" spc="-185" dirty="0">
                <a:latin typeface="Arial"/>
                <a:cs typeface="Arial"/>
              </a:rPr>
              <a:t>space. </a:t>
            </a:r>
            <a:r>
              <a:rPr sz="2800" spc="-340" dirty="0">
                <a:latin typeface="Arial"/>
                <a:cs typeface="Arial"/>
              </a:rPr>
              <a:t>So </a:t>
            </a:r>
            <a:r>
              <a:rPr sz="2800" spc="-100" dirty="0">
                <a:latin typeface="Arial"/>
                <a:cs typeface="Arial"/>
              </a:rPr>
              <a:t>plan  </a:t>
            </a:r>
            <a:r>
              <a:rPr sz="2800" spc="-80" dirty="0">
                <a:latin typeface="Arial"/>
                <a:cs typeface="Arial"/>
              </a:rPr>
              <a:t>carefully </a:t>
            </a:r>
            <a:r>
              <a:rPr sz="2800" spc="-70" dirty="0">
                <a:latin typeface="Arial"/>
                <a:cs typeface="Arial"/>
              </a:rPr>
              <a:t>before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130" dirty="0">
                <a:latin typeface="Arial"/>
                <a:cs typeface="Arial"/>
              </a:rPr>
              <a:t>going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3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91200" y="2667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4953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990600" y="0"/>
                </a:lnTo>
                <a:lnTo>
                  <a:pt x="990600" y="304800"/>
                </a:lnTo>
                <a:lnTo>
                  <a:pt x="495300" y="3048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160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VIDEO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787398"/>
            <a:ext cx="7903845" cy="311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ts val="2375"/>
              </a:lnSpc>
              <a:spcBef>
                <a:spcPts val="9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</a:t>
            </a:r>
            <a:r>
              <a:rPr sz="2200" spc="25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video is unedited material as it had been originally filmed</a:t>
            </a:r>
            <a:endParaRPr sz="2200" dirty="0">
              <a:latin typeface="Arial"/>
              <a:cs typeface="Arial"/>
            </a:endParaRPr>
          </a:p>
          <a:p>
            <a:pPr marL="527685">
              <a:lnSpc>
                <a:spcPts val="2375"/>
              </a:lnSpc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by movie camera or recorded by a video</a:t>
            </a:r>
            <a:r>
              <a:rPr sz="2200" spc="10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camera.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27685" marR="6350" indent="-514984" algn="just">
              <a:lnSpc>
                <a:spcPts val="2110"/>
              </a:lnSpc>
              <a:spcBef>
                <a:spcPts val="1735"/>
              </a:spcBef>
              <a:buFont typeface="Wingdings"/>
              <a:buChar char=""/>
              <a:tabLst>
                <a:tab pos="52832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The embedding of video in multimedia applications is</a:t>
            </a:r>
            <a:r>
              <a:rPr sz="2200" spc="38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  powerful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way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convey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information which can incorporate  a personal element which other media</a:t>
            </a:r>
            <a:r>
              <a:rPr sz="2200" spc="9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lack.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 dirty="0">
              <a:latin typeface="Times New Roman"/>
              <a:cs typeface="Times New Roman"/>
            </a:endParaRPr>
          </a:p>
          <a:p>
            <a:pPr marL="527685" marR="7620" indent="-514984" algn="just">
              <a:lnSpc>
                <a:spcPts val="2110"/>
              </a:lnSpc>
              <a:spcBef>
                <a:spcPts val="1760"/>
              </a:spcBef>
              <a:buFont typeface="Wingdings"/>
              <a:buChar char=""/>
              <a:tabLst>
                <a:tab pos="528320" algn="l"/>
              </a:tabLst>
            </a:pPr>
            <a:r>
              <a:rPr sz="2200" spc="-15" dirty="0">
                <a:solidFill>
                  <a:srgbClr val="094680"/>
                </a:solidFill>
                <a:latin typeface="Arial"/>
                <a:cs typeface="Arial"/>
              </a:rPr>
              <a:t>Video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enhances, dramatizes, and gives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impact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to your  multimedia</a:t>
            </a:r>
            <a:r>
              <a:rPr sz="2200" spc="1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application.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5385003"/>
            <a:ext cx="2528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27685" algn="l"/>
                <a:tab pos="528320" algn="l"/>
                <a:tab pos="121031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The	advantage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7817" y="5385003"/>
            <a:ext cx="519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6405" algn="l"/>
                <a:tab pos="1954530" algn="l"/>
                <a:tab pos="2824480" algn="l"/>
                <a:tab pos="3477260" algn="l"/>
                <a:tab pos="3832225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of	integrating	video	into	a	multimedia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49" y="5653227"/>
            <a:ext cx="7385050" cy="62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5"/>
              </a:spcBef>
              <a:tabLst>
                <a:tab pos="1682750" algn="l"/>
                <a:tab pos="2016760" algn="l"/>
                <a:tab pos="2536190" algn="l"/>
                <a:tab pos="3695065" algn="l"/>
                <a:tab pos="4058920" algn="l"/>
                <a:tab pos="5429250" algn="l"/>
                <a:tab pos="6445885" algn="l"/>
                <a:tab pos="6734175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pres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ntati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094680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ity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2200" spc="-40" dirty="0">
                <a:solidFill>
                  <a:srgbClr val="094680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f</a:t>
            </a:r>
            <a:r>
              <a:rPr sz="2200" spc="10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ctively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ey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gr</a:t>
            </a:r>
            <a:r>
              <a:rPr sz="2200" spc="10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at  deal of information in the least amount of</a:t>
            </a:r>
            <a:r>
              <a:rPr sz="2200" spc="10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3106673" y="767841"/>
            <a:ext cx="3909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Categorization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2451354" y="4217365"/>
            <a:ext cx="173545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Linear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14009" y="4217365"/>
            <a:ext cx="143256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Non-linear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Interactive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-12700" y="2718638"/>
            <a:ext cx="8337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9620" algn="l"/>
                <a:tab pos="1094740" algn="l"/>
              </a:tabLst>
            </a:pPr>
            <a:r>
              <a:rPr sz="3200" b="1" u="sng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3200" b="1" spc="-80" dirty="0">
                <a:solidFill>
                  <a:srgbClr val="003366"/>
                </a:solidFill>
                <a:latin typeface="Arial"/>
                <a:cs typeface="Arial"/>
              </a:rPr>
              <a:t>Two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types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Multimedia</a:t>
            </a:r>
            <a:r>
              <a:rPr sz="32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presentation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19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3106673" y="767841"/>
            <a:ext cx="3909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Categorization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553336" y="2842336"/>
            <a:ext cx="626491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Times New Roman"/>
                <a:cs typeface="Times New Roman"/>
              </a:rPr>
              <a:t>Linear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active content progresses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often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without</a:t>
            </a:r>
            <a:r>
              <a:rPr sz="2400" spc="-1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any  navigational control for the viewer such as a 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cinema</a:t>
            </a:r>
            <a:r>
              <a:rPr sz="2400" spc="-3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presentation.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3970" marR="8890" algn="ctr">
              <a:lnSpc>
                <a:spcPct val="100000"/>
              </a:lnSpc>
            </a:pPr>
            <a:r>
              <a:rPr sz="24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Non-linear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interactivity to control progress</a:t>
            </a:r>
            <a:r>
              <a:rPr sz="2400" spc="-15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as  with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 video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game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or self-paced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based  training.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Hypermedia is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of non-linear  content.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0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310" y="497840"/>
            <a:ext cx="5904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880" algn="l"/>
                <a:tab pos="2407285" algn="l"/>
              </a:tabLst>
            </a:pPr>
            <a:r>
              <a:rPr sz="4400" spc="150" dirty="0"/>
              <a:t>What	</a:t>
            </a:r>
            <a:r>
              <a:rPr sz="4400" spc="-65" dirty="0"/>
              <a:t>is	</a:t>
            </a:r>
            <a:r>
              <a:rPr sz="4400" spc="155" dirty="0"/>
              <a:t>Multimedia?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55420"/>
            <a:ext cx="7651750" cy="33362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Derived </a:t>
            </a:r>
            <a:r>
              <a:rPr sz="3200" spc="-20" dirty="0">
                <a:latin typeface="Arial"/>
                <a:cs typeface="Arial"/>
              </a:rPr>
              <a:t>from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45" dirty="0">
                <a:latin typeface="Arial"/>
                <a:cs typeface="Arial"/>
              </a:rPr>
              <a:t>word </a:t>
            </a:r>
            <a:r>
              <a:rPr sz="3200" spc="100" dirty="0">
                <a:latin typeface="Arial"/>
                <a:cs typeface="Arial"/>
              </a:rPr>
              <a:t>“Multi”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10" dirty="0">
                <a:latin typeface="Arial"/>
                <a:cs typeface="Arial"/>
              </a:rPr>
              <a:t>“Media”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55" dirty="0">
                <a:latin typeface="Arial"/>
                <a:cs typeface="Arial"/>
              </a:rPr>
              <a:t>Multi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5700" algn="l"/>
              </a:tabLst>
            </a:pPr>
            <a:r>
              <a:rPr sz="2400" spc="-80" dirty="0">
                <a:latin typeface="Arial"/>
                <a:cs typeface="Arial"/>
              </a:rPr>
              <a:t>Many,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Multiple,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b="1" spc="-110" dirty="0">
                <a:latin typeface="Arial"/>
                <a:cs typeface="Arial"/>
              </a:rPr>
              <a:t>Media</a:t>
            </a:r>
            <a:endParaRPr sz="2800">
              <a:latin typeface="Arial"/>
              <a:cs typeface="Arial"/>
            </a:endParaRPr>
          </a:p>
          <a:p>
            <a:pPr marL="1155700" marR="13271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45" dirty="0">
                <a:latin typeface="Arial"/>
                <a:cs typeface="Arial"/>
              </a:rPr>
              <a:t>Distribution </a:t>
            </a:r>
            <a:r>
              <a:rPr sz="2400" spc="-5" dirty="0">
                <a:latin typeface="Arial"/>
                <a:cs typeface="Arial"/>
              </a:rPr>
              <a:t>tool </a:t>
            </a:r>
            <a:r>
              <a:rPr sz="2400" spc="35" dirty="0">
                <a:latin typeface="Arial"/>
                <a:cs typeface="Arial"/>
              </a:rPr>
              <a:t>&amp;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information </a:t>
            </a:r>
            <a:r>
              <a:rPr sz="2400" spc="-65" dirty="0">
                <a:latin typeface="Arial"/>
                <a:cs typeface="Arial"/>
              </a:rPr>
              <a:t>presentation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20" dirty="0">
                <a:latin typeface="Arial"/>
                <a:cs typeface="Arial"/>
              </a:rPr>
              <a:t>text,  </a:t>
            </a:r>
            <a:r>
              <a:rPr sz="2400" spc="-95" dirty="0">
                <a:latin typeface="Arial"/>
                <a:cs typeface="Arial"/>
              </a:rPr>
              <a:t>graphic, </a:t>
            </a:r>
            <a:r>
              <a:rPr sz="2400" spc="-100" dirty="0">
                <a:latin typeface="Arial"/>
                <a:cs typeface="Arial"/>
              </a:rPr>
              <a:t>voice, </a:t>
            </a:r>
            <a:r>
              <a:rPr sz="2400" spc="-135" dirty="0">
                <a:latin typeface="Arial"/>
                <a:cs typeface="Arial"/>
              </a:rPr>
              <a:t>images, </a:t>
            </a:r>
            <a:r>
              <a:rPr sz="2400" spc="-120" dirty="0">
                <a:latin typeface="Arial"/>
                <a:cs typeface="Arial"/>
              </a:rPr>
              <a:t>music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269" y="497840"/>
            <a:ext cx="6290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7875" algn="l"/>
                <a:tab pos="3089910" algn="l"/>
              </a:tabLst>
            </a:pPr>
            <a:r>
              <a:rPr sz="4400" spc="140" dirty="0"/>
              <a:t>Linear	</a:t>
            </a:r>
            <a:r>
              <a:rPr sz="4400" spc="190" dirty="0"/>
              <a:t>VS	</a:t>
            </a:r>
            <a:r>
              <a:rPr sz="4400" spc="180" dirty="0"/>
              <a:t>Non-Linear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2325370"/>
            <a:ext cx="681863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spc="-204" dirty="0">
                <a:latin typeface="Arial"/>
                <a:cs typeface="Arial"/>
              </a:rPr>
              <a:t>A </a:t>
            </a:r>
            <a:r>
              <a:rPr sz="2300" spc="-35" dirty="0">
                <a:latin typeface="Arial"/>
                <a:cs typeface="Arial"/>
              </a:rPr>
              <a:t>Multimedia </a:t>
            </a:r>
            <a:r>
              <a:rPr sz="2300" spc="-80" dirty="0">
                <a:latin typeface="Arial"/>
                <a:cs typeface="Arial"/>
              </a:rPr>
              <a:t>Project </a:t>
            </a:r>
            <a:r>
              <a:rPr sz="2300" spc="-120" dirty="0">
                <a:latin typeface="Arial"/>
                <a:cs typeface="Arial"/>
              </a:rPr>
              <a:t>is </a:t>
            </a:r>
            <a:r>
              <a:rPr sz="2300" spc="-30" dirty="0">
                <a:latin typeface="Arial"/>
                <a:cs typeface="Arial"/>
              </a:rPr>
              <a:t>identified </a:t>
            </a:r>
            <a:r>
              <a:rPr sz="2300" spc="-220" dirty="0">
                <a:latin typeface="Arial"/>
                <a:cs typeface="Arial"/>
              </a:rPr>
              <a:t>as </a:t>
            </a:r>
            <a:r>
              <a:rPr sz="2300" spc="-110" dirty="0">
                <a:latin typeface="Arial"/>
                <a:cs typeface="Arial"/>
              </a:rPr>
              <a:t>Linear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when:</a:t>
            </a:r>
            <a:endParaRPr sz="23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300" spc="30" dirty="0">
                <a:latin typeface="Arial"/>
                <a:cs typeface="Arial"/>
              </a:rPr>
              <a:t>It </a:t>
            </a:r>
            <a:r>
              <a:rPr sz="2300" spc="-125" dirty="0">
                <a:latin typeface="Arial"/>
                <a:cs typeface="Arial"/>
              </a:rPr>
              <a:t>is </a:t>
            </a:r>
            <a:r>
              <a:rPr sz="2300" spc="-10" dirty="0">
                <a:latin typeface="Arial"/>
                <a:cs typeface="Arial"/>
              </a:rPr>
              <a:t>not</a:t>
            </a:r>
            <a:r>
              <a:rPr sz="2300" spc="-300" dirty="0">
                <a:latin typeface="Arial"/>
                <a:cs typeface="Arial"/>
              </a:rPr>
              <a:t> </a:t>
            </a:r>
            <a:r>
              <a:rPr sz="2300" spc="-50" dirty="0">
                <a:latin typeface="Arial"/>
                <a:cs typeface="Arial"/>
              </a:rPr>
              <a:t>interactive</a:t>
            </a:r>
            <a:endParaRPr sz="2300">
              <a:latin typeface="Arial"/>
              <a:cs typeface="Arial"/>
            </a:endParaRPr>
          </a:p>
          <a:p>
            <a:pPr marL="755650" marR="5080" lvl="1" indent="-285750">
              <a:lnSpc>
                <a:spcPts val="221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300" spc="-135" dirty="0">
                <a:latin typeface="Arial"/>
                <a:cs typeface="Arial"/>
              </a:rPr>
              <a:t>User </a:t>
            </a:r>
            <a:r>
              <a:rPr sz="2300" spc="-125" dirty="0">
                <a:latin typeface="Arial"/>
                <a:cs typeface="Arial"/>
              </a:rPr>
              <a:t>have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no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control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over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content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that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-120" dirty="0">
                <a:latin typeface="Arial"/>
                <a:cs typeface="Arial"/>
              </a:rPr>
              <a:t>is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being  </a:t>
            </a:r>
            <a:r>
              <a:rPr sz="2300" spc="-105" dirty="0">
                <a:latin typeface="Arial"/>
                <a:cs typeface="Arial"/>
              </a:rPr>
              <a:t>showed </a:t>
            </a:r>
            <a:r>
              <a:rPr sz="2300" spc="25" dirty="0">
                <a:latin typeface="Arial"/>
                <a:cs typeface="Arial"/>
              </a:rPr>
              <a:t>to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them.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35" dirty="0">
                <a:latin typeface="Arial"/>
                <a:cs typeface="Arial"/>
              </a:rPr>
              <a:t>Example:</a:t>
            </a:r>
            <a:endParaRPr sz="23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300" spc="-204" dirty="0">
                <a:latin typeface="Arial"/>
                <a:cs typeface="Arial"/>
              </a:rPr>
              <a:t>A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80" dirty="0">
                <a:latin typeface="Arial"/>
                <a:cs typeface="Arial"/>
              </a:rPr>
              <a:t>movie</a:t>
            </a:r>
            <a:endParaRPr sz="23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300" spc="-204" dirty="0">
                <a:latin typeface="Arial"/>
                <a:cs typeface="Arial"/>
              </a:rPr>
              <a:t>A </a:t>
            </a:r>
            <a:r>
              <a:rPr sz="2300" spc="-55" dirty="0">
                <a:latin typeface="Arial"/>
                <a:cs typeface="Arial"/>
              </a:rPr>
              <a:t>non-interactive lecture </a:t>
            </a:r>
            <a:r>
              <a:rPr sz="2300" spc="245" dirty="0">
                <a:latin typeface="Arial"/>
                <a:cs typeface="Arial"/>
              </a:rPr>
              <a:t>/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demo </a:t>
            </a:r>
            <a:r>
              <a:rPr sz="2300" spc="-105" dirty="0">
                <a:latin typeface="Arial"/>
                <a:cs typeface="Arial"/>
              </a:rPr>
              <a:t>show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1828800"/>
            <a:ext cx="1435100" cy="459740"/>
          </a:xfrm>
          <a:prstGeom prst="rect">
            <a:avLst/>
          </a:prstGeom>
          <a:solidFill>
            <a:srgbClr val="7F00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269" y="497840"/>
            <a:ext cx="6290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7875" algn="l"/>
                <a:tab pos="3089910" algn="l"/>
              </a:tabLst>
            </a:pPr>
            <a:r>
              <a:rPr sz="4400" spc="140" dirty="0"/>
              <a:t>Linear	</a:t>
            </a:r>
            <a:r>
              <a:rPr sz="4400" spc="190" dirty="0"/>
              <a:t>VS	</a:t>
            </a:r>
            <a:r>
              <a:rPr sz="4400" spc="180" dirty="0"/>
              <a:t>Non-Linear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468502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047240"/>
            <a:ext cx="7252970" cy="40594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Multimedia </a:t>
            </a:r>
            <a:r>
              <a:rPr sz="2800" spc="-95" dirty="0">
                <a:latin typeface="Arial"/>
                <a:cs typeface="Arial"/>
              </a:rPr>
              <a:t>Project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identified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130" dirty="0">
                <a:latin typeface="Arial"/>
                <a:cs typeface="Arial"/>
              </a:rPr>
              <a:t>Non-Linear  </a:t>
            </a:r>
            <a:r>
              <a:rPr sz="2800" spc="-85" dirty="0">
                <a:latin typeface="Arial"/>
                <a:cs typeface="Arial"/>
              </a:rPr>
              <a:t>when: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650" algn="l"/>
              </a:tabLst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50" dirty="0">
                <a:latin typeface="Arial"/>
                <a:cs typeface="Arial"/>
              </a:rPr>
              <a:t>is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interactive</a:t>
            </a:r>
            <a:endParaRPr sz="2800" dirty="0">
              <a:latin typeface="Arial"/>
              <a:cs typeface="Arial"/>
            </a:endParaRPr>
          </a:p>
          <a:p>
            <a:pPr marL="755650" marR="326390" lvl="1" indent="-285750">
              <a:lnSpc>
                <a:spcPts val="302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200" dirty="0">
                <a:latin typeface="Arial"/>
                <a:cs typeface="Arial"/>
              </a:rPr>
              <a:t>Users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40" dirty="0">
                <a:latin typeface="Arial"/>
                <a:cs typeface="Arial"/>
              </a:rPr>
              <a:t>control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content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is  </a:t>
            </a:r>
            <a:r>
              <a:rPr sz="2800" spc="-120" dirty="0">
                <a:latin typeface="Arial"/>
                <a:cs typeface="Arial"/>
              </a:rPr>
              <a:t>being </a:t>
            </a:r>
            <a:r>
              <a:rPr sz="2800" spc="-130" dirty="0">
                <a:latin typeface="Arial"/>
                <a:cs typeface="Arial"/>
              </a:rPr>
              <a:t>showed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them.</a:t>
            </a:r>
            <a:endParaRPr sz="2800" dirty="0">
              <a:latin typeface="Arial"/>
              <a:cs typeface="Arial"/>
            </a:endParaRPr>
          </a:p>
          <a:p>
            <a:pPr marL="355600" marR="1326515" lvl="1" indent="114300">
              <a:lnSpc>
                <a:spcPts val="3720"/>
              </a:lnSpc>
              <a:spcBef>
                <a:spcPts val="140"/>
              </a:spcBef>
              <a:buChar char="–"/>
              <a:tabLst>
                <a:tab pos="755650" algn="l"/>
              </a:tabLst>
            </a:pPr>
            <a:r>
              <a:rPr sz="2800" spc="-200" dirty="0">
                <a:latin typeface="Arial"/>
                <a:cs typeface="Arial"/>
              </a:rPr>
              <a:t>Users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25" dirty="0">
                <a:latin typeface="Arial"/>
                <a:cs typeface="Arial"/>
              </a:rPr>
              <a:t>given </a:t>
            </a:r>
            <a:r>
              <a:rPr sz="2800" spc="-95" dirty="0">
                <a:latin typeface="Arial"/>
                <a:cs typeface="Arial"/>
              </a:rPr>
              <a:t>navigational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control  </a:t>
            </a:r>
            <a:r>
              <a:rPr sz="2800" spc="-165" dirty="0">
                <a:latin typeface="Arial"/>
                <a:cs typeface="Arial"/>
              </a:rPr>
              <a:t>Example: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80"/>
              </a:spcBef>
              <a:buChar char="–"/>
              <a:tabLst>
                <a:tab pos="755650" algn="l"/>
              </a:tabLst>
            </a:pPr>
            <a:r>
              <a:rPr sz="2800" spc="-245" dirty="0">
                <a:latin typeface="Arial"/>
                <a:cs typeface="Arial"/>
              </a:rPr>
              <a:t>Games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155" dirty="0" smtClean="0">
                <a:latin typeface="Arial"/>
                <a:cs typeface="Arial"/>
              </a:rPr>
              <a:t>Courseware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" y="1447800"/>
            <a:ext cx="2317750" cy="459740"/>
          </a:xfrm>
          <a:prstGeom prst="rect">
            <a:avLst/>
          </a:prstGeom>
          <a:solidFill>
            <a:srgbClr val="7F00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b="1" spc="145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2400" b="1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260" y="497840"/>
            <a:ext cx="6449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985" algn="l"/>
              </a:tabLst>
            </a:pPr>
            <a:r>
              <a:rPr sz="4400" spc="175" dirty="0"/>
              <a:t>Interactive	</a:t>
            </a:r>
            <a:r>
              <a:rPr sz="4400" spc="160" dirty="0"/>
              <a:t>Multimedia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7653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785620"/>
            <a:ext cx="74631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latin typeface="Arial"/>
                <a:cs typeface="Arial"/>
              </a:rPr>
              <a:t>When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user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given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option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controlling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05" dirty="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52800"/>
            <a:ext cx="7391400" cy="764540"/>
          </a:xfrm>
          <a:custGeom>
            <a:avLst/>
            <a:gdLst/>
            <a:ahLst/>
            <a:cxnLst/>
            <a:rect l="l" t="t" r="r" b="b"/>
            <a:pathLst>
              <a:path w="7391400" h="764539">
                <a:moveTo>
                  <a:pt x="0" y="0"/>
                </a:moveTo>
                <a:lnTo>
                  <a:pt x="7391400" y="0"/>
                </a:lnTo>
                <a:lnTo>
                  <a:pt x="7391400" y="764539"/>
                </a:lnTo>
                <a:lnTo>
                  <a:pt x="0" y="764539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0509" y="3385820"/>
            <a:ext cx="3663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0560" algn="l"/>
              </a:tabLst>
            </a:pPr>
            <a:r>
              <a:rPr sz="4400" b="1" spc="145" dirty="0">
                <a:solidFill>
                  <a:srgbClr val="FFFFFF"/>
                </a:solidFill>
                <a:latin typeface="Arial"/>
                <a:cs typeface="Arial"/>
              </a:rPr>
              <a:t>Hyper	</a:t>
            </a:r>
            <a:r>
              <a:rPr sz="4400" b="1" spc="190" dirty="0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69" y="4301490"/>
            <a:ext cx="772604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3375" spc="1507" baseline="11111" dirty="0">
                <a:solidFill>
                  <a:srgbClr val="0000FF"/>
                </a:solidFill>
                <a:latin typeface="Symbol"/>
                <a:cs typeface="Symbol"/>
              </a:rPr>
              <a:t></a:t>
            </a:r>
            <a:r>
              <a:rPr sz="3375" spc="-562" baseline="111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combination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0" dirty="0">
                <a:latin typeface="Arial"/>
                <a:cs typeface="Arial"/>
              </a:rPr>
              <a:t>hypertext, </a:t>
            </a:r>
            <a:r>
              <a:rPr sz="2800" spc="-140" dirty="0">
                <a:latin typeface="Arial"/>
                <a:cs typeface="Arial"/>
              </a:rPr>
              <a:t>graphics, </a:t>
            </a:r>
            <a:r>
              <a:rPr sz="2800" spc="-95" dirty="0">
                <a:latin typeface="Arial"/>
                <a:cs typeface="Arial"/>
              </a:rPr>
              <a:t>audio, video,  </a:t>
            </a:r>
            <a:r>
              <a:rPr sz="2800" spc="-80" dirty="0">
                <a:latin typeface="Arial"/>
                <a:cs typeface="Arial"/>
              </a:rPr>
              <a:t>(linked </a:t>
            </a:r>
            <a:r>
              <a:rPr sz="2800" spc="-105" dirty="0">
                <a:latin typeface="Arial"/>
                <a:cs typeface="Arial"/>
              </a:rPr>
              <a:t>elements)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interactivity </a:t>
            </a:r>
            <a:r>
              <a:rPr sz="2800" spc="-80" dirty="0">
                <a:latin typeface="Arial"/>
                <a:cs typeface="Arial"/>
              </a:rPr>
              <a:t>culminating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85" dirty="0">
                <a:latin typeface="Arial"/>
                <a:cs typeface="Arial"/>
              </a:rPr>
              <a:t>complete, </a:t>
            </a:r>
            <a:r>
              <a:rPr sz="2800" spc="-80" dirty="0">
                <a:latin typeface="Arial"/>
                <a:cs typeface="Arial"/>
              </a:rPr>
              <a:t>non-linear </a:t>
            </a:r>
            <a:r>
              <a:rPr sz="2800" spc="-114" dirty="0">
                <a:latin typeface="Arial"/>
                <a:cs typeface="Arial"/>
              </a:rPr>
              <a:t>computer-based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experience.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133600"/>
            <a:ext cx="2327910" cy="2383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4409" y="497840"/>
            <a:ext cx="2482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65" dirty="0"/>
              <a:t>E</a:t>
            </a:r>
            <a:r>
              <a:rPr sz="4400" spc="120" dirty="0"/>
              <a:t>x</a:t>
            </a:r>
            <a:r>
              <a:rPr sz="4400" spc="365" dirty="0"/>
              <a:t>a</a:t>
            </a:r>
            <a:r>
              <a:rPr sz="4400" spc="125" dirty="0"/>
              <a:t>m</a:t>
            </a:r>
            <a:r>
              <a:rPr sz="4400" spc="120" dirty="0"/>
              <a:t>pl</a:t>
            </a:r>
            <a:r>
              <a:rPr sz="4400" dirty="0"/>
              <a:t>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9740" y="15367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1557020"/>
            <a:ext cx="4243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130" algn="l"/>
              </a:tabLst>
            </a:pPr>
            <a:r>
              <a:rPr sz="2800" spc="-135" dirty="0">
                <a:latin typeface="Arial"/>
                <a:cs typeface="Arial"/>
              </a:rPr>
              <a:t>Hyper	</a:t>
            </a:r>
            <a:r>
              <a:rPr sz="2800" spc="-140" dirty="0">
                <a:latin typeface="Arial"/>
                <a:cs typeface="Arial"/>
              </a:rPr>
              <a:t>Text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35" dirty="0">
                <a:latin typeface="Arial"/>
                <a:cs typeface="Arial"/>
              </a:rPr>
              <a:t>Hyper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Media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0600" y="2209800"/>
            <a:ext cx="1981200" cy="1108710"/>
          </a:xfrm>
          <a:custGeom>
            <a:avLst/>
            <a:gdLst/>
            <a:ahLst/>
            <a:cxnLst/>
            <a:rect l="l" t="t" r="r" b="b"/>
            <a:pathLst>
              <a:path w="1981200" h="1108710">
                <a:moveTo>
                  <a:pt x="0" y="0"/>
                </a:moveTo>
                <a:lnTo>
                  <a:pt x="1981200" y="0"/>
                </a:lnTo>
                <a:lnTo>
                  <a:pt x="1981200" y="1108710"/>
                </a:lnTo>
                <a:lnTo>
                  <a:pt x="0" y="11087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8070" y="2426970"/>
            <a:ext cx="151765" cy="85725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1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5270" y="2147570"/>
            <a:ext cx="83185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519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Main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Page  Video link  Image link  Audio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Link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3050" y="2667000"/>
            <a:ext cx="2139950" cy="369570"/>
          </a:xfrm>
          <a:custGeom>
            <a:avLst/>
            <a:gdLst/>
            <a:ahLst/>
            <a:cxnLst/>
            <a:rect l="l" t="t" r="r" b="b"/>
            <a:pathLst>
              <a:path w="2139950" h="369569">
                <a:moveTo>
                  <a:pt x="213995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299847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80" h="73660">
                <a:moveTo>
                  <a:pt x="68580" y="0"/>
                </a:moveTo>
                <a:lnTo>
                  <a:pt x="0" y="49529"/>
                </a:lnTo>
                <a:lnTo>
                  <a:pt x="81280" y="73659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6979" y="2971800"/>
            <a:ext cx="1099820" cy="1391920"/>
          </a:xfrm>
          <a:custGeom>
            <a:avLst/>
            <a:gdLst/>
            <a:ahLst/>
            <a:cxnLst/>
            <a:rect l="l" t="t" r="r" b="b"/>
            <a:pathLst>
              <a:path w="1099820" h="1391920">
                <a:moveTo>
                  <a:pt x="1099820" y="0"/>
                </a:moveTo>
                <a:lnTo>
                  <a:pt x="0" y="13919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800" y="4337050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16510" y="0"/>
                </a:moveTo>
                <a:lnTo>
                  <a:pt x="0" y="82550"/>
                </a:lnTo>
                <a:lnTo>
                  <a:pt x="76200" y="4698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8800" y="3200400"/>
            <a:ext cx="430530" cy="1076960"/>
          </a:xfrm>
          <a:custGeom>
            <a:avLst/>
            <a:gdLst/>
            <a:ahLst/>
            <a:cxnLst/>
            <a:rect l="l" t="t" r="r" b="b"/>
            <a:pathLst>
              <a:path w="430529" h="1076960">
                <a:moveTo>
                  <a:pt x="0" y="0"/>
                </a:moveTo>
                <a:lnTo>
                  <a:pt x="430529" y="107696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500" y="4259579"/>
            <a:ext cx="69850" cy="83820"/>
          </a:xfrm>
          <a:custGeom>
            <a:avLst/>
            <a:gdLst/>
            <a:ahLst/>
            <a:cxnLst/>
            <a:rect l="l" t="t" r="r" b="b"/>
            <a:pathLst>
              <a:path w="69850" h="83820">
                <a:moveTo>
                  <a:pt x="69850" y="0"/>
                </a:moveTo>
                <a:lnTo>
                  <a:pt x="0" y="27940"/>
                </a:lnTo>
                <a:lnTo>
                  <a:pt x="63500" y="83820"/>
                </a:lnTo>
                <a:lnTo>
                  <a:pt x="69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4419600"/>
            <a:ext cx="778509" cy="605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800" y="4572000"/>
            <a:ext cx="1127760" cy="175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1447800"/>
            <a:ext cx="6858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2400" y="2286000"/>
            <a:ext cx="762000" cy="717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2400" y="3276600"/>
            <a:ext cx="6096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7850" y="1828800"/>
            <a:ext cx="4730750" cy="450850"/>
          </a:xfrm>
          <a:custGeom>
            <a:avLst/>
            <a:gdLst/>
            <a:ahLst/>
            <a:cxnLst/>
            <a:rect l="l" t="t" r="r" b="b"/>
            <a:pathLst>
              <a:path w="4730750" h="450850">
                <a:moveTo>
                  <a:pt x="4730750" y="0"/>
                </a:moveTo>
                <a:lnTo>
                  <a:pt x="0" y="4508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0" y="2241550"/>
            <a:ext cx="78740" cy="74930"/>
          </a:xfrm>
          <a:custGeom>
            <a:avLst/>
            <a:gdLst/>
            <a:ahLst/>
            <a:cxnLst/>
            <a:rect l="l" t="t" r="r" b="b"/>
            <a:pathLst>
              <a:path w="78739" h="74930">
                <a:moveTo>
                  <a:pt x="71119" y="0"/>
                </a:moveTo>
                <a:lnTo>
                  <a:pt x="0" y="44450"/>
                </a:lnTo>
                <a:lnTo>
                  <a:pt x="78739" y="74929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6890" y="2667000"/>
            <a:ext cx="3293110" cy="2020570"/>
          </a:xfrm>
          <a:custGeom>
            <a:avLst/>
            <a:gdLst/>
            <a:ahLst/>
            <a:cxnLst/>
            <a:rect l="l" t="t" r="r" b="b"/>
            <a:pathLst>
              <a:path w="3293109" h="2020570">
                <a:moveTo>
                  <a:pt x="3293110" y="0"/>
                </a:moveTo>
                <a:lnTo>
                  <a:pt x="0" y="202057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7200" y="4652009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44450" y="0"/>
                </a:moveTo>
                <a:lnTo>
                  <a:pt x="0" y="72389"/>
                </a:lnTo>
                <a:lnTo>
                  <a:pt x="83820" y="64769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5559" y="3581400"/>
            <a:ext cx="1310640" cy="727710"/>
          </a:xfrm>
          <a:custGeom>
            <a:avLst/>
            <a:gdLst/>
            <a:ahLst/>
            <a:cxnLst/>
            <a:rect l="l" t="t" r="r" b="b"/>
            <a:pathLst>
              <a:path w="1310640" h="727710">
                <a:moveTo>
                  <a:pt x="1310639" y="0"/>
                </a:moveTo>
                <a:lnTo>
                  <a:pt x="0" y="7277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4600" y="427355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48260" y="0"/>
                </a:moveTo>
                <a:lnTo>
                  <a:pt x="0" y="69850"/>
                </a:lnTo>
                <a:lnTo>
                  <a:pt x="85089" y="66039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echno" charset="0"/>
              </a:rPr>
              <a:t>Hypermedia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Hypermedia is an updated extension of text in hypertext.</a:t>
            </a:r>
          </a:p>
          <a:p>
            <a:r>
              <a:rPr lang="en-US" altLang="en-US"/>
              <a:t>It is the marriage between hypertext and multimedia.</a:t>
            </a:r>
          </a:p>
          <a:p>
            <a:r>
              <a:rPr lang="en-US" altLang="en-US"/>
              <a:t>Hypermedia documents contain links to other pieces of text, sound, images, movies, and other forms of media.</a:t>
            </a:r>
          </a:p>
        </p:txBody>
      </p:sp>
    </p:spTree>
    <p:extLst>
      <p:ext uri="{BB962C8B-B14F-4D97-AF65-F5344CB8AC3E}">
        <p14:creationId xmlns:p14="http://schemas.microsoft.com/office/powerpoint/2010/main" val="424332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360" y="497840"/>
            <a:ext cx="4597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9585" algn="l"/>
              </a:tabLst>
            </a:pPr>
            <a:r>
              <a:rPr sz="4400" spc="135" dirty="0"/>
              <a:t>A</a:t>
            </a:r>
            <a:r>
              <a:rPr sz="4400" spc="120" dirty="0"/>
              <a:t>u</a:t>
            </a:r>
            <a:r>
              <a:rPr sz="4400" spc="114" dirty="0"/>
              <a:t>t</a:t>
            </a:r>
            <a:r>
              <a:rPr sz="4400" spc="120" dirty="0"/>
              <a:t>ho</a:t>
            </a:r>
            <a:r>
              <a:rPr sz="4400" spc="114" dirty="0"/>
              <a:t>r</a:t>
            </a:r>
            <a:r>
              <a:rPr sz="4400" spc="120" dirty="0"/>
              <a:t>i</a:t>
            </a:r>
            <a:r>
              <a:rPr sz="4400" spc="130" dirty="0"/>
              <a:t>n</a:t>
            </a:r>
            <a:r>
              <a:rPr sz="4400" spc="-245" dirty="0"/>
              <a:t>g</a:t>
            </a:r>
            <a:r>
              <a:rPr sz="4400" dirty="0"/>
              <a:t>	</a:t>
            </a:r>
            <a:r>
              <a:rPr sz="4400" spc="365" dirty="0"/>
              <a:t>T</a:t>
            </a:r>
            <a:r>
              <a:rPr sz="4400" spc="120" dirty="0"/>
              <a:t>oo</a:t>
            </a:r>
            <a:r>
              <a:rPr sz="4400" spc="130" dirty="0"/>
              <a:t>l</a:t>
            </a:r>
            <a:r>
              <a:rPr sz="4400" spc="-25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552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merge </a:t>
            </a:r>
            <a:r>
              <a:rPr sz="2800" spc="-60" dirty="0">
                <a:latin typeface="Arial"/>
                <a:cs typeface="Arial"/>
              </a:rPr>
              <a:t>multimedia </a:t>
            </a:r>
            <a:r>
              <a:rPr sz="2800" spc="-110" dirty="0">
                <a:latin typeface="Arial"/>
                <a:cs typeface="Arial"/>
              </a:rPr>
              <a:t>elements </a:t>
            </a:r>
            <a:r>
              <a:rPr sz="2800" spc="-35" dirty="0">
                <a:latin typeface="Arial"/>
                <a:cs typeface="Arial"/>
              </a:rPr>
              <a:t>(text,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audio,  </a:t>
            </a:r>
            <a:r>
              <a:rPr sz="2800" spc="-114" dirty="0">
                <a:latin typeface="Arial"/>
                <a:cs typeface="Arial"/>
              </a:rPr>
              <a:t>graphic, </a:t>
            </a:r>
            <a:r>
              <a:rPr sz="2800" spc="-75" dirty="0">
                <a:latin typeface="Arial"/>
                <a:cs typeface="Arial"/>
              </a:rPr>
              <a:t>animation, </a:t>
            </a:r>
            <a:r>
              <a:rPr sz="2800" spc="-95" dirty="0">
                <a:latin typeface="Arial"/>
                <a:cs typeface="Arial"/>
              </a:rPr>
              <a:t>video)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project.</a:t>
            </a:r>
            <a:endParaRPr sz="2800">
              <a:latin typeface="Arial"/>
              <a:cs typeface="Arial"/>
            </a:endParaRPr>
          </a:p>
          <a:p>
            <a:pPr marL="469900" marR="755650">
              <a:lnSpc>
                <a:spcPct val="99900"/>
              </a:lnSpc>
              <a:spcBef>
                <a:spcPts val="700"/>
              </a:spcBef>
            </a:pPr>
            <a:r>
              <a:rPr sz="2800" spc="-175" dirty="0">
                <a:latin typeface="Arial"/>
                <a:cs typeface="Arial"/>
              </a:rPr>
              <a:t>Designed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manage </a:t>
            </a:r>
            <a:r>
              <a:rPr sz="2800" spc="-70" dirty="0">
                <a:latin typeface="Arial"/>
                <a:cs typeface="Arial"/>
              </a:rPr>
              <a:t>individual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multimedia  </a:t>
            </a:r>
            <a:r>
              <a:rPr sz="2800" spc="-110" dirty="0">
                <a:latin typeface="Arial"/>
                <a:cs typeface="Arial"/>
              </a:rPr>
              <a:t>elements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provide </a:t>
            </a:r>
            <a:r>
              <a:rPr sz="2800" spc="-140" dirty="0">
                <a:latin typeface="Arial"/>
                <a:cs typeface="Arial"/>
              </a:rPr>
              <a:t>user </a:t>
            </a:r>
            <a:r>
              <a:rPr sz="2800" spc="-50" dirty="0">
                <a:latin typeface="Arial"/>
                <a:cs typeface="Arial"/>
              </a:rPr>
              <a:t>interaction </a:t>
            </a:r>
            <a:r>
              <a:rPr sz="2800" spc="-5" dirty="0">
                <a:latin typeface="Arial"/>
                <a:cs typeface="Arial"/>
              </a:rPr>
              <a:t>(if  </a:t>
            </a:r>
            <a:r>
              <a:rPr sz="2800" spc="-75" dirty="0">
                <a:latin typeface="Arial"/>
                <a:cs typeface="Arial"/>
              </a:rPr>
              <a:t>required).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360" y="497840"/>
            <a:ext cx="4597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9585" algn="l"/>
              </a:tabLst>
            </a:pPr>
            <a:r>
              <a:rPr sz="4400" spc="135" dirty="0"/>
              <a:t>A</a:t>
            </a:r>
            <a:r>
              <a:rPr sz="4400" spc="120" dirty="0"/>
              <a:t>u</a:t>
            </a:r>
            <a:r>
              <a:rPr sz="4400" spc="114" dirty="0"/>
              <a:t>t</a:t>
            </a:r>
            <a:r>
              <a:rPr sz="4400" spc="120" dirty="0"/>
              <a:t>ho</a:t>
            </a:r>
            <a:r>
              <a:rPr sz="4400" spc="114" dirty="0"/>
              <a:t>r</a:t>
            </a:r>
            <a:r>
              <a:rPr sz="4400" spc="120" dirty="0"/>
              <a:t>i</a:t>
            </a:r>
            <a:r>
              <a:rPr sz="4400" spc="130" dirty="0"/>
              <a:t>n</a:t>
            </a:r>
            <a:r>
              <a:rPr sz="4400" spc="-245" dirty="0"/>
              <a:t>g</a:t>
            </a:r>
            <a:r>
              <a:rPr sz="4400" dirty="0"/>
              <a:t>	</a:t>
            </a:r>
            <a:r>
              <a:rPr sz="4400" spc="365" dirty="0"/>
              <a:t>T</a:t>
            </a:r>
            <a:r>
              <a:rPr sz="4400" spc="120" dirty="0"/>
              <a:t>oo</a:t>
            </a:r>
            <a:r>
              <a:rPr sz="4400" spc="130" dirty="0"/>
              <a:t>l</a:t>
            </a:r>
            <a:r>
              <a:rPr sz="4400" spc="-25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7995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4053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423669"/>
            <a:ext cx="2265045" cy="25044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550"/>
              </a:spcBef>
            </a:pPr>
            <a:r>
              <a:rPr sz="1800" spc="-105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546100" marR="532765">
              <a:lnSpc>
                <a:spcPct val="100000"/>
              </a:lnSpc>
              <a:spcBef>
                <a:spcPts val="450"/>
              </a:spcBef>
            </a:pPr>
            <a:r>
              <a:rPr sz="1800" spc="25" dirty="0">
                <a:latin typeface="Arial"/>
                <a:cs typeface="Arial"/>
              </a:rPr>
              <a:t>M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spc="-155" dirty="0">
                <a:latin typeface="Arial"/>
                <a:cs typeface="Arial"/>
              </a:rPr>
              <a:t>c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om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6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95" dirty="0">
                <a:latin typeface="Arial"/>
                <a:cs typeface="Arial"/>
              </a:rPr>
              <a:t>a  </a:t>
            </a:r>
            <a:r>
              <a:rPr sz="1800" spc="-50" dirty="0">
                <a:latin typeface="Arial"/>
                <a:cs typeface="Arial"/>
              </a:rPr>
              <a:t>Authorware</a:t>
            </a:r>
            <a:endParaRPr sz="1800">
              <a:latin typeface="Arial"/>
              <a:cs typeface="Arial"/>
            </a:endParaRPr>
          </a:p>
          <a:p>
            <a:pPr marL="546100" marR="532765">
              <a:lnSpc>
                <a:spcPct val="100000"/>
              </a:lnSpc>
              <a:spcBef>
                <a:spcPts val="450"/>
              </a:spcBef>
            </a:pPr>
            <a:r>
              <a:rPr sz="1800" spc="25" dirty="0">
                <a:latin typeface="Arial"/>
                <a:cs typeface="Arial"/>
              </a:rPr>
              <a:t>M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spc="-155" dirty="0">
                <a:latin typeface="Arial"/>
                <a:cs typeface="Arial"/>
              </a:rPr>
              <a:t>c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om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spc="-6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95" dirty="0">
                <a:latin typeface="Arial"/>
                <a:cs typeface="Arial"/>
              </a:rPr>
              <a:t>a  </a:t>
            </a:r>
            <a:r>
              <a:rPr sz="1800" spc="-50" dirty="0">
                <a:latin typeface="Arial"/>
                <a:cs typeface="Arial"/>
              </a:rPr>
              <a:t>Director</a:t>
            </a:r>
            <a:endParaRPr sz="1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439"/>
              </a:spcBef>
              <a:buChar char="–"/>
              <a:tabLst>
                <a:tab pos="545465" algn="l"/>
                <a:tab pos="546100" algn="l"/>
              </a:tabLst>
            </a:pPr>
            <a:r>
              <a:rPr sz="1800" spc="-65" dirty="0">
                <a:latin typeface="Arial"/>
                <a:cs typeface="Arial"/>
              </a:rPr>
              <a:t>Macromedia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Flash</a:t>
            </a:r>
            <a:endParaRPr sz="1800">
              <a:latin typeface="Arial"/>
              <a:cs typeface="Arial"/>
            </a:endParaRPr>
          </a:p>
          <a:p>
            <a:pPr marL="546100" marR="167005" indent="-533400">
              <a:lnSpc>
                <a:spcPct val="100000"/>
              </a:lnSpc>
              <a:spcBef>
                <a:spcPts val="450"/>
              </a:spcBef>
              <a:buChar char="–"/>
              <a:tabLst>
                <a:tab pos="545465" algn="l"/>
                <a:tab pos="546100" algn="l"/>
              </a:tabLst>
            </a:pPr>
            <a:r>
              <a:rPr sz="1800" spc="-30" dirty="0">
                <a:latin typeface="Arial"/>
                <a:cs typeface="Arial"/>
              </a:rPr>
              <a:t>Microsoft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Power  </a:t>
            </a:r>
            <a:r>
              <a:rPr sz="1800" spc="-60" dirty="0"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1522730"/>
            <a:ext cx="5918200" cy="41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43559"/>
            <a:ext cx="6344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755" algn="l"/>
                <a:tab pos="3645535" algn="l"/>
              </a:tabLst>
            </a:pPr>
            <a:r>
              <a:rPr spc="125" dirty="0"/>
              <a:t>Importance	</a:t>
            </a:r>
            <a:r>
              <a:rPr spc="-60" dirty="0"/>
              <a:t>of	</a:t>
            </a:r>
            <a:r>
              <a:rPr spc="125" dirty="0"/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66240"/>
            <a:ext cx="7468234" cy="33134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There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90" dirty="0">
                <a:latin typeface="Arial"/>
                <a:cs typeface="Arial"/>
              </a:rPr>
              <a:t>fields where  </a:t>
            </a:r>
            <a:r>
              <a:rPr sz="3200" spc="-65" dirty="0">
                <a:latin typeface="Arial"/>
                <a:cs typeface="Arial"/>
              </a:rPr>
              <a:t>multimedia </a:t>
            </a:r>
            <a:r>
              <a:rPr sz="3200" spc="-110" dirty="0">
                <a:latin typeface="Arial"/>
                <a:cs typeface="Arial"/>
              </a:rPr>
              <a:t>could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85" dirty="0">
                <a:latin typeface="Arial"/>
                <a:cs typeface="Arial"/>
              </a:rPr>
              <a:t>use. </a:t>
            </a:r>
            <a:r>
              <a:rPr sz="3200" spc="-225" dirty="0">
                <a:latin typeface="Arial"/>
                <a:cs typeface="Arial"/>
              </a:rPr>
              <a:t>Examples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are:-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800" spc="-204" dirty="0">
                <a:latin typeface="Arial"/>
                <a:cs typeface="Arial"/>
              </a:rPr>
              <a:t>Business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130" dirty="0">
                <a:latin typeface="Arial"/>
                <a:cs typeface="Arial"/>
              </a:rPr>
              <a:t>Education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75" dirty="0">
                <a:latin typeface="Arial"/>
                <a:cs typeface="Arial"/>
              </a:rPr>
              <a:t>Entertainment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160" dirty="0">
                <a:latin typeface="Arial"/>
                <a:cs typeface="Arial"/>
              </a:rPr>
              <a:t>Home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140" dirty="0">
                <a:latin typeface="Arial"/>
                <a:cs typeface="Arial"/>
              </a:rPr>
              <a:t>Public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Places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667000"/>
            <a:ext cx="38862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43559"/>
            <a:ext cx="6344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755" algn="l"/>
                <a:tab pos="3645535" algn="l"/>
              </a:tabLst>
            </a:pPr>
            <a:r>
              <a:rPr spc="125" dirty="0"/>
              <a:t>Importance	</a:t>
            </a:r>
            <a:r>
              <a:rPr spc="-60" dirty="0"/>
              <a:t>of	</a:t>
            </a:r>
            <a:r>
              <a:rPr spc="125" dirty="0"/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05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391919"/>
            <a:ext cx="5267960" cy="3116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u="heavy" spc="-3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Business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812800" algn="l"/>
              </a:tabLst>
            </a:pPr>
            <a:r>
              <a:rPr sz="2800" spc="-254" dirty="0">
                <a:latin typeface="Arial"/>
                <a:cs typeface="Arial"/>
              </a:rPr>
              <a:t>Sales </a:t>
            </a:r>
            <a:r>
              <a:rPr sz="2800" spc="300" dirty="0">
                <a:latin typeface="Arial"/>
                <a:cs typeface="Arial"/>
              </a:rPr>
              <a:t>/ </a:t>
            </a:r>
            <a:r>
              <a:rPr sz="2800" spc="-70" dirty="0">
                <a:latin typeface="Arial"/>
                <a:cs typeface="Arial"/>
              </a:rPr>
              <a:t>Marketing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Presentation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160" dirty="0">
                <a:latin typeface="Arial"/>
                <a:cs typeface="Arial"/>
              </a:rPr>
              <a:t>Trade </a:t>
            </a:r>
            <a:r>
              <a:rPr sz="2800" spc="-130" dirty="0">
                <a:latin typeface="Arial"/>
                <a:cs typeface="Arial"/>
              </a:rPr>
              <a:t>show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production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812800" algn="l"/>
              </a:tabLst>
            </a:pPr>
            <a:r>
              <a:rPr sz="2800" spc="-100" dirty="0">
                <a:latin typeface="Arial"/>
                <a:cs typeface="Arial"/>
              </a:rPr>
              <a:t>Staff </a:t>
            </a:r>
            <a:r>
              <a:rPr sz="2800" spc="-120" dirty="0">
                <a:latin typeface="Arial"/>
                <a:cs typeface="Arial"/>
              </a:rPr>
              <a:t>Training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Application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185" dirty="0">
                <a:latin typeface="Arial"/>
                <a:cs typeface="Arial"/>
              </a:rPr>
              <a:t>Company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Kiosk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8240" y="3810000"/>
            <a:ext cx="242951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4876800"/>
            <a:ext cx="2514600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1598930"/>
            <a:ext cx="2032000" cy="1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3400" y="4800600"/>
            <a:ext cx="1816100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43559"/>
            <a:ext cx="6344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755" algn="l"/>
                <a:tab pos="3645535" algn="l"/>
              </a:tabLst>
            </a:pPr>
            <a:r>
              <a:rPr spc="125" dirty="0"/>
              <a:t>Importance	</a:t>
            </a:r>
            <a:r>
              <a:rPr spc="-60" dirty="0"/>
              <a:t>of	</a:t>
            </a:r>
            <a:r>
              <a:rPr spc="125" dirty="0"/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954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626870"/>
            <a:ext cx="5206365" cy="26022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Education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812800" algn="l"/>
              </a:tabLst>
            </a:pPr>
            <a:r>
              <a:rPr sz="2800" spc="-155" dirty="0">
                <a:latin typeface="Arial"/>
                <a:cs typeface="Arial"/>
              </a:rPr>
              <a:t>Courseware </a:t>
            </a:r>
            <a:r>
              <a:rPr sz="2800" spc="300" dirty="0">
                <a:latin typeface="Arial"/>
                <a:cs typeface="Arial"/>
              </a:rPr>
              <a:t>/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Simulations</a:t>
            </a:r>
            <a:endParaRPr sz="28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175" dirty="0">
                <a:latin typeface="Arial"/>
                <a:cs typeface="Arial"/>
              </a:rPr>
              <a:t>E-Learning </a:t>
            </a:r>
            <a:r>
              <a:rPr sz="2800" spc="300" dirty="0">
                <a:latin typeface="Arial"/>
                <a:cs typeface="Arial"/>
              </a:rPr>
              <a:t>/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Distance Learning</a:t>
            </a:r>
            <a:endParaRPr sz="28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45" dirty="0">
                <a:latin typeface="Arial"/>
                <a:cs typeface="Arial"/>
              </a:rPr>
              <a:t>Information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Searching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2200" y="3808729"/>
            <a:ext cx="2133600" cy="2112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1447800"/>
            <a:ext cx="1828800" cy="1753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4351020"/>
            <a:ext cx="2133600" cy="2125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310" y="497840"/>
            <a:ext cx="691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4345" algn="l"/>
                <a:tab pos="3777615" algn="l"/>
              </a:tabLst>
            </a:pPr>
            <a:r>
              <a:rPr sz="4400" spc="375" dirty="0"/>
              <a:t>D</a:t>
            </a:r>
            <a:r>
              <a:rPr sz="4400" spc="365" dirty="0"/>
              <a:t>e</a:t>
            </a:r>
            <a:r>
              <a:rPr sz="4400" spc="114" dirty="0"/>
              <a:t>f</a:t>
            </a:r>
            <a:r>
              <a:rPr sz="4400" spc="130" dirty="0"/>
              <a:t>i</a:t>
            </a:r>
            <a:r>
              <a:rPr sz="4400" spc="120" dirty="0"/>
              <a:t>n</a:t>
            </a:r>
            <a:r>
              <a:rPr sz="4400" spc="130" dirty="0"/>
              <a:t>i</a:t>
            </a:r>
            <a:r>
              <a:rPr sz="4400" spc="114" dirty="0"/>
              <a:t>t</a:t>
            </a:r>
            <a:r>
              <a:rPr sz="4400" spc="130" dirty="0"/>
              <a:t>i</a:t>
            </a:r>
            <a:r>
              <a:rPr sz="4400" spc="120" dirty="0"/>
              <a:t>o</a:t>
            </a:r>
            <a:r>
              <a:rPr sz="4400" spc="-245" dirty="0"/>
              <a:t>n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ul</a:t>
            </a:r>
            <a:r>
              <a:rPr sz="4400" spc="125" dirty="0"/>
              <a:t>t</a:t>
            </a:r>
            <a:r>
              <a:rPr sz="4400" spc="130" dirty="0"/>
              <a:t>i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20" dirty="0"/>
              <a:t>d</a:t>
            </a:r>
            <a:r>
              <a:rPr sz="4400" spc="130" dirty="0"/>
              <a:t>i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latin typeface="Arial"/>
                <a:cs typeface="Arial"/>
              </a:rPr>
              <a:t>Multimedia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combination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text, </a:t>
            </a:r>
            <a:r>
              <a:rPr sz="2800" spc="-114" dirty="0">
                <a:latin typeface="Arial"/>
                <a:cs typeface="Arial"/>
              </a:rPr>
              <a:t>graphic,  </a:t>
            </a:r>
            <a:r>
              <a:rPr sz="2800" spc="-130" dirty="0">
                <a:latin typeface="Arial"/>
                <a:cs typeface="Arial"/>
              </a:rPr>
              <a:t>sound, </a:t>
            </a:r>
            <a:r>
              <a:rPr sz="2800" spc="-75" dirty="0">
                <a:latin typeface="Arial"/>
                <a:cs typeface="Arial"/>
              </a:rPr>
              <a:t>animation,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video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delivered  </a:t>
            </a:r>
            <a:r>
              <a:rPr sz="2800" spc="-60" dirty="0">
                <a:latin typeface="Arial"/>
                <a:cs typeface="Arial"/>
              </a:rPr>
              <a:t>interactively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59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75" dirty="0">
                <a:latin typeface="Arial"/>
                <a:cs typeface="Arial"/>
              </a:rPr>
              <a:t>electronic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55" dirty="0">
                <a:latin typeface="Arial"/>
                <a:cs typeface="Arial"/>
              </a:rPr>
              <a:t>digitally  </a:t>
            </a:r>
            <a:r>
              <a:rPr sz="2800" spc="-85" dirty="0">
                <a:latin typeface="Arial"/>
                <a:cs typeface="Arial"/>
              </a:rPr>
              <a:t>manipulated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means</a:t>
            </a:r>
            <a:r>
              <a:rPr sz="3200" spc="-16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6290" y="4796790"/>
            <a:ext cx="306070" cy="351790"/>
          </a:xfrm>
          <a:custGeom>
            <a:avLst/>
            <a:gdLst/>
            <a:ahLst/>
            <a:cxnLst/>
            <a:rect l="l" t="t" r="r" b="b"/>
            <a:pathLst>
              <a:path w="306070" h="351789">
                <a:moveTo>
                  <a:pt x="127000" y="0"/>
                </a:moveTo>
                <a:lnTo>
                  <a:pt x="0" y="0"/>
                </a:lnTo>
                <a:lnTo>
                  <a:pt x="0" y="351790"/>
                </a:lnTo>
                <a:lnTo>
                  <a:pt x="86360" y="351790"/>
                </a:lnTo>
                <a:lnTo>
                  <a:pt x="86360" y="118110"/>
                </a:lnTo>
                <a:lnTo>
                  <a:pt x="146389" y="118110"/>
                </a:lnTo>
                <a:lnTo>
                  <a:pt x="139700" y="74930"/>
                </a:lnTo>
                <a:lnTo>
                  <a:pt x="127000" y="0"/>
                </a:lnTo>
                <a:close/>
              </a:path>
              <a:path w="306070" h="351789">
                <a:moveTo>
                  <a:pt x="146389" y="118110"/>
                </a:moveTo>
                <a:lnTo>
                  <a:pt x="86360" y="118110"/>
                </a:lnTo>
                <a:lnTo>
                  <a:pt x="121920" y="351790"/>
                </a:lnTo>
                <a:lnTo>
                  <a:pt x="184150" y="351790"/>
                </a:lnTo>
                <a:lnTo>
                  <a:pt x="212103" y="165100"/>
                </a:lnTo>
                <a:lnTo>
                  <a:pt x="153670" y="165100"/>
                </a:lnTo>
                <a:lnTo>
                  <a:pt x="146389" y="118110"/>
                </a:lnTo>
                <a:close/>
              </a:path>
              <a:path w="306070" h="351789">
                <a:moveTo>
                  <a:pt x="306070" y="114300"/>
                </a:moveTo>
                <a:lnTo>
                  <a:pt x="219710" y="114300"/>
                </a:lnTo>
                <a:lnTo>
                  <a:pt x="219710" y="351790"/>
                </a:lnTo>
                <a:lnTo>
                  <a:pt x="306070" y="351790"/>
                </a:lnTo>
                <a:lnTo>
                  <a:pt x="306070" y="114300"/>
                </a:lnTo>
                <a:close/>
              </a:path>
              <a:path w="306070" h="351789">
                <a:moveTo>
                  <a:pt x="306070" y="0"/>
                </a:moveTo>
                <a:lnTo>
                  <a:pt x="176530" y="0"/>
                </a:lnTo>
                <a:lnTo>
                  <a:pt x="153670" y="165100"/>
                </a:lnTo>
                <a:lnTo>
                  <a:pt x="212103" y="165100"/>
                </a:lnTo>
                <a:lnTo>
                  <a:pt x="219710" y="114300"/>
                </a:lnTo>
                <a:lnTo>
                  <a:pt x="306070" y="114300"/>
                </a:lnTo>
                <a:lnTo>
                  <a:pt x="3060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0459" y="4796790"/>
            <a:ext cx="227329" cy="358140"/>
          </a:xfrm>
          <a:custGeom>
            <a:avLst/>
            <a:gdLst/>
            <a:ahLst/>
            <a:cxnLst/>
            <a:rect l="l" t="t" r="r" b="b"/>
            <a:pathLst>
              <a:path w="227329" h="358139">
                <a:moveTo>
                  <a:pt x="99060" y="0"/>
                </a:moveTo>
                <a:lnTo>
                  <a:pt x="0" y="0"/>
                </a:lnTo>
                <a:lnTo>
                  <a:pt x="0" y="257810"/>
                </a:lnTo>
                <a:lnTo>
                  <a:pt x="2539" y="274320"/>
                </a:lnTo>
                <a:lnTo>
                  <a:pt x="2539" y="290830"/>
                </a:lnTo>
                <a:lnTo>
                  <a:pt x="3810" y="295910"/>
                </a:lnTo>
                <a:lnTo>
                  <a:pt x="5079" y="299720"/>
                </a:lnTo>
                <a:lnTo>
                  <a:pt x="7619" y="304800"/>
                </a:lnTo>
                <a:lnTo>
                  <a:pt x="8889" y="308610"/>
                </a:lnTo>
                <a:lnTo>
                  <a:pt x="11429" y="313690"/>
                </a:lnTo>
                <a:lnTo>
                  <a:pt x="15239" y="317500"/>
                </a:lnTo>
                <a:lnTo>
                  <a:pt x="17779" y="321310"/>
                </a:lnTo>
                <a:lnTo>
                  <a:pt x="21589" y="325120"/>
                </a:lnTo>
                <a:lnTo>
                  <a:pt x="24129" y="328930"/>
                </a:lnTo>
                <a:lnTo>
                  <a:pt x="29210" y="334010"/>
                </a:lnTo>
                <a:lnTo>
                  <a:pt x="34289" y="336550"/>
                </a:lnTo>
                <a:lnTo>
                  <a:pt x="40639" y="340360"/>
                </a:lnTo>
                <a:lnTo>
                  <a:pt x="44450" y="344170"/>
                </a:lnTo>
                <a:lnTo>
                  <a:pt x="57150" y="349250"/>
                </a:lnTo>
                <a:lnTo>
                  <a:pt x="63500" y="350520"/>
                </a:lnTo>
                <a:lnTo>
                  <a:pt x="69850" y="353060"/>
                </a:lnTo>
                <a:lnTo>
                  <a:pt x="78739" y="355600"/>
                </a:lnTo>
                <a:lnTo>
                  <a:pt x="85089" y="356870"/>
                </a:lnTo>
                <a:lnTo>
                  <a:pt x="92710" y="358140"/>
                </a:lnTo>
                <a:lnTo>
                  <a:pt x="139700" y="358140"/>
                </a:lnTo>
                <a:lnTo>
                  <a:pt x="165100" y="353060"/>
                </a:lnTo>
                <a:lnTo>
                  <a:pt x="171450" y="350520"/>
                </a:lnTo>
                <a:lnTo>
                  <a:pt x="176529" y="346710"/>
                </a:lnTo>
                <a:lnTo>
                  <a:pt x="181610" y="345440"/>
                </a:lnTo>
                <a:lnTo>
                  <a:pt x="186689" y="342900"/>
                </a:lnTo>
                <a:lnTo>
                  <a:pt x="193039" y="339090"/>
                </a:lnTo>
                <a:lnTo>
                  <a:pt x="195579" y="336550"/>
                </a:lnTo>
                <a:lnTo>
                  <a:pt x="205739" y="328930"/>
                </a:lnTo>
                <a:lnTo>
                  <a:pt x="207010" y="323850"/>
                </a:lnTo>
                <a:lnTo>
                  <a:pt x="210819" y="320040"/>
                </a:lnTo>
                <a:lnTo>
                  <a:pt x="213360" y="316230"/>
                </a:lnTo>
                <a:lnTo>
                  <a:pt x="218439" y="312420"/>
                </a:lnTo>
                <a:lnTo>
                  <a:pt x="218439" y="307340"/>
                </a:lnTo>
                <a:lnTo>
                  <a:pt x="220979" y="303530"/>
                </a:lnTo>
                <a:lnTo>
                  <a:pt x="222249" y="299720"/>
                </a:lnTo>
                <a:lnTo>
                  <a:pt x="107950" y="299720"/>
                </a:lnTo>
                <a:lnTo>
                  <a:pt x="107950" y="298450"/>
                </a:lnTo>
                <a:lnTo>
                  <a:pt x="105410" y="298450"/>
                </a:lnTo>
                <a:lnTo>
                  <a:pt x="104139" y="295910"/>
                </a:lnTo>
                <a:lnTo>
                  <a:pt x="104139" y="294640"/>
                </a:lnTo>
                <a:lnTo>
                  <a:pt x="101600" y="293370"/>
                </a:lnTo>
                <a:lnTo>
                  <a:pt x="101600" y="289560"/>
                </a:lnTo>
                <a:lnTo>
                  <a:pt x="100329" y="285750"/>
                </a:lnTo>
                <a:lnTo>
                  <a:pt x="100329" y="283210"/>
                </a:lnTo>
                <a:lnTo>
                  <a:pt x="99060" y="274320"/>
                </a:lnTo>
                <a:lnTo>
                  <a:pt x="99060" y="0"/>
                </a:lnTo>
                <a:close/>
              </a:path>
              <a:path w="227329" h="358139">
                <a:moveTo>
                  <a:pt x="227329" y="0"/>
                </a:moveTo>
                <a:lnTo>
                  <a:pt x="129539" y="0"/>
                </a:lnTo>
                <a:lnTo>
                  <a:pt x="129539" y="270510"/>
                </a:lnTo>
                <a:lnTo>
                  <a:pt x="127000" y="280670"/>
                </a:lnTo>
                <a:lnTo>
                  <a:pt x="127000" y="283210"/>
                </a:lnTo>
                <a:lnTo>
                  <a:pt x="125729" y="288290"/>
                </a:lnTo>
                <a:lnTo>
                  <a:pt x="125729" y="293370"/>
                </a:lnTo>
                <a:lnTo>
                  <a:pt x="124460" y="293370"/>
                </a:lnTo>
                <a:lnTo>
                  <a:pt x="124460" y="294640"/>
                </a:lnTo>
                <a:lnTo>
                  <a:pt x="123189" y="295910"/>
                </a:lnTo>
                <a:lnTo>
                  <a:pt x="121919" y="295910"/>
                </a:lnTo>
                <a:lnTo>
                  <a:pt x="120650" y="298450"/>
                </a:lnTo>
                <a:lnTo>
                  <a:pt x="119379" y="298450"/>
                </a:lnTo>
                <a:lnTo>
                  <a:pt x="118110" y="299720"/>
                </a:lnTo>
                <a:lnTo>
                  <a:pt x="222249" y="299720"/>
                </a:lnTo>
                <a:lnTo>
                  <a:pt x="223519" y="295910"/>
                </a:lnTo>
                <a:lnTo>
                  <a:pt x="224789" y="290830"/>
                </a:lnTo>
                <a:lnTo>
                  <a:pt x="224789" y="281940"/>
                </a:lnTo>
                <a:lnTo>
                  <a:pt x="227329" y="269240"/>
                </a:lnTo>
                <a:lnTo>
                  <a:pt x="22732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7159" y="511365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698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7159" y="4796790"/>
            <a:ext cx="99060" cy="281940"/>
          </a:xfrm>
          <a:custGeom>
            <a:avLst/>
            <a:gdLst/>
            <a:ahLst/>
            <a:cxnLst/>
            <a:rect l="l" t="t" r="r" b="b"/>
            <a:pathLst>
              <a:path w="99060" h="281939">
                <a:moveTo>
                  <a:pt x="0" y="281940"/>
                </a:moveTo>
                <a:lnTo>
                  <a:pt x="99060" y="281940"/>
                </a:lnTo>
                <a:lnTo>
                  <a:pt x="9906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1950" y="4866640"/>
            <a:ext cx="99060" cy="281940"/>
          </a:xfrm>
          <a:custGeom>
            <a:avLst/>
            <a:gdLst/>
            <a:ahLst/>
            <a:cxnLst/>
            <a:rect l="l" t="t" r="r" b="b"/>
            <a:pathLst>
              <a:path w="99060" h="281939">
                <a:moveTo>
                  <a:pt x="99060" y="0"/>
                </a:moveTo>
                <a:lnTo>
                  <a:pt x="0" y="0"/>
                </a:lnTo>
                <a:lnTo>
                  <a:pt x="0" y="281940"/>
                </a:lnTo>
                <a:lnTo>
                  <a:pt x="99060" y="281940"/>
                </a:lnTo>
                <a:lnTo>
                  <a:pt x="9906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4800" y="483171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698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3559" y="4796790"/>
            <a:ext cx="99060" cy="351790"/>
          </a:xfrm>
          <a:custGeom>
            <a:avLst/>
            <a:gdLst/>
            <a:ahLst/>
            <a:cxnLst/>
            <a:rect l="l" t="t" r="r" b="b"/>
            <a:pathLst>
              <a:path w="99060" h="351789">
                <a:moveTo>
                  <a:pt x="0" y="0"/>
                </a:moveTo>
                <a:lnTo>
                  <a:pt x="99060" y="0"/>
                </a:lnTo>
                <a:lnTo>
                  <a:pt x="99060" y="351790"/>
                </a:lnTo>
                <a:lnTo>
                  <a:pt x="0" y="35179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259" y="4796790"/>
            <a:ext cx="306070" cy="351790"/>
          </a:xfrm>
          <a:custGeom>
            <a:avLst/>
            <a:gdLst/>
            <a:ahLst/>
            <a:cxnLst/>
            <a:rect l="l" t="t" r="r" b="b"/>
            <a:pathLst>
              <a:path w="306070" h="351789">
                <a:moveTo>
                  <a:pt x="129539" y="0"/>
                </a:moveTo>
                <a:lnTo>
                  <a:pt x="0" y="0"/>
                </a:lnTo>
                <a:lnTo>
                  <a:pt x="0" y="351790"/>
                </a:lnTo>
                <a:lnTo>
                  <a:pt x="86360" y="351790"/>
                </a:lnTo>
                <a:lnTo>
                  <a:pt x="86360" y="118110"/>
                </a:lnTo>
                <a:lnTo>
                  <a:pt x="146998" y="118110"/>
                </a:lnTo>
                <a:lnTo>
                  <a:pt x="139700" y="74930"/>
                </a:lnTo>
                <a:lnTo>
                  <a:pt x="129539" y="0"/>
                </a:lnTo>
                <a:close/>
              </a:path>
              <a:path w="306070" h="351789">
                <a:moveTo>
                  <a:pt x="146998" y="118110"/>
                </a:moveTo>
                <a:lnTo>
                  <a:pt x="86360" y="118110"/>
                </a:lnTo>
                <a:lnTo>
                  <a:pt x="123189" y="351790"/>
                </a:lnTo>
                <a:lnTo>
                  <a:pt x="184150" y="351790"/>
                </a:lnTo>
                <a:lnTo>
                  <a:pt x="211105" y="165100"/>
                </a:lnTo>
                <a:lnTo>
                  <a:pt x="154939" y="165100"/>
                </a:lnTo>
                <a:lnTo>
                  <a:pt x="146998" y="118110"/>
                </a:lnTo>
                <a:close/>
              </a:path>
              <a:path w="306070" h="351789">
                <a:moveTo>
                  <a:pt x="306069" y="114300"/>
                </a:moveTo>
                <a:lnTo>
                  <a:pt x="218439" y="114300"/>
                </a:lnTo>
                <a:lnTo>
                  <a:pt x="218439" y="351790"/>
                </a:lnTo>
                <a:lnTo>
                  <a:pt x="306069" y="351790"/>
                </a:lnTo>
                <a:lnTo>
                  <a:pt x="306069" y="114300"/>
                </a:lnTo>
                <a:close/>
              </a:path>
              <a:path w="306070" h="351789">
                <a:moveTo>
                  <a:pt x="306069" y="0"/>
                </a:moveTo>
                <a:lnTo>
                  <a:pt x="176529" y="0"/>
                </a:lnTo>
                <a:lnTo>
                  <a:pt x="154939" y="165100"/>
                </a:lnTo>
                <a:lnTo>
                  <a:pt x="211105" y="165100"/>
                </a:lnTo>
                <a:lnTo>
                  <a:pt x="218439" y="114300"/>
                </a:lnTo>
                <a:lnTo>
                  <a:pt x="306069" y="114300"/>
                </a:lnTo>
                <a:lnTo>
                  <a:pt x="3060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970" y="5113654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698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9970" y="5039995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774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9970" y="496760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6730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9970" y="4900295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6731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9970" y="483171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698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0629" y="4796790"/>
            <a:ext cx="229870" cy="351790"/>
          </a:xfrm>
          <a:custGeom>
            <a:avLst/>
            <a:gdLst/>
            <a:ahLst/>
            <a:cxnLst/>
            <a:rect l="l" t="t" r="r" b="b"/>
            <a:pathLst>
              <a:path w="229870" h="351789">
                <a:moveTo>
                  <a:pt x="106680" y="0"/>
                </a:moveTo>
                <a:lnTo>
                  <a:pt x="0" y="0"/>
                </a:lnTo>
                <a:lnTo>
                  <a:pt x="0" y="351790"/>
                </a:lnTo>
                <a:lnTo>
                  <a:pt x="140970" y="351790"/>
                </a:lnTo>
                <a:lnTo>
                  <a:pt x="156210" y="350520"/>
                </a:lnTo>
                <a:lnTo>
                  <a:pt x="168910" y="350520"/>
                </a:lnTo>
                <a:lnTo>
                  <a:pt x="173990" y="349250"/>
                </a:lnTo>
                <a:lnTo>
                  <a:pt x="179070" y="346710"/>
                </a:lnTo>
                <a:lnTo>
                  <a:pt x="186690" y="346710"/>
                </a:lnTo>
                <a:lnTo>
                  <a:pt x="191770" y="345440"/>
                </a:lnTo>
                <a:lnTo>
                  <a:pt x="194310" y="344170"/>
                </a:lnTo>
                <a:lnTo>
                  <a:pt x="198120" y="341630"/>
                </a:lnTo>
                <a:lnTo>
                  <a:pt x="201930" y="340360"/>
                </a:lnTo>
                <a:lnTo>
                  <a:pt x="208280" y="334010"/>
                </a:lnTo>
                <a:lnTo>
                  <a:pt x="210820" y="334010"/>
                </a:lnTo>
                <a:lnTo>
                  <a:pt x="213360" y="330200"/>
                </a:lnTo>
                <a:lnTo>
                  <a:pt x="217170" y="327660"/>
                </a:lnTo>
                <a:lnTo>
                  <a:pt x="218440" y="325120"/>
                </a:lnTo>
                <a:lnTo>
                  <a:pt x="219710" y="321310"/>
                </a:lnTo>
                <a:lnTo>
                  <a:pt x="222250" y="318770"/>
                </a:lnTo>
                <a:lnTo>
                  <a:pt x="224790" y="311150"/>
                </a:lnTo>
                <a:lnTo>
                  <a:pt x="227330" y="300990"/>
                </a:lnTo>
                <a:lnTo>
                  <a:pt x="227330" y="294640"/>
                </a:lnTo>
                <a:lnTo>
                  <a:pt x="228176" y="292100"/>
                </a:lnTo>
                <a:lnTo>
                  <a:pt x="99060" y="292100"/>
                </a:lnTo>
                <a:lnTo>
                  <a:pt x="99060" y="59690"/>
                </a:lnTo>
                <a:lnTo>
                  <a:pt x="226695" y="59690"/>
                </a:lnTo>
                <a:lnTo>
                  <a:pt x="224790" y="52070"/>
                </a:lnTo>
                <a:lnTo>
                  <a:pt x="220980" y="40640"/>
                </a:lnTo>
                <a:lnTo>
                  <a:pt x="218440" y="36830"/>
                </a:lnTo>
                <a:lnTo>
                  <a:pt x="217170" y="33020"/>
                </a:lnTo>
                <a:lnTo>
                  <a:pt x="213360" y="29210"/>
                </a:lnTo>
                <a:lnTo>
                  <a:pt x="209550" y="26670"/>
                </a:lnTo>
                <a:lnTo>
                  <a:pt x="205740" y="22860"/>
                </a:lnTo>
                <a:lnTo>
                  <a:pt x="201930" y="20320"/>
                </a:lnTo>
                <a:lnTo>
                  <a:pt x="198120" y="16510"/>
                </a:lnTo>
                <a:lnTo>
                  <a:pt x="187960" y="11430"/>
                </a:lnTo>
                <a:lnTo>
                  <a:pt x="182880" y="10160"/>
                </a:lnTo>
                <a:lnTo>
                  <a:pt x="179070" y="7620"/>
                </a:lnTo>
                <a:lnTo>
                  <a:pt x="170180" y="6350"/>
                </a:lnTo>
                <a:lnTo>
                  <a:pt x="163830" y="3810"/>
                </a:lnTo>
                <a:lnTo>
                  <a:pt x="154940" y="3810"/>
                </a:lnTo>
                <a:lnTo>
                  <a:pt x="146050" y="2540"/>
                </a:lnTo>
                <a:lnTo>
                  <a:pt x="134620" y="1270"/>
                </a:lnTo>
                <a:lnTo>
                  <a:pt x="106680" y="0"/>
                </a:lnTo>
                <a:close/>
              </a:path>
              <a:path w="229870" h="351789">
                <a:moveTo>
                  <a:pt x="226695" y="59690"/>
                </a:moveTo>
                <a:lnTo>
                  <a:pt x="106680" y="59690"/>
                </a:lnTo>
                <a:lnTo>
                  <a:pt x="109220" y="60960"/>
                </a:lnTo>
                <a:lnTo>
                  <a:pt x="115570" y="60960"/>
                </a:lnTo>
                <a:lnTo>
                  <a:pt x="116840" y="62230"/>
                </a:lnTo>
                <a:lnTo>
                  <a:pt x="119380" y="62230"/>
                </a:lnTo>
                <a:lnTo>
                  <a:pt x="120650" y="63500"/>
                </a:lnTo>
                <a:lnTo>
                  <a:pt x="121920" y="63500"/>
                </a:lnTo>
                <a:lnTo>
                  <a:pt x="123190" y="64770"/>
                </a:lnTo>
                <a:lnTo>
                  <a:pt x="124460" y="64770"/>
                </a:lnTo>
                <a:lnTo>
                  <a:pt x="124460" y="66040"/>
                </a:lnTo>
                <a:lnTo>
                  <a:pt x="125730" y="66040"/>
                </a:lnTo>
                <a:lnTo>
                  <a:pt x="125730" y="67310"/>
                </a:lnTo>
                <a:lnTo>
                  <a:pt x="128270" y="67310"/>
                </a:lnTo>
                <a:lnTo>
                  <a:pt x="128270" y="73660"/>
                </a:lnTo>
                <a:lnTo>
                  <a:pt x="129540" y="74930"/>
                </a:lnTo>
                <a:lnTo>
                  <a:pt x="129540" y="269240"/>
                </a:lnTo>
                <a:lnTo>
                  <a:pt x="128270" y="274320"/>
                </a:lnTo>
                <a:lnTo>
                  <a:pt x="128270" y="279400"/>
                </a:lnTo>
                <a:lnTo>
                  <a:pt x="125730" y="280670"/>
                </a:lnTo>
                <a:lnTo>
                  <a:pt x="125730" y="283210"/>
                </a:lnTo>
                <a:lnTo>
                  <a:pt x="124460" y="283210"/>
                </a:lnTo>
                <a:lnTo>
                  <a:pt x="123190" y="285750"/>
                </a:lnTo>
                <a:lnTo>
                  <a:pt x="120650" y="288290"/>
                </a:lnTo>
                <a:lnTo>
                  <a:pt x="119380" y="288290"/>
                </a:lnTo>
                <a:lnTo>
                  <a:pt x="118110" y="289560"/>
                </a:lnTo>
                <a:lnTo>
                  <a:pt x="115570" y="289560"/>
                </a:lnTo>
                <a:lnTo>
                  <a:pt x="113030" y="290830"/>
                </a:lnTo>
                <a:lnTo>
                  <a:pt x="107950" y="290830"/>
                </a:lnTo>
                <a:lnTo>
                  <a:pt x="104140" y="292100"/>
                </a:lnTo>
                <a:lnTo>
                  <a:pt x="228176" y="292100"/>
                </a:lnTo>
                <a:lnTo>
                  <a:pt x="229870" y="287020"/>
                </a:lnTo>
                <a:lnTo>
                  <a:pt x="229870" y="67310"/>
                </a:lnTo>
                <a:lnTo>
                  <a:pt x="227330" y="62230"/>
                </a:lnTo>
                <a:lnTo>
                  <a:pt x="226695" y="596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7329" y="4796790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0" y="0"/>
                </a:moveTo>
                <a:lnTo>
                  <a:pt x="100330" y="0"/>
                </a:lnTo>
                <a:lnTo>
                  <a:pt x="100330" y="351790"/>
                </a:lnTo>
                <a:lnTo>
                  <a:pt x="0" y="35179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170" y="4796790"/>
            <a:ext cx="251460" cy="351790"/>
          </a:xfrm>
          <a:custGeom>
            <a:avLst/>
            <a:gdLst/>
            <a:ahLst/>
            <a:cxnLst/>
            <a:rect l="l" t="t" r="r" b="b"/>
            <a:pathLst>
              <a:path w="251460" h="351789">
                <a:moveTo>
                  <a:pt x="194309" y="0"/>
                </a:moveTo>
                <a:lnTo>
                  <a:pt x="50800" y="0"/>
                </a:lnTo>
                <a:lnTo>
                  <a:pt x="0" y="351790"/>
                </a:lnTo>
                <a:lnTo>
                  <a:pt x="102869" y="351790"/>
                </a:lnTo>
                <a:lnTo>
                  <a:pt x="109219" y="288290"/>
                </a:lnTo>
                <a:lnTo>
                  <a:pt x="242184" y="288290"/>
                </a:lnTo>
                <a:lnTo>
                  <a:pt x="231850" y="226060"/>
                </a:lnTo>
                <a:lnTo>
                  <a:pt x="107950" y="226060"/>
                </a:lnTo>
                <a:lnTo>
                  <a:pt x="109219" y="199390"/>
                </a:lnTo>
                <a:lnTo>
                  <a:pt x="114300" y="166370"/>
                </a:lnTo>
                <a:lnTo>
                  <a:pt x="127000" y="78740"/>
                </a:lnTo>
                <a:lnTo>
                  <a:pt x="207385" y="78740"/>
                </a:lnTo>
                <a:lnTo>
                  <a:pt x="194309" y="0"/>
                </a:lnTo>
                <a:close/>
              </a:path>
              <a:path w="251460" h="351789">
                <a:moveTo>
                  <a:pt x="242184" y="288290"/>
                </a:moveTo>
                <a:lnTo>
                  <a:pt x="144779" y="288290"/>
                </a:lnTo>
                <a:lnTo>
                  <a:pt x="151129" y="351790"/>
                </a:lnTo>
                <a:lnTo>
                  <a:pt x="251459" y="351790"/>
                </a:lnTo>
                <a:lnTo>
                  <a:pt x="251459" y="344142"/>
                </a:lnTo>
                <a:lnTo>
                  <a:pt x="242184" y="288290"/>
                </a:lnTo>
                <a:close/>
              </a:path>
              <a:path w="251460" h="351789">
                <a:moveTo>
                  <a:pt x="207385" y="78740"/>
                </a:moveTo>
                <a:lnTo>
                  <a:pt x="127000" y="78740"/>
                </a:lnTo>
                <a:lnTo>
                  <a:pt x="140969" y="226060"/>
                </a:lnTo>
                <a:lnTo>
                  <a:pt x="231850" y="226060"/>
                </a:lnTo>
                <a:lnTo>
                  <a:pt x="207385" y="787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3590" y="4784090"/>
            <a:ext cx="306070" cy="35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9029" y="4784090"/>
            <a:ext cx="226060" cy="35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34459" y="4784090"/>
            <a:ext cx="158750" cy="351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2100" y="4784090"/>
            <a:ext cx="215900" cy="350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0859" y="4784090"/>
            <a:ext cx="99060" cy="351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0559" y="4784090"/>
            <a:ext cx="307339" cy="351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27270" y="4784090"/>
            <a:ext cx="171450" cy="351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7929" y="4784090"/>
            <a:ext cx="229870" cy="350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5900" y="4784090"/>
            <a:ext cx="99059" cy="351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1470" y="4784090"/>
            <a:ext cx="251460" cy="3517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1170" y="4424679"/>
            <a:ext cx="2965450" cy="1076960"/>
          </a:xfrm>
          <a:custGeom>
            <a:avLst/>
            <a:gdLst/>
            <a:ahLst/>
            <a:cxnLst/>
            <a:rect l="l" t="t" r="r" b="b"/>
            <a:pathLst>
              <a:path w="2965450" h="1076960">
                <a:moveTo>
                  <a:pt x="0" y="0"/>
                </a:moveTo>
                <a:lnTo>
                  <a:pt x="2965450" y="0"/>
                </a:lnTo>
                <a:lnTo>
                  <a:pt x="2965450" y="1076960"/>
                </a:lnTo>
                <a:lnTo>
                  <a:pt x="0" y="107696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1170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76620" y="550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11170" y="4424679"/>
            <a:ext cx="2965450" cy="134620"/>
          </a:xfrm>
          <a:custGeom>
            <a:avLst/>
            <a:gdLst/>
            <a:ahLst/>
            <a:cxnLst/>
            <a:rect l="l" t="t" r="r" b="b"/>
            <a:pathLst>
              <a:path w="2965450" h="134620">
                <a:moveTo>
                  <a:pt x="0" y="0"/>
                </a:moveTo>
                <a:lnTo>
                  <a:pt x="2965450" y="0"/>
                </a:lnTo>
                <a:lnTo>
                  <a:pt x="2829560" y="134620"/>
                </a:lnTo>
                <a:lnTo>
                  <a:pt x="134619" y="1346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1170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76620" y="550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40729" y="4424679"/>
            <a:ext cx="135890" cy="1076960"/>
          </a:xfrm>
          <a:custGeom>
            <a:avLst/>
            <a:gdLst/>
            <a:ahLst/>
            <a:cxnLst/>
            <a:rect l="l" t="t" r="r" b="b"/>
            <a:pathLst>
              <a:path w="135889" h="1076960">
                <a:moveTo>
                  <a:pt x="135890" y="0"/>
                </a:moveTo>
                <a:lnTo>
                  <a:pt x="135890" y="1076960"/>
                </a:lnTo>
                <a:lnTo>
                  <a:pt x="0" y="942340"/>
                </a:lnTo>
                <a:lnTo>
                  <a:pt x="0" y="134620"/>
                </a:lnTo>
                <a:lnTo>
                  <a:pt x="13589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11170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76620" y="550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11170" y="5367020"/>
            <a:ext cx="2965450" cy="134620"/>
          </a:xfrm>
          <a:custGeom>
            <a:avLst/>
            <a:gdLst/>
            <a:ahLst/>
            <a:cxnLst/>
            <a:rect l="l" t="t" r="r" b="b"/>
            <a:pathLst>
              <a:path w="2965450" h="134620">
                <a:moveTo>
                  <a:pt x="2965450" y="134619"/>
                </a:moveTo>
                <a:lnTo>
                  <a:pt x="0" y="134619"/>
                </a:lnTo>
                <a:lnTo>
                  <a:pt x="134619" y="0"/>
                </a:lnTo>
                <a:lnTo>
                  <a:pt x="2829560" y="0"/>
                </a:lnTo>
                <a:lnTo>
                  <a:pt x="2965450" y="1346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11170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76620" y="550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11170" y="4424679"/>
            <a:ext cx="134620" cy="1076960"/>
          </a:xfrm>
          <a:custGeom>
            <a:avLst/>
            <a:gdLst/>
            <a:ahLst/>
            <a:cxnLst/>
            <a:rect l="l" t="t" r="r" b="b"/>
            <a:pathLst>
              <a:path w="134619" h="1076960">
                <a:moveTo>
                  <a:pt x="0" y="1076960"/>
                </a:moveTo>
                <a:lnTo>
                  <a:pt x="0" y="0"/>
                </a:lnTo>
                <a:lnTo>
                  <a:pt x="134619" y="134620"/>
                </a:lnTo>
                <a:lnTo>
                  <a:pt x="134619" y="942340"/>
                </a:lnTo>
                <a:lnTo>
                  <a:pt x="0" y="10769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11170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76620" y="550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95400" y="4065270"/>
            <a:ext cx="935990" cy="359410"/>
          </a:xfrm>
          <a:custGeom>
            <a:avLst/>
            <a:gdLst/>
            <a:ahLst/>
            <a:cxnLst/>
            <a:rect l="l" t="t" r="r" b="b"/>
            <a:pathLst>
              <a:path w="935989" h="359410">
                <a:moveTo>
                  <a:pt x="0" y="0"/>
                </a:moveTo>
                <a:lnTo>
                  <a:pt x="935989" y="0"/>
                </a:lnTo>
                <a:lnTo>
                  <a:pt x="935989" y="359409"/>
                </a:lnTo>
                <a:lnTo>
                  <a:pt x="0" y="35940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95400" y="4065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31389" y="4424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300072" y="4099559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latin typeface="Arial"/>
                <a:cs typeface="Arial"/>
              </a:rPr>
              <a:t>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31389" y="4424679"/>
            <a:ext cx="716280" cy="330200"/>
          </a:xfrm>
          <a:custGeom>
            <a:avLst/>
            <a:gdLst/>
            <a:ahLst/>
            <a:cxnLst/>
            <a:rect l="l" t="t" r="r" b="b"/>
            <a:pathLst>
              <a:path w="716280" h="330200">
                <a:moveTo>
                  <a:pt x="0" y="0"/>
                </a:moveTo>
                <a:lnTo>
                  <a:pt x="716280" y="33020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27350" y="471805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19" h="68579">
                <a:moveTo>
                  <a:pt x="31750" y="0"/>
                </a:moveTo>
                <a:lnTo>
                  <a:pt x="0" y="68580"/>
                </a:lnTo>
                <a:lnTo>
                  <a:pt x="83819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5400" y="5681979"/>
            <a:ext cx="935990" cy="359410"/>
          </a:xfrm>
          <a:custGeom>
            <a:avLst/>
            <a:gdLst/>
            <a:ahLst/>
            <a:cxnLst/>
            <a:rect l="l" t="t" r="r" b="b"/>
            <a:pathLst>
              <a:path w="935989" h="359410">
                <a:moveTo>
                  <a:pt x="0" y="0"/>
                </a:moveTo>
                <a:lnTo>
                  <a:pt x="935989" y="0"/>
                </a:lnTo>
                <a:lnTo>
                  <a:pt x="93598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95400" y="5681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31389" y="6041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300072" y="5686652"/>
            <a:ext cx="927100" cy="3505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30"/>
              </a:spcBef>
            </a:pPr>
            <a:r>
              <a:rPr sz="1200" b="1" spc="100" dirty="0">
                <a:latin typeface="Arial"/>
                <a:cs typeface="Arial"/>
              </a:rPr>
              <a:t>AUDIO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00190" y="3886200"/>
            <a:ext cx="1248410" cy="359410"/>
          </a:xfrm>
          <a:custGeom>
            <a:avLst/>
            <a:gdLst/>
            <a:ahLst/>
            <a:cxnLst/>
            <a:rect l="l" t="t" r="r" b="b"/>
            <a:pathLst>
              <a:path w="1248409" h="359410">
                <a:moveTo>
                  <a:pt x="0" y="0"/>
                </a:moveTo>
                <a:lnTo>
                  <a:pt x="1248409" y="0"/>
                </a:lnTo>
                <a:lnTo>
                  <a:pt x="124840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00190" y="3886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48600" y="4245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604861" y="3890872"/>
            <a:ext cx="1239520" cy="3505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30"/>
              </a:spcBef>
            </a:pPr>
            <a:r>
              <a:rPr sz="1200" b="1" spc="110" dirty="0">
                <a:latin typeface="Arial"/>
                <a:cs typeface="Arial"/>
              </a:rPr>
              <a:t>GRAPHIC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31389" y="5363209"/>
            <a:ext cx="722630" cy="497840"/>
          </a:xfrm>
          <a:custGeom>
            <a:avLst/>
            <a:gdLst/>
            <a:ahLst/>
            <a:cxnLst/>
            <a:rect l="l" t="t" r="r" b="b"/>
            <a:pathLst>
              <a:path w="722630" h="497839">
                <a:moveTo>
                  <a:pt x="0" y="497839"/>
                </a:moveTo>
                <a:lnTo>
                  <a:pt x="7226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7350" y="5322570"/>
            <a:ext cx="83820" cy="74930"/>
          </a:xfrm>
          <a:custGeom>
            <a:avLst/>
            <a:gdLst/>
            <a:ahLst/>
            <a:cxnLst/>
            <a:rect l="l" t="t" r="r" b="b"/>
            <a:pathLst>
              <a:path w="83819" h="74929">
                <a:moveTo>
                  <a:pt x="83819" y="0"/>
                </a:moveTo>
                <a:lnTo>
                  <a:pt x="0" y="12699"/>
                </a:lnTo>
                <a:lnTo>
                  <a:pt x="43180" y="749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00190" y="5501640"/>
            <a:ext cx="1248410" cy="359410"/>
          </a:xfrm>
          <a:custGeom>
            <a:avLst/>
            <a:gdLst/>
            <a:ahLst/>
            <a:cxnLst/>
            <a:rect l="l" t="t" r="r" b="b"/>
            <a:pathLst>
              <a:path w="1248409" h="359410">
                <a:moveTo>
                  <a:pt x="0" y="0"/>
                </a:moveTo>
                <a:lnTo>
                  <a:pt x="1248409" y="0"/>
                </a:lnTo>
                <a:lnTo>
                  <a:pt x="124840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00190" y="5501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48600" y="586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604861" y="5506312"/>
            <a:ext cx="1239520" cy="3505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330"/>
              </a:spcBef>
            </a:pPr>
            <a:r>
              <a:rPr sz="1200" b="1" spc="100" dirty="0">
                <a:latin typeface="Arial"/>
                <a:cs typeface="Arial"/>
              </a:rPr>
              <a:t>VIDEO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47159" y="6041390"/>
            <a:ext cx="1404620" cy="359410"/>
          </a:xfrm>
          <a:custGeom>
            <a:avLst/>
            <a:gdLst/>
            <a:ahLst/>
            <a:cxnLst/>
            <a:rect l="l" t="t" r="r" b="b"/>
            <a:pathLst>
              <a:path w="1404620" h="359410">
                <a:moveTo>
                  <a:pt x="0" y="0"/>
                </a:moveTo>
                <a:lnTo>
                  <a:pt x="1404619" y="0"/>
                </a:lnTo>
                <a:lnTo>
                  <a:pt x="1404619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47159" y="6041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51779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951832" y="6046062"/>
            <a:ext cx="1395730" cy="3505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330"/>
              </a:spcBef>
            </a:pPr>
            <a:r>
              <a:rPr sz="1200" b="1" spc="105" dirty="0">
                <a:latin typeface="Arial"/>
                <a:cs typeface="Arial"/>
              </a:rPr>
              <a:t>ANIMATION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572000" y="5572759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46862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33900" y="55029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37579" y="5358129"/>
            <a:ext cx="562610" cy="323850"/>
          </a:xfrm>
          <a:custGeom>
            <a:avLst/>
            <a:gdLst/>
            <a:ahLst/>
            <a:cxnLst/>
            <a:rect l="l" t="t" r="r" b="b"/>
            <a:pathLst>
              <a:path w="562609" h="323850">
                <a:moveTo>
                  <a:pt x="562610" y="323850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76620" y="5322570"/>
            <a:ext cx="83820" cy="71120"/>
          </a:xfrm>
          <a:custGeom>
            <a:avLst/>
            <a:gdLst/>
            <a:ahLst/>
            <a:cxnLst/>
            <a:rect l="l" t="t" r="r" b="b"/>
            <a:pathLst>
              <a:path w="83820" h="71120">
                <a:moveTo>
                  <a:pt x="0" y="0"/>
                </a:moveTo>
                <a:lnTo>
                  <a:pt x="45719" y="71119"/>
                </a:lnTo>
                <a:lnTo>
                  <a:pt x="8381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28690" y="4065270"/>
            <a:ext cx="571500" cy="492759"/>
          </a:xfrm>
          <a:custGeom>
            <a:avLst/>
            <a:gdLst/>
            <a:ahLst/>
            <a:cxnLst/>
            <a:rect l="l" t="t" r="r" b="b"/>
            <a:pathLst>
              <a:path w="571500" h="492760">
                <a:moveTo>
                  <a:pt x="571500" y="0"/>
                </a:moveTo>
                <a:lnTo>
                  <a:pt x="0" y="49275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76620" y="4526279"/>
            <a:ext cx="81280" cy="78740"/>
          </a:xfrm>
          <a:custGeom>
            <a:avLst/>
            <a:gdLst/>
            <a:ahLst/>
            <a:cxnLst/>
            <a:rect l="l" t="t" r="r" b="b"/>
            <a:pathLst>
              <a:path w="81279" h="78739">
                <a:moveTo>
                  <a:pt x="31750" y="0"/>
                </a:moveTo>
                <a:lnTo>
                  <a:pt x="0" y="78740"/>
                </a:lnTo>
                <a:lnTo>
                  <a:pt x="81279" y="5715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43559"/>
            <a:ext cx="6344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755" algn="l"/>
                <a:tab pos="3645535" algn="l"/>
              </a:tabLst>
            </a:pPr>
            <a:r>
              <a:rPr spc="125" dirty="0"/>
              <a:t>Importance	</a:t>
            </a:r>
            <a:r>
              <a:rPr spc="-60" dirty="0"/>
              <a:t>of	</a:t>
            </a:r>
            <a:r>
              <a:rPr spc="125" dirty="0"/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954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626870"/>
            <a:ext cx="5135245" cy="3116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Entertainment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812800" algn="l"/>
              </a:tabLst>
            </a:pPr>
            <a:r>
              <a:rPr sz="2800" spc="-245" dirty="0">
                <a:latin typeface="Arial"/>
                <a:cs typeface="Arial"/>
              </a:rPr>
              <a:t>Games </a:t>
            </a:r>
            <a:r>
              <a:rPr sz="2800" spc="-150" dirty="0">
                <a:latin typeface="Arial"/>
                <a:cs typeface="Arial"/>
              </a:rPr>
              <a:t>(Leisure </a:t>
            </a:r>
            <a:r>
              <a:rPr sz="2800" spc="300" dirty="0">
                <a:latin typeface="Arial"/>
                <a:cs typeface="Arial"/>
              </a:rPr>
              <a:t>/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Educational)</a:t>
            </a:r>
            <a:endParaRPr sz="28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110" dirty="0">
                <a:latin typeface="Arial"/>
                <a:cs typeface="Arial"/>
              </a:rPr>
              <a:t>Movies</a:t>
            </a:r>
            <a:endParaRPr sz="28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125" dirty="0">
                <a:latin typeface="Arial"/>
                <a:cs typeface="Arial"/>
              </a:rPr>
              <a:t>Video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Demand</a:t>
            </a:r>
            <a:endParaRPr sz="28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690"/>
              </a:spcBef>
            </a:pPr>
            <a:r>
              <a:rPr sz="4200" baseline="2976" dirty="0">
                <a:latin typeface="Arial"/>
                <a:cs typeface="Arial"/>
              </a:rPr>
              <a:t>–</a:t>
            </a:r>
            <a:r>
              <a:rPr sz="4200" spc="-817" baseline="2976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0" y="3200400"/>
            <a:ext cx="2540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48200"/>
            <a:ext cx="2362200" cy="177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43559"/>
            <a:ext cx="6344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755" algn="l"/>
                <a:tab pos="3645535" algn="l"/>
              </a:tabLst>
            </a:pPr>
            <a:r>
              <a:rPr spc="125" dirty="0"/>
              <a:t>Importance	</a:t>
            </a:r>
            <a:r>
              <a:rPr spc="-60" dirty="0"/>
              <a:t>of	</a:t>
            </a:r>
            <a:r>
              <a:rPr spc="125" dirty="0"/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954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8" y="1628140"/>
            <a:ext cx="4836161" cy="261481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u="heavy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Home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1275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0" dirty="0" smtClean="0">
                <a:latin typeface="Arial"/>
                <a:cs typeface="Arial"/>
              </a:rPr>
              <a:t>Applications</a:t>
            </a:r>
            <a:endParaRPr sz="2800" dirty="0" smtClean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285" dirty="0" smtClean="0">
                <a:latin typeface="Arial"/>
                <a:cs typeface="Arial"/>
              </a:rPr>
              <a:t>IPTV</a:t>
            </a:r>
            <a:r>
              <a:rPr lang="en-US" sz="2800" spc="-285" dirty="0" smtClean="0">
                <a:latin typeface="Arial"/>
                <a:cs typeface="Arial"/>
              </a:rPr>
              <a:t>(internet protocol television)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90" dirty="0" smtClean="0">
                <a:latin typeface="Arial"/>
                <a:cs typeface="Arial"/>
              </a:rPr>
              <a:t>Satellite</a:t>
            </a:r>
            <a:r>
              <a:rPr sz="2800" spc="-155" dirty="0" smtClean="0">
                <a:latin typeface="Arial"/>
                <a:cs typeface="Arial"/>
              </a:rPr>
              <a:t> </a:t>
            </a:r>
            <a:r>
              <a:rPr sz="2800" spc="-315" dirty="0">
                <a:latin typeface="Arial"/>
                <a:cs typeface="Arial"/>
              </a:rPr>
              <a:t>TV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812800" algn="l"/>
              </a:tabLst>
            </a:pPr>
            <a:r>
              <a:rPr sz="2800" spc="-245" dirty="0">
                <a:latin typeface="Arial"/>
                <a:cs typeface="Arial"/>
              </a:rPr>
              <a:t>Games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43559"/>
            <a:ext cx="63442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2755" algn="l"/>
                <a:tab pos="3645535" algn="l"/>
              </a:tabLst>
            </a:pPr>
            <a:r>
              <a:rPr spc="125" dirty="0"/>
              <a:t>Importance	</a:t>
            </a:r>
            <a:r>
              <a:rPr spc="-60" dirty="0"/>
              <a:t>of	</a:t>
            </a:r>
            <a:r>
              <a:rPr spc="125" dirty="0"/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954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628140"/>
            <a:ext cx="3900804" cy="208533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u="heavy" spc="-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Public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2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Places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1275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45" dirty="0">
                <a:latin typeface="Arial"/>
                <a:cs typeface="Arial"/>
              </a:rPr>
              <a:t>Information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Kiosk</a:t>
            </a:r>
            <a:endParaRPr sz="2800" dirty="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812800" algn="l"/>
              </a:tabLst>
            </a:pPr>
            <a:r>
              <a:rPr sz="2800" spc="-145" dirty="0">
                <a:latin typeface="Arial"/>
                <a:cs typeface="Arial"/>
              </a:rPr>
              <a:t>Smart </a:t>
            </a:r>
            <a:r>
              <a:rPr sz="2800" spc="-204" dirty="0" smtClean="0">
                <a:latin typeface="Arial"/>
                <a:cs typeface="Arial"/>
              </a:rPr>
              <a:t>Cards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3351529"/>
            <a:ext cx="2388870" cy="2487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3810000"/>
            <a:ext cx="17399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439" y="543559"/>
            <a:ext cx="5102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9570" algn="l"/>
              </a:tabLst>
            </a:pPr>
            <a:r>
              <a:rPr spc="310" dirty="0"/>
              <a:t>M</a:t>
            </a:r>
            <a:r>
              <a:rPr spc="10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00" dirty="0"/>
              <a:t>e</a:t>
            </a:r>
            <a:r>
              <a:rPr spc="10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90" dirty="0"/>
              <a:t>o</a:t>
            </a:r>
            <a:r>
              <a:rPr spc="100" dirty="0"/>
              <a:t>d</a:t>
            </a:r>
            <a:r>
              <a:rPr spc="90" dirty="0"/>
              <a:t>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890"/>
              </a:spcBef>
              <a:buClr>
                <a:srgbClr val="00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spc="-100" dirty="0">
                <a:latin typeface="Arial"/>
                <a:cs typeface="Arial"/>
              </a:rPr>
              <a:t>Briefing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Products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00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spc="-175" dirty="0">
                <a:latin typeface="Arial"/>
                <a:cs typeface="Arial"/>
              </a:rPr>
              <a:t>Reference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Products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00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spc="-200" dirty="0">
                <a:latin typeface="Arial"/>
                <a:cs typeface="Arial"/>
              </a:rPr>
              <a:t>Database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Products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00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spc="-145" dirty="0">
                <a:latin typeface="Arial"/>
                <a:cs typeface="Arial"/>
              </a:rPr>
              <a:t>Education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Training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Products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00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spc="-215" dirty="0">
                <a:latin typeface="Arial"/>
                <a:cs typeface="Arial"/>
              </a:rPr>
              <a:t>Kiosk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00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spc="-80" dirty="0">
                <a:latin typeface="Arial"/>
                <a:cs typeface="Arial"/>
              </a:rPr>
              <a:t>Entertainment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280" dirty="0">
                <a:latin typeface="Arial"/>
                <a:cs typeface="Arial"/>
              </a:rPr>
              <a:t>Games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253489"/>
            <a:ext cx="6652259" cy="178435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290"/>
              </a:spcBef>
              <a:tabLst>
                <a:tab pos="2264410" algn="l"/>
              </a:tabLst>
            </a:pP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Briefing	Products</a:t>
            </a:r>
            <a:endParaRPr sz="2800" dirty="0">
              <a:latin typeface="Arial"/>
              <a:cs typeface="Arial"/>
            </a:endParaRPr>
          </a:p>
          <a:p>
            <a:pPr marL="547370" marR="5080" indent="-457200">
              <a:lnSpc>
                <a:spcPct val="100000"/>
              </a:lnSpc>
              <a:spcBef>
                <a:spcPts val="850"/>
              </a:spcBef>
              <a:buChar char="•"/>
              <a:tabLst>
                <a:tab pos="546735" algn="l"/>
                <a:tab pos="547370" algn="l"/>
              </a:tabLst>
            </a:pPr>
            <a:r>
              <a:rPr sz="2000" spc="-210" dirty="0">
                <a:latin typeface="Arial Black"/>
                <a:cs typeface="Arial Black"/>
              </a:rPr>
              <a:t>Small, </a:t>
            </a:r>
            <a:r>
              <a:rPr sz="2000" spc="-245" dirty="0">
                <a:latin typeface="Arial Black"/>
                <a:cs typeface="Arial Black"/>
              </a:rPr>
              <a:t>straightforward, </a:t>
            </a:r>
            <a:r>
              <a:rPr sz="2000" spc="-225" dirty="0">
                <a:latin typeface="Arial Black"/>
                <a:cs typeface="Arial Black"/>
              </a:rPr>
              <a:t>linear </a:t>
            </a:r>
            <a:r>
              <a:rPr sz="2000" spc="-250" dirty="0">
                <a:latin typeface="Arial Black"/>
                <a:cs typeface="Arial Black"/>
              </a:rPr>
              <a:t>products </a:t>
            </a:r>
            <a:r>
              <a:rPr sz="2000" spc="-225" dirty="0">
                <a:latin typeface="Arial Black"/>
                <a:cs typeface="Arial Black"/>
              </a:rPr>
              <a:t>used </a:t>
            </a:r>
            <a:r>
              <a:rPr sz="2000" spc="-280" dirty="0">
                <a:latin typeface="Arial Black"/>
                <a:cs typeface="Arial Black"/>
              </a:rPr>
              <a:t>to </a:t>
            </a:r>
            <a:r>
              <a:rPr sz="2000" spc="-240" dirty="0">
                <a:latin typeface="Arial Black"/>
                <a:cs typeface="Arial Black"/>
              </a:rPr>
              <a:t>present  </a:t>
            </a:r>
            <a:r>
              <a:rPr sz="2000" spc="-245" dirty="0">
                <a:latin typeface="Arial Black"/>
                <a:cs typeface="Arial Black"/>
              </a:rPr>
              <a:t>information </a:t>
            </a:r>
            <a:r>
              <a:rPr sz="2000" spc="-254" dirty="0">
                <a:latin typeface="Arial Black"/>
                <a:cs typeface="Arial Black"/>
              </a:rPr>
              <a:t>quickly </a:t>
            </a:r>
            <a:r>
              <a:rPr sz="2000" spc="-225" dirty="0">
                <a:latin typeface="Arial Black"/>
                <a:cs typeface="Arial Black"/>
              </a:rPr>
              <a:t>and</a:t>
            </a:r>
            <a:r>
              <a:rPr sz="2000" spc="160" dirty="0">
                <a:latin typeface="Arial Black"/>
                <a:cs typeface="Arial Black"/>
              </a:rPr>
              <a:t> </a:t>
            </a:r>
            <a:r>
              <a:rPr sz="2000" spc="-235" dirty="0">
                <a:latin typeface="Arial Black"/>
                <a:cs typeface="Arial Black"/>
              </a:rPr>
              <a:t>concisely.</a:t>
            </a:r>
            <a:endParaRPr sz="2000" dirty="0">
              <a:latin typeface="Arial Black"/>
              <a:cs typeface="Arial Black"/>
            </a:endParaRPr>
          </a:p>
          <a:p>
            <a:pPr marL="547370" indent="-457200">
              <a:lnSpc>
                <a:spcPct val="100000"/>
              </a:lnSpc>
              <a:spcBef>
                <a:spcPts val="1250"/>
              </a:spcBef>
              <a:buChar char="•"/>
              <a:tabLst>
                <a:tab pos="546735" algn="l"/>
                <a:tab pos="547370" algn="l"/>
              </a:tabLst>
            </a:pPr>
            <a:r>
              <a:rPr sz="2000" spc="-250" dirty="0">
                <a:latin typeface="Arial Black"/>
                <a:cs typeface="Arial Black"/>
              </a:rPr>
              <a:t>Characteristic </a:t>
            </a:r>
            <a:r>
              <a:rPr sz="2000" spc="-220" dirty="0">
                <a:latin typeface="Arial Black"/>
                <a:cs typeface="Arial Black"/>
              </a:rPr>
              <a:t>of </a:t>
            </a:r>
            <a:r>
              <a:rPr sz="2000" spc="-225" dirty="0">
                <a:latin typeface="Arial Black"/>
                <a:cs typeface="Arial Black"/>
              </a:rPr>
              <a:t>briefing</a:t>
            </a:r>
            <a:r>
              <a:rPr sz="2000" spc="-300" dirty="0">
                <a:latin typeface="Arial Black"/>
                <a:cs typeface="Arial Black"/>
              </a:rPr>
              <a:t> </a:t>
            </a:r>
            <a:r>
              <a:rPr sz="2000" spc="-235" dirty="0">
                <a:latin typeface="Arial Black"/>
                <a:cs typeface="Arial Black"/>
              </a:rPr>
              <a:t>product: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3012440"/>
            <a:ext cx="6396990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5255">
              <a:lnSpc>
                <a:spcPct val="152100"/>
              </a:lnSpc>
              <a:spcBef>
                <a:spcPts val="100"/>
              </a:spcBef>
            </a:pPr>
            <a:r>
              <a:rPr sz="2000" spc="-225" dirty="0">
                <a:latin typeface="Arial Black"/>
                <a:cs typeface="Arial Black"/>
              </a:rPr>
              <a:t>Short </a:t>
            </a:r>
            <a:r>
              <a:rPr sz="2000" spc="-235" dirty="0">
                <a:latin typeface="Arial Black"/>
                <a:cs typeface="Arial Black"/>
              </a:rPr>
              <a:t>Development </a:t>
            </a:r>
            <a:r>
              <a:rPr sz="2000" spc="-225" dirty="0">
                <a:latin typeface="Arial Black"/>
                <a:cs typeface="Arial Black"/>
              </a:rPr>
              <a:t>Cycle  </a:t>
            </a:r>
            <a:r>
              <a:rPr sz="2000" spc="-260" dirty="0">
                <a:latin typeface="Arial Black"/>
                <a:cs typeface="Arial Black"/>
              </a:rPr>
              <a:t>Limited </a:t>
            </a:r>
            <a:r>
              <a:rPr sz="2000" spc="-240" dirty="0">
                <a:latin typeface="Arial Black"/>
                <a:cs typeface="Arial Black"/>
              </a:rPr>
              <a:t>Number </a:t>
            </a:r>
            <a:r>
              <a:rPr sz="2000" spc="-225" dirty="0">
                <a:latin typeface="Arial Black"/>
                <a:cs typeface="Arial Black"/>
              </a:rPr>
              <a:t>of</a:t>
            </a:r>
            <a:r>
              <a:rPr sz="2000" spc="-265" dirty="0">
                <a:latin typeface="Arial Black"/>
                <a:cs typeface="Arial Black"/>
              </a:rPr>
              <a:t> </a:t>
            </a:r>
            <a:r>
              <a:rPr sz="2000" spc="-235" dirty="0">
                <a:latin typeface="Arial Black"/>
                <a:cs typeface="Arial Black"/>
              </a:rPr>
              <a:t>Presentations</a:t>
            </a:r>
            <a:endParaRPr sz="2000" dirty="0">
              <a:latin typeface="Arial Black"/>
              <a:cs typeface="Arial Black"/>
            </a:endParaRPr>
          </a:p>
          <a:p>
            <a:pPr marL="12700" marR="254000">
              <a:lnSpc>
                <a:spcPct val="100000"/>
              </a:lnSpc>
              <a:spcBef>
                <a:spcPts val="1240"/>
              </a:spcBef>
            </a:pPr>
            <a:r>
              <a:rPr sz="2000" spc="-225" dirty="0">
                <a:latin typeface="Arial Black"/>
                <a:cs typeface="Arial Black"/>
              </a:rPr>
              <a:t>Usage of </a:t>
            </a:r>
            <a:r>
              <a:rPr sz="2000" spc="-310" dirty="0">
                <a:latin typeface="Arial Black"/>
                <a:cs typeface="Arial Black"/>
              </a:rPr>
              <a:t>text </a:t>
            </a:r>
            <a:r>
              <a:rPr sz="2000" spc="-280" dirty="0">
                <a:latin typeface="Arial Black"/>
                <a:cs typeface="Arial Black"/>
              </a:rPr>
              <a:t>to </a:t>
            </a:r>
            <a:r>
              <a:rPr sz="2000" spc="-240" dirty="0">
                <a:latin typeface="Arial Black"/>
                <a:cs typeface="Arial Black"/>
              </a:rPr>
              <a:t>present </a:t>
            </a:r>
            <a:r>
              <a:rPr sz="2000" spc="-245" dirty="0">
                <a:latin typeface="Arial Black"/>
                <a:cs typeface="Arial Black"/>
              </a:rPr>
              <a:t>information </a:t>
            </a:r>
            <a:r>
              <a:rPr sz="2000" spc="-310" dirty="0">
                <a:latin typeface="Arial Black"/>
                <a:cs typeface="Arial Black"/>
              </a:rPr>
              <a:t>with </a:t>
            </a:r>
            <a:r>
              <a:rPr sz="2000" spc="-2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limited </a:t>
            </a:r>
            <a:r>
              <a:rPr sz="2000" spc="-2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use</a:t>
            </a:r>
            <a:r>
              <a:rPr sz="2000" spc="-220" dirty="0">
                <a:latin typeface="Arial Black"/>
                <a:cs typeface="Arial Black"/>
              </a:rPr>
              <a:t> of  </a:t>
            </a:r>
            <a:r>
              <a:rPr sz="2000" spc="-225" dirty="0">
                <a:latin typeface="Arial Black"/>
                <a:cs typeface="Arial Black"/>
              </a:rPr>
              <a:t>graphic, audio and</a:t>
            </a:r>
            <a:r>
              <a:rPr sz="2000" spc="10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video.</a:t>
            </a:r>
            <a:endParaRPr sz="2000" dirty="0">
              <a:latin typeface="Arial Black"/>
              <a:cs typeface="Arial Black"/>
            </a:endParaRPr>
          </a:p>
          <a:p>
            <a:pPr marL="12700" marR="99060">
              <a:lnSpc>
                <a:spcPct val="100000"/>
              </a:lnSpc>
              <a:spcBef>
                <a:spcPts val="1250"/>
              </a:spcBef>
            </a:pPr>
            <a:r>
              <a:rPr sz="2000" spc="-225" dirty="0">
                <a:latin typeface="Arial Black"/>
                <a:cs typeface="Arial Black"/>
              </a:rPr>
              <a:t>Have </a:t>
            </a:r>
            <a:r>
              <a:rPr sz="2000" spc="-300" dirty="0">
                <a:latin typeface="Arial Black"/>
                <a:cs typeface="Arial Black"/>
              </a:rPr>
              <a:t>few </a:t>
            </a:r>
            <a:r>
              <a:rPr sz="2000" spc="-235" dirty="0">
                <a:latin typeface="Arial Black"/>
                <a:cs typeface="Arial Black"/>
              </a:rPr>
              <a:t>navigational controls. </a:t>
            </a:r>
            <a:r>
              <a:rPr sz="2000" spc="-225" dirty="0">
                <a:latin typeface="Arial Black"/>
                <a:cs typeface="Arial Black"/>
              </a:rPr>
              <a:t>(mouse </a:t>
            </a:r>
            <a:r>
              <a:rPr sz="2000" spc="-290" dirty="0">
                <a:latin typeface="Arial Black"/>
                <a:cs typeface="Arial Black"/>
              </a:rPr>
              <a:t>click </a:t>
            </a:r>
            <a:r>
              <a:rPr sz="2000" spc="-225" dirty="0">
                <a:latin typeface="Arial Black"/>
                <a:cs typeface="Arial Black"/>
              </a:rPr>
              <a:t>and </a:t>
            </a:r>
            <a:r>
              <a:rPr sz="2000" spc="-265" dirty="0">
                <a:latin typeface="Arial Black"/>
                <a:cs typeface="Arial Black"/>
              </a:rPr>
              <a:t>button  </a:t>
            </a:r>
            <a:r>
              <a:rPr sz="2000" spc="-225" dirty="0">
                <a:latin typeface="Arial Black"/>
                <a:cs typeface="Arial Black"/>
              </a:rPr>
              <a:t>press </a:t>
            </a:r>
            <a:r>
              <a:rPr sz="2000" spc="-285" dirty="0">
                <a:latin typeface="Arial Black"/>
                <a:cs typeface="Arial Black"/>
              </a:rPr>
              <a:t>to </a:t>
            </a:r>
            <a:r>
              <a:rPr sz="2000" spc="-250" dirty="0">
                <a:latin typeface="Arial Black"/>
                <a:cs typeface="Arial Black"/>
              </a:rPr>
              <a:t>move </a:t>
            </a:r>
            <a:r>
              <a:rPr sz="2000" spc="-254" dirty="0">
                <a:latin typeface="Arial Black"/>
                <a:cs typeface="Arial Black"/>
              </a:rPr>
              <a:t>from </a:t>
            </a:r>
            <a:r>
              <a:rPr sz="2000" spc="-225" dirty="0">
                <a:latin typeface="Arial Black"/>
                <a:cs typeface="Arial Black"/>
              </a:rPr>
              <a:t>one page </a:t>
            </a:r>
            <a:r>
              <a:rPr sz="2000" spc="-280" dirty="0">
                <a:latin typeface="Arial Black"/>
                <a:cs typeface="Arial Black"/>
              </a:rPr>
              <a:t>to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another)</a:t>
            </a:r>
            <a:endParaRPr sz="2000" dirty="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sz="2000" spc="-240" dirty="0">
                <a:latin typeface="Arial Black"/>
                <a:cs typeface="Arial Black"/>
              </a:rPr>
              <a:t>Content </a:t>
            </a:r>
            <a:r>
              <a:rPr sz="2000" spc="-225" dirty="0">
                <a:latin typeface="Arial Black"/>
                <a:cs typeface="Arial Black"/>
              </a:rPr>
              <a:t>and </a:t>
            </a:r>
            <a:r>
              <a:rPr sz="2000" spc="-265" dirty="0">
                <a:latin typeface="Arial Black"/>
                <a:cs typeface="Arial Black"/>
              </a:rPr>
              <a:t>the </a:t>
            </a:r>
            <a:r>
              <a:rPr sz="2000" spc="-260" dirty="0">
                <a:latin typeface="Arial Black"/>
                <a:cs typeface="Arial Black"/>
              </a:rPr>
              <a:t>format </a:t>
            </a:r>
            <a:r>
              <a:rPr sz="2000" spc="-220" dirty="0">
                <a:latin typeface="Arial Black"/>
                <a:cs typeface="Arial Black"/>
              </a:rPr>
              <a:t>are </a:t>
            </a:r>
            <a:r>
              <a:rPr sz="2000" spc="-240" dirty="0">
                <a:latin typeface="Arial Black"/>
                <a:cs typeface="Arial Black"/>
              </a:rPr>
              <a:t>suitable </a:t>
            </a:r>
            <a:r>
              <a:rPr sz="2000" spc="-225" dirty="0">
                <a:latin typeface="Arial Black"/>
                <a:cs typeface="Arial Black"/>
              </a:rPr>
              <a:t>for </a:t>
            </a:r>
            <a:r>
              <a:rPr sz="2000" spc="-265" dirty="0">
                <a:latin typeface="Arial Black"/>
                <a:cs typeface="Arial Black"/>
              </a:rPr>
              <a:t>the </a:t>
            </a:r>
            <a:r>
              <a:rPr sz="2000" spc="-240" dirty="0">
                <a:latin typeface="Arial Black"/>
                <a:cs typeface="Arial Black"/>
              </a:rPr>
              <a:t>audience </a:t>
            </a:r>
            <a:r>
              <a:rPr sz="2000" spc="-225" dirty="0">
                <a:latin typeface="Arial Black"/>
                <a:cs typeface="Arial Black"/>
              </a:rPr>
              <a:t>and  </a:t>
            </a:r>
            <a:r>
              <a:rPr sz="2000" spc="-229" dirty="0">
                <a:latin typeface="Arial Black"/>
                <a:cs typeface="Arial Black"/>
              </a:rPr>
              <a:t>fulfill </a:t>
            </a:r>
            <a:r>
              <a:rPr sz="2000" spc="-265" dirty="0">
                <a:latin typeface="Arial Black"/>
                <a:cs typeface="Arial Black"/>
              </a:rPr>
              <a:t>the </a:t>
            </a:r>
            <a:r>
              <a:rPr sz="2000" spc="-225" dirty="0">
                <a:latin typeface="Arial Black"/>
                <a:cs typeface="Arial Black"/>
              </a:rPr>
              <a:t>purpose </a:t>
            </a:r>
            <a:r>
              <a:rPr sz="2000" spc="-220" dirty="0">
                <a:latin typeface="Arial Black"/>
                <a:cs typeface="Arial Black"/>
              </a:rPr>
              <a:t>of </a:t>
            </a:r>
            <a:r>
              <a:rPr sz="2000" spc="-265" dirty="0">
                <a:latin typeface="Arial Black"/>
                <a:cs typeface="Arial Black"/>
              </a:rPr>
              <a:t>the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-235" dirty="0">
                <a:latin typeface="Arial Black"/>
                <a:cs typeface="Arial Black"/>
              </a:rPr>
              <a:t>presentation.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127" y="1443127"/>
            <a:ext cx="55417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253489"/>
            <a:ext cx="5027930" cy="10160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290"/>
              </a:spcBef>
              <a:tabLst>
                <a:tab pos="2264410" algn="l"/>
              </a:tabLst>
            </a:pP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Briefing	Products</a:t>
            </a:r>
            <a:endParaRPr sz="2800">
              <a:latin typeface="Arial"/>
              <a:cs typeface="Arial"/>
            </a:endParaRPr>
          </a:p>
          <a:p>
            <a:pPr marL="547370" indent="-457200">
              <a:lnSpc>
                <a:spcPct val="100000"/>
              </a:lnSpc>
              <a:spcBef>
                <a:spcPts val="850"/>
              </a:spcBef>
              <a:buChar char="•"/>
              <a:tabLst>
                <a:tab pos="546735" algn="l"/>
                <a:tab pos="547370" algn="l"/>
              </a:tabLst>
            </a:pPr>
            <a:r>
              <a:rPr sz="2000" spc="-195" dirty="0">
                <a:latin typeface="Arial Black"/>
                <a:cs typeface="Arial Black"/>
              </a:rPr>
              <a:t>Good </a:t>
            </a:r>
            <a:r>
              <a:rPr sz="2000" spc="-225" dirty="0">
                <a:latin typeface="Arial Black"/>
                <a:cs typeface="Arial Black"/>
              </a:rPr>
              <a:t>briefing </a:t>
            </a:r>
            <a:r>
              <a:rPr sz="2000" spc="-245" dirty="0">
                <a:latin typeface="Arial Black"/>
                <a:cs typeface="Arial Black"/>
              </a:rPr>
              <a:t>presentation </a:t>
            </a:r>
            <a:r>
              <a:rPr sz="2000" spc="-225" dirty="0">
                <a:latin typeface="Arial Black"/>
                <a:cs typeface="Arial Black"/>
              </a:rPr>
              <a:t>depends</a:t>
            </a:r>
            <a:r>
              <a:rPr sz="2000" spc="-22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on: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217420"/>
            <a:ext cx="236220" cy="141605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2245360"/>
            <a:ext cx="500189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700"/>
              </a:lnSpc>
              <a:spcBef>
                <a:spcPts val="100"/>
              </a:spcBef>
            </a:pPr>
            <a:r>
              <a:rPr sz="2000" spc="-225" dirty="0">
                <a:latin typeface="Arial Black"/>
                <a:cs typeface="Arial Black"/>
              </a:rPr>
              <a:t>The </a:t>
            </a:r>
            <a:r>
              <a:rPr sz="2000" spc="-229" dirty="0">
                <a:latin typeface="Arial Black"/>
                <a:cs typeface="Arial Black"/>
              </a:rPr>
              <a:t>understanding </a:t>
            </a:r>
            <a:r>
              <a:rPr sz="2000" spc="-225" dirty="0">
                <a:latin typeface="Arial Black"/>
                <a:cs typeface="Arial Black"/>
              </a:rPr>
              <a:t>of </a:t>
            </a:r>
            <a:r>
              <a:rPr sz="2000" spc="-265" dirty="0">
                <a:latin typeface="Arial Black"/>
                <a:cs typeface="Arial Black"/>
              </a:rPr>
              <a:t>the </a:t>
            </a:r>
            <a:r>
              <a:rPr sz="2000" spc="-235" dirty="0">
                <a:latin typeface="Arial Black"/>
                <a:cs typeface="Arial Black"/>
              </a:rPr>
              <a:t>presented </a:t>
            </a:r>
            <a:r>
              <a:rPr sz="2000" spc="-240" dirty="0">
                <a:latin typeface="Arial Black"/>
                <a:cs typeface="Arial Black"/>
              </a:rPr>
              <a:t>subject.  </a:t>
            </a:r>
            <a:r>
              <a:rPr sz="2000" spc="-225" dirty="0">
                <a:latin typeface="Arial Black"/>
                <a:cs typeface="Arial Black"/>
              </a:rPr>
              <a:t>Seamless </a:t>
            </a:r>
            <a:r>
              <a:rPr sz="2000" spc="-245" dirty="0">
                <a:latin typeface="Arial Black"/>
                <a:cs typeface="Arial Black"/>
              </a:rPr>
              <a:t>integration </a:t>
            </a:r>
            <a:r>
              <a:rPr sz="2000" spc="-225" dirty="0">
                <a:latin typeface="Arial Black"/>
                <a:cs typeface="Arial Black"/>
              </a:rPr>
              <a:t>of</a:t>
            </a:r>
            <a:r>
              <a:rPr sz="2000" spc="-300" dirty="0">
                <a:latin typeface="Arial Black"/>
                <a:cs typeface="Arial Black"/>
              </a:rPr>
              <a:t> </a:t>
            </a:r>
            <a:r>
              <a:rPr sz="2000" spc="-254" dirty="0">
                <a:latin typeface="Arial Black"/>
                <a:cs typeface="Arial Black"/>
              </a:rPr>
              <a:t>content.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235" dirty="0" smtClean="0">
                <a:latin typeface="Arial Black"/>
                <a:cs typeface="Arial Black"/>
              </a:rPr>
              <a:t>Reliable</a:t>
            </a:r>
            <a:r>
              <a:rPr sz="2000" spc="-120" dirty="0" smtClean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layout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127" y="1443127"/>
            <a:ext cx="55417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9469" y="4072890"/>
            <a:ext cx="1543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spc="-225" dirty="0">
                <a:latin typeface="Arial Black"/>
                <a:cs typeface="Arial Black"/>
              </a:rPr>
              <a:t>Example: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669" y="4351020"/>
            <a:ext cx="236220" cy="141605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870" y="4376420"/>
            <a:ext cx="265557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000" spc="-225" dirty="0">
                <a:latin typeface="Arial Black"/>
                <a:cs typeface="Arial Black"/>
              </a:rPr>
              <a:t>Corporate </a:t>
            </a:r>
            <a:r>
              <a:rPr sz="2000" spc="-235" dirty="0">
                <a:latin typeface="Arial Black"/>
                <a:cs typeface="Arial Black"/>
              </a:rPr>
              <a:t>Presentation  </a:t>
            </a:r>
            <a:r>
              <a:rPr sz="2000" spc="-204" dirty="0">
                <a:latin typeface="Arial Black"/>
                <a:cs typeface="Arial Black"/>
              </a:rPr>
              <a:t>Sales </a:t>
            </a:r>
            <a:r>
              <a:rPr sz="2000" spc="-235" dirty="0">
                <a:latin typeface="Arial Black"/>
                <a:cs typeface="Arial Black"/>
              </a:rPr>
              <a:t>Presentation  Educational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250" dirty="0">
                <a:latin typeface="Arial Black"/>
                <a:cs typeface="Arial Black"/>
              </a:rPr>
              <a:t>Lectures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600" y="3351529"/>
            <a:ext cx="3378200" cy="270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449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2800" b="1" spc="125" dirty="0">
                <a:solidFill>
                  <a:srgbClr val="FFFFFF"/>
                </a:solidFill>
                <a:latin typeface="Arial"/>
                <a:cs typeface="Arial"/>
              </a:rPr>
              <a:t>Reference	</a:t>
            </a: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417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269" y="1939290"/>
            <a:ext cx="754189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04" dirty="0">
                <a:latin typeface="Arial Black"/>
                <a:cs typeface="Arial Black"/>
              </a:rPr>
              <a:t>Often used for </a:t>
            </a:r>
            <a:r>
              <a:rPr sz="1800" spc="-229" dirty="0">
                <a:latin typeface="Arial Black"/>
                <a:cs typeface="Arial Black"/>
              </a:rPr>
              <a:t>answering specific </a:t>
            </a:r>
            <a:r>
              <a:rPr sz="1800" spc="-220" dirty="0">
                <a:latin typeface="Arial Black"/>
                <a:cs typeface="Arial Black"/>
              </a:rPr>
              <a:t>questions </a:t>
            </a:r>
            <a:r>
              <a:rPr sz="1800" spc="-204" dirty="0">
                <a:latin typeface="Arial Black"/>
                <a:cs typeface="Arial Black"/>
              </a:rPr>
              <a:t>or for </a:t>
            </a:r>
            <a:r>
              <a:rPr sz="1800" spc="-210" dirty="0">
                <a:latin typeface="Arial Black"/>
                <a:cs typeface="Arial Black"/>
              </a:rPr>
              <a:t>general </a:t>
            </a:r>
            <a:r>
              <a:rPr sz="1800" spc="-229" dirty="0">
                <a:latin typeface="Arial Black"/>
                <a:cs typeface="Arial Black"/>
              </a:rPr>
              <a:t>browsing </a:t>
            </a:r>
            <a:r>
              <a:rPr sz="1800" spc="-204" dirty="0">
                <a:latin typeface="Arial Black"/>
                <a:cs typeface="Arial Black"/>
              </a:rPr>
              <a:t>of  </a:t>
            </a:r>
            <a:r>
              <a:rPr sz="1800" spc="-215" dirty="0">
                <a:latin typeface="Arial Black"/>
                <a:cs typeface="Arial Black"/>
              </a:rPr>
              <a:t>information. </a:t>
            </a:r>
            <a:r>
              <a:rPr sz="1800" spc="-204" dirty="0">
                <a:latin typeface="Arial Black"/>
                <a:cs typeface="Arial Black"/>
              </a:rPr>
              <a:t>(stored on </a:t>
            </a:r>
            <a:r>
              <a:rPr sz="1800" spc="-75" dirty="0">
                <a:latin typeface="Arial Black"/>
                <a:cs typeface="Arial Black"/>
              </a:rPr>
              <a:t>CD/ </a:t>
            </a:r>
            <a:r>
              <a:rPr sz="1800" spc="-140" dirty="0">
                <a:latin typeface="Arial Black"/>
                <a:cs typeface="Arial Black"/>
              </a:rPr>
              <a:t>DVD</a:t>
            </a:r>
            <a:r>
              <a:rPr sz="1800" spc="160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ROM)</a:t>
            </a:r>
            <a:endParaRPr sz="18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12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25" dirty="0">
                <a:latin typeface="Arial Black"/>
                <a:cs typeface="Arial Black"/>
              </a:rPr>
              <a:t>Characteristic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215" dirty="0">
                <a:latin typeface="Arial Black"/>
                <a:cs typeface="Arial Black"/>
              </a:rPr>
              <a:t>reference</a:t>
            </a:r>
            <a:r>
              <a:rPr sz="1800" spc="-265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product: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2881630"/>
            <a:ext cx="215265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2904489"/>
            <a:ext cx="6539230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-204" dirty="0">
                <a:latin typeface="Arial Black"/>
                <a:cs typeface="Arial Black"/>
              </a:rPr>
              <a:t>Used </a:t>
            </a:r>
            <a:r>
              <a:rPr sz="1800" spc="-210" dirty="0">
                <a:latin typeface="Arial Black"/>
                <a:cs typeface="Arial Black"/>
              </a:rPr>
              <a:t>by </a:t>
            </a:r>
            <a:r>
              <a:rPr sz="1800" spc="-254" dirty="0">
                <a:latin typeface="Arial Black"/>
                <a:cs typeface="Arial Black"/>
              </a:rPr>
              <a:t>wide </a:t>
            </a:r>
            <a:r>
              <a:rPr sz="1800" spc="-210" dirty="0">
                <a:latin typeface="Arial Black"/>
                <a:cs typeface="Arial Black"/>
              </a:rPr>
              <a:t>range </a:t>
            </a:r>
            <a:r>
              <a:rPr sz="1800" spc="-204" dirty="0">
                <a:latin typeface="Arial Black"/>
                <a:cs typeface="Arial Black"/>
              </a:rPr>
              <a:t>of user </a:t>
            </a:r>
            <a:r>
              <a:rPr sz="1800" spc="-204" dirty="0" smtClean="0">
                <a:latin typeface="Arial Black"/>
                <a:cs typeface="Arial Black"/>
              </a:rPr>
              <a:t>(</a:t>
            </a:r>
            <a:r>
              <a:rPr lang="en-US" spc="-204" dirty="0">
                <a:latin typeface="Arial Black"/>
                <a:cs typeface="Arial Black"/>
              </a:rPr>
              <a:t> </a:t>
            </a:r>
            <a:r>
              <a:rPr lang="en-US" spc="-204" dirty="0" smtClean="0">
                <a:latin typeface="Arial Black"/>
                <a:cs typeface="Arial Black"/>
              </a:rPr>
              <a:t>young</a:t>
            </a:r>
            <a:r>
              <a:rPr sz="1800" spc="-204" dirty="0" smtClean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–</a:t>
            </a:r>
            <a:r>
              <a:rPr sz="1800" spc="325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adult)</a:t>
            </a: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204" dirty="0">
                <a:latin typeface="Arial Black"/>
                <a:cs typeface="Arial Black"/>
              </a:rPr>
              <a:t>Have </a:t>
            </a:r>
            <a:r>
              <a:rPr sz="1800" spc="-215" dirty="0">
                <a:latin typeface="Arial Black"/>
                <a:cs typeface="Arial Black"/>
              </a:rPr>
              <a:t>navigational </a:t>
            </a:r>
            <a:r>
              <a:rPr sz="1800" spc="-210" dirty="0">
                <a:latin typeface="Arial Black"/>
                <a:cs typeface="Arial Black"/>
              </a:rPr>
              <a:t>menu, </a:t>
            </a:r>
            <a:r>
              <a:rPr sz="1800" spc="-235" dirty="0">
                <a:latin typeface="Arial Black"/>
                <a:cs typeface="Arial Black"/>
              </a:rPr>
              <a:t>book </a:t>
            </a:r>
            <a:r>
              <a:rPr sz="1800" spc="-215" dirty="0">
                <a:latin typeface="Arial Black"/>
                <a:cs typeface="Arial Black"/>
              </a:rPr>
              <a:t>marking, </a:t>
            </a:r>
            <a:r>
              <a:rPr sz="1800" spc="-210" dirty="0">
                <a:latin typeface="Arial Black"/>
                <a:cs typeface="Arial Black"/>
              </a:rPr>
              <a:t>searching, </a:t>
            </a:r>
            <a:r>
              <a:rPr sz="1800" spc="-220" dirty="0">
                <a:latin typeface="Arial Black"/>
                <a:cs typeface="Arial Black"/>
              </a:rPr>
              <a:t>printing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235" dirty="0">
                <a:latin typeface="Arial Black"/>
                <a:cs typeface="Arial Black"/>
              </a:rPr>
              <a:t>utility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4149090"/>
            <a:ext cx="4222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00" dirty="0">
                <a:latin typeface="Arial Black"/>
                <a:cs typeface="Arial Black"/>
              </a:rPr>
              <a:t>2 </a:t>
            </a:r>
            <a:r>
              <a:rPr sz="1800" spc="-225" dirty="0">
                <a:latin typeface="Arial Black"/>
                <a:cs typeface="Arial Black"/>
              </a:rPr>
              <a:t>Basic </a:t>
            </a:r>
            <a:r>
              <a:rPr sz="1800" spc="-220" dirty="0">
                <a:latin typeface="Arial Black"/>
                <a:cs typeface="Arial Black"/>
              </a:rPr>
              <a:t>classes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215" dirty="0">
                <a:latin typeface="Arial Black"/>
                <a:cs typeface="Arial Black"/>
              </a:rPr>
              <a:t>reference</a:t>
            </a:r>
            <a:r>
              <a:rPr sz="1800" spc="-75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product: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869" y="4542790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069" y="4565650"/>
            <a:ext cx="507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Generalized </a:t>
            </a: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(dictionary/encyclopedia)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6270" y="4982209"/>
            <a:ext cx="452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 Black"/>
                <a:cs typeface="Arial Black"/>
              </a:rPr>
              <a:t>Broad </a:t>
            </a:r>
            <a:r>
              <a:rPr sz="1800" spc="-250" dirty="0">
                <a:latin typeface="Arial Black"/>
                <a:cs typeface="Arial Black"/>
              </a:rPr>
              <a:t>treatment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250" dirty="0">
                <a:latin typeface="Arial Black"/>
                <a:cs typeface="Arial Black"/>
              </a:rPr>
              <a:t>content </a:t>
            </a:r>
            <a:r>
              <a:rPr sz="1800" spc="-260" dirty="0">
                <a:latin typeface="Arial Black"/>
                <a:cs typeface="Arial Black"/>
              </a:rPr>
              <a:t>at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235" dirty="0">
                <a:latin typeface="Arial Black"/>
                <a:cs typeface="Arial Black"/>
              </a:rPr>
              <a:t>limited</a:t>
            </a:r>
            <a:r>
              <a:rPr sz="1800" spc="-340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depth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869" y="5375909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9069" y="5398770"/>
            <a:ext cx="201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Detailed</a:t>
            </a:r>
            <a:r>
              <a:rPr sz="1800" b="1" u="heavy" spc="2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6270" y="5816600"/>
            <a:ext cx="584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 Black"/>
                <a:cs typeface="Arial Black"/>
              </a:rPr>
              <a:t>Focus on </a:t>
            </a:r>
            <a:r>
              <a:rPr sz="1800" spc="-229" dirty="0">
                <a:latin typeface="Arial Black"/>
                <a:cs typeface="Arial Black"/>
              </a:rPr>
              <a:t>specific </a:t>
            </a:r>
            <a:r>
              <a:rPr sz="1800" spc="-204" dirty="0">
                <a:latin typeface="Arial Black"/>
                <a:cs typeface="Arial Black"/>
              </a:rPr>
              <a:t>area and provide </a:t>
            </a:r>
            <a:r>
              <a:rPr sz="1800" spc="-229" dirty="0">
                <a:latin typeface="Arial Black"/>
                <a:cs typeface="Arial Black"/>
              </a:rPr>
              <a:t>extensive</a:t>
            </a:r>
            <a:r>
              <a:rPr sz="1800" spc="-190" dirty="0">
                <a:latin typeface="Arial Black"/>
                <a:cs typeface="Arial Black"/>
              </a:rPr>
              <a:t> </a:t>
            </a:r>
            <a:r>
              <a:rPr sz="1800" spc="-215" dirty="0">
                <a:latin typeface="Arial Black"/>
                <a:cs typeface="Arial Black"/>
              </a:rPr>
              <a:t>information.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253489"/>
            <a:ext cx="5130165" cy="10160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290"/>
              </a:spcBef>
              <a:tabLst>
                <a:tab pos="2727325" algn="l"/>
              </a:tabLst>
            </a:pPr>
            <a:r>
              <a:rPr sz="2800" b="1" spc="125" dirty="0">
                <a:solidFill>
                  <a:srgbClr val="FFFFFF"/>
                </a:solidFill>
                <a:latin typeface="Arial"/>
                <a:cs typeface="Arial"/>
              </a:rPr>
              <a:t>Reference	</a:t>
            </a: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  <a:p>
            <a:pPr marL="547370" indent="-457200">
              <a:lnSpc>
                <a:spcPct val="100000"/>
              </a:lnSpc>
              <a:spcBef>
                <a:spcPts val="850"/>
              </a:spcBef>
              <a:buChar char="•"/>
              <a:tabLst>
                <a:tab pos="546735" algn="l"/>
                <a:tab pos="547370" algn="l"/>
              </a:tabLst>
            </a:pPr>
            <a:r>
              <a:rPr sz="2000" spc="-195" dirty="0">
                <a:latin typeface="Arial Black"/>
                <a:cs typeface="Arial Black"/>
              </a:rPr>
              <a:t>Good </a:t>
            </a:r>
            <a:r>
              <a:rPr sz="2000" spc="-240" dirty="0">
                <a:latin typeface="Arial Black"/>
                <a:cs typeface="Arial Black"/>
              </a:rPr>
              <a:t>usability </a:t>
            </a:r>
            <a:r>
              <a:rPr sz="2000" spc="-225" dirty="0">
                <a:latin typeface="Arial Black"/>
                <a:cs typeface="Arial Black"/>
              </a:rPr>
              <a:t>and </a:t>
            </a:r>
            <a:r>
              <a:rPr sz="2000" spc="-254" dirty="0">
                <a:latin typeface="Arial Black"/>
                <a:cs typeface="Arial Black"/>
              </a:rPr>
              <a:t>success </a:t>
            </a:r>
            <a:r>
              <a:rPr sz="2000" spc="-225" dirty="0">
                <a:latin typeface="Arial Black"/>
                <a:cs typeface="Arial Black"/>
              </a:rPr>
              <a:t>depends</a:t>
            </a:r>
            <a:r>
              <a:rPr sz="2000" spc="-47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on: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377440"/>
            <a:ext cx="236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145790"/>
            <a:ext cx="236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099" rIns="0" bIns="0" rtlCol="0">
            <a:spAutoFit/>
          </a:bodyPr>
          <a:lstStyle/>
          <a:p>
            <a:pPr marL="1002030" marR="508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The developers </a:t>
            </a:r>
            <a:r>
              <a:rPr spc="-229" dirty="0"/>
              <a:t>understanding </a:t>
            </a:r>
            <a:r>
              <a:rPr spc="-265" dirty="0"/>
              <a:t>the </a:t>
            </a:r>
            <a:r>
              <a:rPr spc="-225" dirty="0"/>
              <a:t>body </a:t>
            </a:r>
            <a:r>
              <a:rPr spc="-220" dirty="0"/>
              <a:t>of </a:t>
            </a:r>
            <a:r>
              <a:rPr spc="-245" dirty="0"/>
              <a:t>information </a:t>
            </a:r>
            <a:r>
              <a:rPr spc="-220" dirty="0"/>
              <a:t>and  </a:t>
            </a:r>
            <a:r>
              <a:rPr spc="-300" dirty="0"/>
              <a:t>how </a:t>
            </a:r>
            <a:r>
              <a:rPr spc="-265" dirty="0"/>
              <a:t>the </a:t>
            </a:r>
            <a:r>
              <a:rPr spc="-225" dirty="0"/>
              <a:t>end user </a:t>
            </a:r>
            <a:r>
              <a:rPr spc="-280" dirty="0"/>
              <a:t>will </a:t>
            </a:r>
            <a:r>
              <a:rPr spc="-305" dirty="0"/>
              <a:t>want </a:t>
            </a:r>
            <a:r>
              <a:rPr spc="-285" dirty="0"/>
              <a:t>to </a:t>
            </a:r>
            <a:r>
              <a:rPr spc="-260" dirty="0"/>
              <a:t>access</a:t>
            </a:r>
            <a:r>
              <a:rPr spc="-145" dirty="0"/>
              <a:t> </a:t>
            </a:r>
            <a:r>
              <a:rPr spc="-225" dirty="0"/>
              <a:t>it.</a:t>
            </a:r>
          </a:p>
          <a:p>
            <a:pPr marL="1002030" marR="387350">
              <a:lnSpc>
                <a:spcPct val="100000"/>
              </a:lnSpc>
              <a:spcBef>
                <a:spcPts val="1250"/>
              </a:spcBef>
            </a:pPr>
            <a:r>
              <a:rPr spc="-225" dirty="0"/>
              <a:t>Help </a:t>
            </a:r>
            <a:r>
              <a:rPr spc="-254" dirty="0"/>
              <a:t>function </a:t>
            </a:r>
            <a:r>
              <a:rPr spc="-225" dirty="0"/>
              <a:t>should </a:t>
            </a:r>
            <a:r>
              <a:rPr spc="-260" dirty="0"/>
              <a:t>always </a:t>
            </a:r>
            <a:r>
              <a:rPr spc="-225" dirty="0"/>
              <a:t>available </a:t>
            </a:r>
            <a:r>
              <a:rPr spc="-280" dirty="0"/>
              <a:t>to </a:t>
            </a:r>
            <a:r>
              <a:rPr spc="-240" dirty="0"/>
              <a:t>explain </a:t>
            </a:r>
            <a:r>
              <a:rPr spc="-300" dirty="0"/>
              <a:t>how </a:t>
            </a:r>
            <a:r>
              <a:rPr spc="-285" dirty="0"/>
              <a:t>to  </a:t>
            </a:r>
            <a:r>
              <a:rPr spc="-260" dirty="0"/>
              <a:t>access </a:t>
            </a:r>
            <a:r>
              <a:rPr spc="-225" dirty="0"/>
              <a:t>and </a:t>
            </a:r>
            <a:r>
              <a:rPr spc="-220" dirty="0"/>
              <a:t>use </a:t>
            </a:r>
            <a:r>
              <a:rPr spc="-265" dirty="0"/>
              <a:t>the</a:t>
            </a:r>
            <a:r>
              <a:rPr spc="-170" dirty="0"/>
              <a:t> </a:t>
            </a:r>
            <a:r>
              <a:rPr spc="-245" dirty="0"/>
              <a:t>information</a:t>
            </a:r>
          </a:p>
        </p:txBody>
      </p:sp>
      <p:sp>
        <p:nvSpPr>
          <p:cNvPr id="8" name="object 8"/>
          <p:cNvSpPr/>
          <p:nvPr/>
        </p:nvSpPr>
        <p:spPr>
          <a:xfrm>
            <a:off x="681127" y="1443127"/>
            <a:ext cx="55417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269" y="3920490"/>
            <a:ext cx="4256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spc="-240" dirty="0">
                <a:latin typeface="Arial Black"/>
                <a:cs typeface="Arial Black"/>
              </a:rPr>
              <a:t>Examples </a:t>
            </a:r>
            <a:r>
              <a:rPr sz="2000" spc="-225" dirty="0">
                <a:latin typeface="Arial Black"/>
                <a:cs typeface="Arial Black"/>
              </a:rPr>
              <a:t>are </a:t>
            </a:r>
            <a:r>
              <a:rPr sz="2000" spc="-260" dirty="0">
                <a:latin typeface="Arial Black"/>
                <a:cs typeface="Arial Black"/>
              </a:rPr>
              <a:t>electronic </a:t>
            </a:r>
            <a:r>
              <a:rPr sz="2000" spc="-250" dirty="0">
                <a:latin typeface="Arial Black"/>
                <a:cs typeface="Arial Black"/>
              </a:rPr>
              <a:t>forms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of: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469" y="4201159"/>
            <a:ext cx="236220" cy="18770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65" dirty="0">
                <a:latin typeface="Symbol"/>
                <a:cs typeface="Symbol"/>
              </a:rPr>
              <a:t>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670" y="4225290"/>
            <a:ext cx="3884295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00">
              <a:lnSpc>
                <a:spcPct val="152100"/>
              </a:lnSpc>
              <a:spcBef>
                <a:spcPts val="100"/>
              </a:spcBef>
            </a:pPr>
            <a:r>
              <a:rPr sz="2000" spc="-120" dirty="0">
                <a:latin typeface="Arial Black"/>
                <a:cs typeface="Arial Black"/>
              </a:rPr>
              <a:t>E</a:t>
            </a:r>
            <a:r>
              <a:rPr sz="2000" spc="-229" dirty="0">
                <a:latin typeface="Arial Black"/>
                <a:cs typeface="Arial Black"/>
              </a:rPr>
              <a:t>n</a:t>
            </a:r>
            <a:r>
              <a:rPr sz="2000" spc="-330" dirty="0">
                <a:latin typeface="Arial Black"/>
                <a:cs typeface="Arial Black"/>
              </a:rPr>
              <a:t>c</a:t>
            </a:r>
            <a:r>
              <a:rPr sz="2000" spc="-220" dirty="0">
                <a:latin typeface="Arial Black"/>
                <a:cs typeface="Arial Black"/>
              </a:rPr>
              <a:t>y</a:t>
            </a:r>
            <a:r>
              <a:rPr sz="2000" spc="-330" dirty="0">
                <a:latin typeface="Arial Black"/>
                <a:cs typeface="Arial Black"/>
              </a:rPr>
              <a:t>c</a:t>
            </a:r>
            <a:r>
              <a:rPr sz="2000" spc="-229" dirty="0">
                <a:latin typeface="Arial Black"/>
                <a:cs typeface="Arial Black"/>
              </a:rPr>
              <a:t>l</a:t>
            </a:r>
            <a:r>
              <a:rPr sz="2000" spc="-220" dirty="0">
                <a:latin typeface="Arial Black"/>
                <a:cs typeface="Arial Black"/>
              </a:rPr>
              <a:t>o</a:t>
            </a:r>
            <a:r>
              <a:rPr sz="2000" spc="-229" dirty="0">
                <a:latin typeface="Arial Black"/>
                <a:cs typeface="Arial Black"/>
              </a:rPr>
              <a:t>p</a:t>
            </a:r>
            <a:r>
              <a:rPr sz="2000" spc="-220" dirty="0">
                <a:latin typeface="Arial Black"/>
                <a:cs typeface="Arial Black"/>
              </a:rPr>
              <a:t>ed</a:t>
            </a:r>
            <a:r>
              <a:rPr sz="2000" spc="-229" dirty="0">
                <a:latin typeface="Arial Black"/>
                <a:cs typeface="Arial Black"/>
              </a:rPr>
              <a:t>i</a:t>
            </a:r>
            <a:r>
              <a:rPr sz="2000" spc="-150" dirty="0">
                <a:latin typeface="Arial Black"/>
                <a:cs typeface="Arial Black"/>
              </a:rPr>
              <a:t>a  </a:t>
            </a:r>
            <a:r>
              <a:rPr sz="2000" spc="-235" dirty="0">
                <a:latin typeface="Arial Black"/>
                <a:cs typeface="Arial Black"/>
              </a:rPr>
              <a:t>Dictionaries</a:t>
            </a: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ts val="3650"/>
              </a:lnSpc>
              <a:spcBef>
                <a:spcPts val="320"/>
              </a:spcBef>
            </a:pPr>
            <a:r>
              <a:rPr sz="2000" spc="-225" dirty="0">
                <a:latin typeface="Arial Black"/>
                <a:cs typeface="Arial Black"/>
              </a:rPr>
              <a:t>Cookbooks, </a:t>
            </a:r>
            <a:r>
              <a:rPr sz="2000" spc="-235" dirty="0">
                <a:latin typeface="Arial Black"/>
                <a:cs typeface="Arial Black"/>
              </a:rPr>
              <a:t>Historical, </a:t>
            </a:r>
            <a:r>
              <a:rPr sz="2000" spc="-245" dirty="0">
                <a:latin typeface="Arial Black"/>
                <a:cs typeface="Arial Black"/>
              </a:rPr>
              <a:t>Informative  </a:t>
            </a:r>
            <a:r>
              <a:rPr sz="2000" spc="-250" dirty="0">
                <a:latin typeface="Arial Black"/>
                <a:cs typeface="Arial Black"/>
              </a:rPr>
              <a:t>Scientific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surveys.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253489"/>
            <a:ext cx="4495800" cy="10160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290"/>
              </a:spcBef>
              <a:tabLst>
                <a:tab pos="2727325" algn="l"/>
              </a:tabLst>
            </a:pPr>
            <a:r>
              <a:rPr sz="2800" b="1" spc="125" dirty="0">
                <a:solidFill>
                  <a:srgbClr val="FFFFFF"/>
                </a:solidFill>
                <a:latin typeface="Arial"/>
                <a:cs typeface="Arial"/>
              </a:rPr>
              <a:t>Reference	</a:t>
            </a: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  <a:p>
            <a:pPr marL="547370" indent="-457200">
              <a:lnSpc>
                <a:spcPct val="100000"/>
              </a:lnSpc>
              <a:spcBef>
                <a:spcPts val="850"/>
              </a:spcBef>
              <a:buChar char="•"/>
              <a:tabLst>
                <a:tab pos="546735" algn="l"/>
                <a:tab pos="547370" algn="l"/>
              </a:tabLst>
            </a:pPr>
            <a:r>
              <a:rPr sz="2000" spc="-225" dirty="0">
                <a:latin typeface="Arial Black"/>
                <a:cs typeface="Arial Black"/>
              </a:rPr>
              <a:t>Example: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417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2286000"/>
            <a:ext cx="6219190" cy="440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449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2580640" algn="l"/>
              </a:tabLst>
            </a:pPr>
            <a:r>
              <a:rPr sz="2800" b="1" spc="135" dirty="0">
                <a:solidFill>
                  <a:srgbClr val="FFFFFF"/>
                </a:solidFill>
                <a:latin typeface="Arial"/>
                <a:cs typeface="Arial"/>
              </a:rPr>
              <a:t>Database	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544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269" y="1939290"/>
            <a:ext cx="7671434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10" dirty="0">
                <a:latin typeface="Arial Black"/>
                <a:cs typeface="Arial Black"/>
              </a:rPr>
              <a:t>Similar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15" dirty="0">
                <a:latin typeface="Arial Black"/>
                <a:cs typeface="Arial Black"/>
              </a:rPr>
              <a:t>reference </a:t>
            </a:r>
            <a:r>
              <a:rPr sz="1800" spc="-235" dirty="0">
                <a:latin typeface="Arial Black"/>
                <a:cs typeface="Arial Black"/>
              </a:rPr>
              <a:t>product </a:t>
            </a:r>
            <a:r>
              <a:rPr sz="1800" spc="-204" dirty="0">
                <a:latin typeface="Arial Black"/>
                <a:cs typeface="Arial Black"/>
              </a:rPr>
              <a:t>in </a:t>
            </a:r>
            <a:r>
              <a:rPr sz="1800" spc="-200" dirty="0">
                <a:latin typeface="Arial Black"/>
                <a:cs typeface="Arial Black"/>
              </a:rPr>
              <a:t>a sense </a:t>
            </a:r>
            <a:r>
              <a:rPr sz="1800" spc="-260" dirty="0">
                <a:latin typeface="Arial Black"/>
                <a:cs typeface="Arial Black"/>
              </a:rPr>
              <a:t>that </a:t>
            </a:r>
            <a:r>
              <a:rPr sz="1800" spc="-204" dirty="0">
                <a:latin typeface="Arial Black"/>
                <a:cs typeface="Arial Black"/>
              </a:rPr>
              <a:t>large </a:t>
            </a:r>
            <a:r>
              <a:rPr sz="1800" spc="-240" dirty="0">
                <a:latin typeface="Arial Black"/>
                <a:cs typeface="Arial Black"/>
              </a:rPr>
              <a:t>amount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225" dirty="0">
                <a:latin typeface="Arial Black"/>
                <a:cs typeface="Arial Black"/>
              </a:rPr>
              <a:t>information  </a:t>
            </a:r>
            <a:r>
              <a:rPr sz="1800" spc="-204" dirty="0">
                <a:latin typeface="Arial Black"/>
                <a:cs typeface="Arial Black"/>
              </a:rPr>
              <a:t>are </a:t>
            </a:r>
            <a:r>
              <a:rPr sz="1800" spc="-229" dirty="0">
                <a:latin typeface="Arial Black"/>
                <a:cs typeface="Arial Black"/>
              </a:rPr>
              <a:t>made </a:t>
            </a:r>
            <a:r>
              <a:rPr sz="1800" spc="-210" dirty="0">
                <a:latin typeface="Arial Black"/>
                <a:cs typeface="Arial Black"/>
              </a:rPr>
              <a:t>available </a:t>
            </a:r>
            <a:r>
              <a:rPr sz="1800" spc="-254" dirty="0">
                <a:latin typeface="Arial Black"/>
                <a:cs typeface="Arial Black"/>
              </a:rPr>
              <a:t>to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10" dirty="0">
                <a:latin typeface="Arial Black"/>
                <a:cs typeface="Arial Black"/>
              </a:rPr>
              <a:t>end</a:t>
            </a:r>
            <a:r>
              <a:rPr sz="1800" spc="-190" dirty="0">
                <a:latin typeface="Arial Black"/>
                <a:cs typeface="Arial Black"/>
              </a:rPr>
              <a:t> </a:t>
            </a:r>
            <a:r>
              <a:rPr sz="1800" spc="-185" dirty="0">
                <a:latin typeface="Arial Black"/>
                <a:cs typeface="Arial Black"/>
              </a:rPr>
              <a:t>user.</a:t>
            </a:r>
            <a:endParaRPr sz="1800">
              <a:latin typeface="Arial Black"/>
              <a:cs typeface="Arial Black"/>
            </a:endParaRPr>
          </a:p>
          <a:p>
            <a:pPr marL="469900" marR="132715" indent="-457200">
              <a:lnSpc>
                <a:spcPct val="100000"/>
              </a:lnSpc>
              <a:spcBef>
                <a:spcPts val="112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10" dirty="0">
                <a:latin typeface="Arial Black"/>
                <a:cs typeface="Arial Black"/>
              </a:rPr>
              <a:t>Focus on </a:t>
            </a:r>
            <a:r>
              <a:rPr sz="1800" spc="-220" dirty="0">
                <a:latin typeface="Arial Black"/>
                <a:cs typeface="Arial Black"/>
              </a:rPr>
              <a:t>storing </a:t>
            </a:r>
            <a:r>
              <a:rPr sz="1800" spc="-204" dirty="0">
                <a:latin typeface="Arial Black"/>
                <a:cs typeface="Arial Black"/>
              </a:rPr>
              <a:t>and </a:t>
            </a:r>
            <a:r>
              <a:rPr sz="1800" spc="-229" dirty="0">
                <a:latin typeface="Arial Black"/>
                <a:cs typeface="Arial Black"/>
              </a:rPr>
              <a:t>accessing </a:t>
            </a:r>
            <a:r>
              <a:rPr sz="1800" spc="-240" dirty="0">
                <a:latin typeface="Arial Black"/>
                <a:cs typeface="Arial Black"/>
              </a:rPr>
              <a:t>the actual </a:t>
            </a:r>
            <a:r>
              <a:rPr sz="1800" spc="-229" dirty="0">
                <a:latin typeface="Arial Black"/>
                <a:cs typeface="Arial Black"/>
              </a:rPr>
              <a:t>data </a:t>
            </a:r>
            <a:r>
              <a:rPr sz="1800" spc="-225" dirty="0">
                <a:latin typeface="Arial Black"/>
                <a:cs typeface="Arial Black"/>
              </a:rPr>
              <a:t>(multimedia </a:t>
            </a:r>
            <a:r>
              <a:rPr sz="1800" spc="-235" dirty="0">
                <a:latin typeface="Arial Black"/>
                <a:cs typeface="Arial Black"/>
              </a:rPr>
              <a:t>data </a:t>
            </a:r>
            <a:r>
              <a:rPr sz="1800" spc="-225" dirty="0">
                <a:latin typeface="Arial Black"/>
                <a:cs typeface="Arial Black"/>
              </a:rPr>
              <a:t>such  </a:t>
            </a:r>
            <a:r>
              <a:rPr sz="1800" spc="-210" dirty="0">
                <a:latin typeface="Arial Black"/>
                <a:cs typeface="Arial Black"/>
              </a:rPr>
              <a:t>as </a:t>
            </a:r>
            <a:r>
              <a:rPr sz="1800" spc="-245" dirty="0">
                <a:latin typeface="Arial Black"/>
                <a:cs typeface="Arial Black"/>
              </a:rPr>
              <a:t>text, </a:t>
            </a:r>
            <a:r>
              <a:rPr sz="1800" spc="-204" dirty="0">
                <a:latin typeface="Arial Black"/>
                <a:cs typeface="Arial Black"/>
              </a:rPr>
              <a:t>graphic, </a:t>
            </a:r>
            <a:r>
              <a:rPr sz="1800" spc="-195" dirty="0">
                <a:latin typeface="Arial Black"/>
                <a:cs typeface="Arial Black"/>
              </a:rPr>
              <a:t>audio, </a:t>
            </a:r>
            <a:r>
              <a:rPr sz="1800" spc="-229" dirty="0">
                <a:latin typeface="Arial Black"/>
                <a:cs typeface="Arial Black"/>
              </a:rPr>
              <a:t>animation </a:t>
            </a:r>
            <a:r>
              <a:rPr sz="1800" spc="-204" dirty="0">
                <a:latin typeface="Arial Black"/>
                <a:cs typeface="Arial Black"/>
              </a:rPr>
              <a:t>and</a:t>
            </a:r>
            <a:r>
              <a:rPr sz="1800" spc="-260" dirty="0">
                <a:latin typeface="Arial Black"/>
                <a:cs typeface="Arial Black"/>
              </a:rPr>
              <a:t> </a:t>
            </a:r>
            <a:r>
              <a:rPr sz="1800" spc="-190" dirty="0">
                <a:latin typeface="Arial Black"/>
                <a:cs typeface="Arial Black"/>
              </a:rPr>
              <a:t>video)</a:t>
            </a:r>
            <a:endParaRPr sz="1800">
              <a:latin typeface="Arial Black"/>
              <a:cs typeface="Arial Black"/>
            </a:endParaRPr>
          </a:p>
          <a:p>
            <a:pPr marL="533400" indent="-520700">
              <a:lnSpc>
                <a:spcPct val="100000"/>
              </a:lnSpc>
              <a:spcBef>
                <a:spcPts val="1630"/>
              </a:spcBef>
              <a:buChar char="•"/>
              <a:tabLst>
                <a:tab pos="532765" algn="l"/>
                <a:tab pos="533400" algn="l"/>
              </a:tabLst>
            </a:pPr>
            <a:r>
              <a:rPr sz="1800" spc="-225" dirty="0">
                <a:latin typeface="Arial Black"/>
                <a:cs typeface="Arial Black"/>
              </a:rPr>
              <a:t>Characteristics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210" dirty="0">
                <a:latin typeface="Arial Black"/>
                <a:cs typeface="Arial Black"/>
              </a:rPr>
              <a:t>Database </a:t>
            </a:r>
            <a:r>
              <a:rPr sz="1800" spc="-220" dirty="0">
                <a:latin typeface="Arial Black"/>
                <a:cs typeface="Arial Black"/>
              </a:rPr>
              <a:t>Products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85" dirty="0">
                <a:latin typeface="Arial Black"/>
                <a:cs typeface="Arial Black"/>
              </a:rPr>
              <a:t>are: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3638550"/>
            <a:ext cx="215265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3661409"/>
            <a:ext cx="386334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1800" spc="-210" dirty="0">
                <a:latin typeface="Arial Black"/>
                <a:cs typeface="Arial Black"/>
              </a:rPr>
              <a:t>Manages </a:t>
            </a:r>
            <a:r>
              <a:rPr sz="1800" spc="-235" dirty="0">
                <a:latin typeface="Arial Black"/>
                <a:cs typeface="Arial Black"/>
              </a:rPr>
              <a:t>multimedia data </a:t>
            </a:r>
            <a:r>
              <a:rPr sz="1800" spc="-190" dirty="0">
                <a:latin typeface="Arial Black"/>
                <a:cs typeface="Arial Black"/>
              </a:rPr>
              <a:t>(large </a:t>
            </a:r>
            <a:r>
              <a:rPr sz="1800" spc="-210" dirty="0">
                <a:latin typeface="Arial Black"/>
                <a:cs typeface="Arial Black"/>
              </a:rPr>
              <a:t>data)  </a:t>
            </a:r>
            <a:r>
              <a:rPr sz="1800" spc="-215" dirty="0">
                <a:latin typeface="Arial Black"/>
                <a:cs typeface="Arial Black"/>
              </a:rPr>
              <a:t>Descriptive </a:t>
            </a:r>
            <a:r>
              <a:rPr sz="1800" spc="-210" dirty="0">
                <a:latin typeface="Arial Black"/>
                <a:cs typeface="Arial Black"/>
              </a:rPr>
              <a:t>finding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235" dirty="0">
                <a:latin typeface="Arial Black"/>
                <a:cs typeface="Arial Black"/>
              </a:rPr>
              <a:t>methods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4613909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25" dirty="0"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870" y="4636770"/>
            <a:ext cx="225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 Black"/>
                <a:cs typeface="Arial Black"/>
              </a:rPr>
              <a:t>Content </a:t>
            </a:r>
            <a:r>
              <a:rPr sz="1800" spc="-210" dirty="0">
                <a:latin typeface="Arial Black"/>
                <a:cs typeface="Arial Black"/>
              </a:rPr>
              <a:t>based</a:t>
            </a:r>
            <a:r>
              <a:rPr sz="1800" spc="-380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search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69" y="5030470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5053329"/>
            <a:ext cx="217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Arial Black"/>
                <a:cs typeface="Arial Black"/>
              </a:rPr>
              <a:t>Simultaneous</a:t>
            </a:r>
            <a:r>
              <a:rPr sz="1800" spc="-170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access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7670" y="544830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25" dirty="0">
                <a:latin typeface="Symbol"/>
                <a:cs typeface="Symbol"/>
              </a:rPr>
              <a:t>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870" y="5471159"/>
            <a:ext cx="1685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 Black"/>
                <a:cs typeface="Arial Black"/>
              </a:rPr>
              <a:t>Online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database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0469" y="5864859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7670" y="5887720"/>
            <a:ext cx="449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 Black"/>
                <a:cs typeface="Arial Black"/>
              </a:rPr>
              <a:t>Relational </a:t>
            </a:r>
            <a:r>
              <a:rPr sz="1800" spc="-235" dirty="0">
                <a:latin typeface="Arial Black"/>
                <a:cs typeface="Arial Black"/>
              </a:rPr>
              <a:t>consistency </a:t>
            </a:r>
            <a:r>
              <a:rPr sz="1800" spc="-204" dirty="0">
                <a:latin typeface="Arial Black"/>
                <a:cs typeface="Arial Black"/>
              </a:rPr>
              <a:t>in </a:t>
            </a:r>
            <a:r>
              <a:rPr sz="1800" spc="-229" dirty="0">
                <a:latin typeface="Arial Black"/>
                <a:cs typeface="Arial Black"/>
              </a:rPr>
              <a:t>data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management.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2347341" y="767841"/>
            <a:ext cx="542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spc="-85" dirty="0"/>
              <a:t> </a:t>
            </a:r>
            <a:r>
              <a:rPr dirty="0"/>
              <a:t>Multimedia?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688412"/>
            <a:ext cx="856615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3305" marR="9398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Multimedia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field concerned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sz="32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 computer controlled integration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text,  graphics, drawings,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still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32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moving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9620" algn="l"/>
                <a:tab pos="953135" algn="l"/>
              </a:tabLst>
            </a:pPr>
            <a:r>
              <a:rPr sz="3200" u="heavy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images (Video), animation, audio, and</a:t>
            </a:r>
            <a:r>
              <a:rPr sz="32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any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4639817"/>
            <a:ext cx="78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sz="3200" u="sng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-12700" y="4639817"/>
            <a:ext cx="830643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737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other media where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every type</a:t>
            </a:r>
            <a:r>
              <a:rPr sz="3200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69620" algn="l"/>
                <a:tab pos="1214120" algn="l"/>
              </a:tabLst>
            </a:pPr>
            <a:r>
              <a:rPr sz="3200" u="sng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can be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represented,</a:t>
            </a:r>
            <a:r>
              <a:rPr sz="32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stored,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9620" algn="l"/>
                <a:tab pos="1575435" algn="l"/>
              </a:tabLst>
            </a:pPr>
            <a:r>
              <a:rPr sz="3200" u="sng" dirty="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transmitted and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processed</a:t>
            </a:r>
            <a:r>
              <a:rPr sz="32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digitally.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2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449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2580640" algn="l"/>
              </a:tabLst>
            </a:pPr>
            <a:r>
              <a:rPr sz="2800" b="1" spc="135" dirty="0">
                <a:solidFill>
                  <a:srgbClr val="FFFFFF"/>
                </a:solidFill>
                <a:latin typeface="Arial"/>
                <a:cs typeface="Arial"/>
              </a:rPr>
              <a:t>Database	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544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669" y="2014220"/>
            <a:ext cx="194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20" dirty="0">
                <a:latin typeface="Arial Black"/>
                <a:cs typeface="Arial Black"/>
              </a:rPr>
              <a:t>Examples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are: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2266950"/>
            <a:ext cx="215265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069" y="2289810"/>
            <a:ext cx="1546225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1800" spc="-190" dirty="0">
                <a:latin typeface="Arial Black"/>
                <a:cs typeface="Arial Black"/>
              </a:rPr>
              <a:t>Google </a:t>
            </a:r>
            <a:r>
              <a:rPr sz="1800" spc="-204" dirty="0">
                <a:latin typeface="Arial Black"/>
                <a:cs typeface="Arial Black"/>
              </a:rPr>
              <a:t>Search  </a:t>
            </a:r>
            <a:r>
              <a:rPr sz="1800" spc="-190" dirty="0">
                <a:latin typeface="Arial Black"/>
                <a:cs typeface="Arial Black"/>
              </a:rPr>
              <a:t>Google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Earth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4200" y="2133600"/>
            <a:ext cx="5715000" cy="406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6248400" cy="533400"/>
          </a:xfrm>
          <a:custGeom>
            <a:avLst/>
            <a:gdLst/>
            <a:ahLst/>
            <a:cxnLst/>
            <a:rect l="l" t="t" r="r" b="b"/>
            <a:pathLst>
              <a:path w="6248400" h="533400">
                <a:moveTo>
                  <a:pt x="6248400" y="0"/>
                </a:moveTo>
                <a:lnTo>
                  <a:pt x="0" y="0"/>
                </a:lnTo>
                <a:lnTo>
                  <a:pt x="0" y="533400"/>
                </a:lnTo>
                <a:lnTo>
                  <a:pt x="6248400" y="533400"/>
                </a:lnTo>
                <a:lnTo>
                  <a:pt x="6248400" y="0"/>
                </a:lnTo>
                <a:close/>
              </a:path>
            </a:pathLst>
          </a:custGeom>
          <a:solidFill>
            <a:srgbClr val="CC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624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2395220" algn="l"/>
                <a:tab pos="3091815" algn="l"/>
                <a:tab pos="4506595" algn="l"/>
              </a:tabLst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Education	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and	</a:t>
            </a: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Training	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544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669" y="270510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0" dirty="0">
                <a:latin typeface="Arial Black"/>
                <a:cs typeface="Arial Black"/>
              </a:rPr>
              <a:t>•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2014220"/>
            <a:ext cx="7630795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0604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10" dirty="0">
                <a:latin typeface="Arial Black"/>
                <a:cs typeface="Arial Black"/>
              </a:rPr>
              <a:t>Similar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60" dirty="0">
                <a:latin typeface="Arial Black"/>
                <a:cs typeface="Arial Black"/>
              </a:rPr>
              <a:t>textbook </a:t>
            </a:r>
            <a:r>
              <a:rPr sz="1800" spc="-204" dirty="0">
                <a:latin typeface="Arial Black"/>
                <a:cs typeface="Arial Black"/>
              </a:rPr>
              <a:t>or </a:t>
            </a:r>
            <a:r>
              <a:rPr sz="1800" spc="-220" dirty="0">
                <a:latin typeface="Arial Black"/>
                <a:cs typeface="Arial Black"/>
              </a:rPr>
              <a:t>training </a:t>
            </a:r>
            <a:r>
              <a:rPr sz="1800" spc="-225" dirty="0">
                <a:latin typeface="Arial Black"/>
                <a:cs typeface="Arial Black"/>
              </a:rPr>
              <a:t>manuals </a:t>
            </a:r>
            <a:r>
              <a:rPr sz="1800" spc="-240" dirty="0">
                <a:latin typeface="Arial Black"/>
                <a:cs typeface="Arial Black"/>
              </a:rPr>
              <a:t>but </a:t>
            </a:r>
            <a:r>
              <a:rPr sz="1800" spc="-204" dirty="0">
                <a:latin typeface="Arial Black"/>
                <a:cs typeface="Arial Black"/>
              </a:rPr>
              <a:t>have </a:t>
            </a:r>
            <a:r>
              <a:rPr sz="1800" spc="-210" dirty="0">
                <a:latin typeface="Arial Black"/>
                <a:cs typeface="Arial Black"/>
              </a:rPr>
              <a:t>added </a:t>
            </a:r>
            <a:r>
              <a:rPr sz="1800" spc="-225" dirty="0">
                <a:latin typeface="Arial Black"/>
                <a:cs typeface="Arial Black"/>
              </a:rPr>
              <a:t>media </a:t>
            </a:r>
            <a:r>
              <a:rPr sz="1800" spc="-229" dirty="0">
                <a:latin typeface="Arial Black"/>
                <a:cs typeface="Arial Black"/>
              </a:rPr>
              <a:t>such </a:t>
            </a:r>
            <a:r>
              <a:rPr sz="1800" spc="-204" dirty="0">
                <a:latin typeface="Arial Black"/>
                <a:cs typeface="Arial Black"/>
              </a:rPr>
              <a:t>as </a:t>
            </a:r>
            <a:r>
              <a:rPr sz="1800" u="heavy" spc="-20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audio</a:t>
            </a:r>
            <a:r>
              <a:rPr sz="1800" spc="-195" dirty="0">
                <a:latin typeface="Arial Black"/>
                <a:cs typeface="Arial Black"/>
              </a:rPr>
              <a:t>, </a:t>
            </a:r>
            <a:r>
              <a:rPr sz="1800" u="heavy" spc="-229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animation</a:t>
            </a:r>
            <a:r>
              <a:rPr sz="1800" spc="-229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and</a:t>
            </a:r>
            <a:r>
              <a:rPr sz="1800" spc="-270" dirty="0">
                <a:latin typeface="Arial Black"/>
                <a:cs typeface="Arial Black"/>
              </a:rPr>
              <a:t> </a:t>
            </a:r>
            <a:r>
              <a:rPr sz="18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video</a:t>
            </a:r>
            <a:r>
              <a:rPr sz="1800" spc="-190" dirty="0"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  <a:p>
            <a:pPr marL="469265" marR="5080">
              <a:lnSpc>
                <a:spcPct val="100000"/>
              </a:lnSpc>
              <a:spcBef>
                <a:spcPts val="1130"/>
              </a:spcBef>
            </a:pPr>
            <a:r>
              <a:rPr sz="1800" spc="-229" dirty="0">
                <a:latin typeface="Arial Black"/>
                <a:cs typeface="Arial Black"/>
              </a:rPr>
              <a:t>Make </a:t>
            </a:r>
            <a:r>
              <a:rPr sz="1800" spc="-204" dirty="0">
                <a:latin typeface="Arial Black"/>
                <a:cs typeface="Arial Black"/>
              </a:rPr>
              <a:t>up 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225" dirty="0">
                <a:latin typeface="Arial Black"/>
                <a:cs typeface="Arial Black"/>
              </a:rPr>
              <a:t>significant </a:t>
            </a:r>
            <a:r>
              <a:rPr sz="1800" spc="-204" dirty="0">
                <a:latin typeface="Arial Black"/>
                <a:cs typeface="Arial Black"/>
              </a:rPr>
              <a:t>share of </a:t>
            </a:r>
            <a:r>
              <a:rPr sz="1800" spc="-240" dirty="0">
                <a:latin typeface="Arial Black"/>
                <a:cs typeface="Arial Black"/>
              </a:rPr>
              <a:t>the multimedia </a:t>
            </a:r>
            <a:r>
              <a:rPr sz="1800" spc="-254" dirty="0">
                <a:latin typeface="Arial Black"/>
                <a:cs typeface="Arial Black"/>
              </a:rPr>
              <a:t>market </a:t>
            </a:r>
            <a:r>
              <a:rPr sz="1800" spc="-210" dirty="0">
                <a:latin typeface="Arial Black"/>
                <a:cs typeface="Arial Black"/>
              </a:rPr>
              <a:t>ranging </a:t>
            </a:r>
            <a:r>
              <a:rPr sz="1800" spc="-229" dirty="0">
                <a:latin typeface="Arial Black"/>
                <a:cs typeface="Arial Black"/>
              </a:rPr>
              <a:t>from </a:t>
            </a:r>
            <a:r>
              <a:rPr sz="1800" spc="-160" dirty="0">
                <a:latin typeface="Arial Black"/>
                <a:cs typeface="Arial Black"/>
              </a:rPr>
              <a:t>pre-  </a:t>
            </a:r>
            <a:r>
              <a:rPr sz="1800" spc="-225" dirty="0">
                <a:latin typeface="Arial Black"/>
                <a:cs typeface="Arial Black"/>
              </a:rPr>
              <a:t>kindergarten </a:t>
            </a:r>
            <a:r>
              <a:rPr sz="1800" spc="-250" dirty="0">
                <a:latin typeface="Arial Black"/>
                <a:cs typeface="Arial Black"/>
              </a:rPr>
              <a:t>to </a:t>
            </a:r>
            <a:r>
              <a:rPr sz="1800" spc="-225" dirty="0">
                <a:latin typeface="Arial Black"/>
                <a:cs typeface="Arial Black"/>
              </a:rPr>
              <a:t>postgraduate </a:t>
            </a:r>
            <a:r>
              <a:rPr sz="1800" spc="-210" dirty="0">
                <a:latin typeface="Arial Black"/>
                <a:cs typeface="Arial Black"/>
              </a:rPr>
              <a:t>offerings </a:t>
            </a:r>
            <a:r>
              <a:rPr sz="1800" spc="-229" dirty="0">
                <a:latin typeface="Arial Black"/>
                <a:cs typeface="Arial Black"/>
              </a:rPr>
              <a:t>from </a:t>
            </a:r>
            <a:r>
              <a:rPr sz="1800" spc="-240" dirty="0">
                <a:latin typeface="Arial Black"/>
                <a:cs typeface="Arial Black"/>
              </a:rPr>
              <a:t>technical </a:t>
            </a:r>
            <a:r>
              <a:rPr sz="1800" spc="-254" dirty="0">
                <a:latin typeface="Arial Black"/>
                <a:cs typeface="Arial Black"/>
              </a:rPr>
              <a:t>to </a:t>
            </a:r>
            <a:r>
              <a:rPr sz="1800" spc="-229" dirty="0">
                <a:latin typeface="Arial Black"/>
                <a:cs typeface="Arial Black"/>
              </a:rPr>
              <a:t>corporate  </a:t>
            </a:r>
            <a:r>
              <a:rPr sz="1800" spc="-220" dirty="0">
                <a:latin typeface="Arial Black"/>
                <a:cs typeface="Arial Black"/>
              </a:rPr>
              <a:t>training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products.</a:t>
            </a:r>
            <a:endParaRPr sz="18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880"/>
              </a:spcBef>
              <a:buFont typeface="Arial Black"/>
              <a:buChar char="•"/>
              <a:tabLst>
                <a:tab pos="469265" algn="l"/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2 </a:t>
            </a:r>
            <a:r>
              <a:rPr sz="1800" b="1" spc="60" dirty="0">
                <a:latin typeface="Arial"/>
                <a:cs typeface="Arial"/>
              </a:rPr>
              <a:t>categories </a:t>
            </a:r>
            <a:r>
              <a:rPr sz="1800" b="1" spc="-30" dirty="0">
                <a:latin typeface="Arial"/>
                <a:cs typeface="Arial"/>
              </a:rPr>
              <a:t>of </a:t>
            </a:r>
            <a:r>
              <a:rPr sz="1800" b="1" spc="75" dirty="0">
                <a:latin typeface="Arial"/>
                <a:cs typeface="Arial"/>
              </a:rPr>
              <a:t>reference</a:t>
            </a:r>
            <a:r>
              <a:rPr sz="1800" b="1" spc="235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product: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4019550"/>
            <a:ext cx="215265" cy="12750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069" y="4042409"/>
            <a:ext cx="3586479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1800" spc="-235" dirty="0">
                <a:latin typeface="Arial Black"/>
                <a:cs typeface="Arial Black"/>
              </a:rPr>
              <a:t>Instructor </a:t>
            </a:r>
            <a:r>
              <a:rPr sz="1800" spc="-210" dirty="0">
                <a:latin typeface="Arial Black"/>
                <a:cs typeface="Arial Black"/>
              </a:rPr>
              <a:t>Support </a:t>
            </a:r>
            <a:r>
              <a:rPr sz="1800" spc="-220" dirty="0">
                <a:latin typeface="Arial Black"/>
                <a:cs typeface="Arial Black"/>
              </a:rPr>
              <a:t>Products  </a:t>
            </a:r>
            <a:r>
              <a:rPr sz="1800" spc="-210" dirty="0">
                <a:latin typeface="Arial Black"/>
                <a:cs typeface="Arial Black"/>
              </a:rPr>
              <a:t>Standalone </a:t>
            </a:r>
            <a:r>
              <a:rPr sz="1800" spc="-204" dirty="0">
                <a:latin typeface="Arial Black"/>
                <a:cs typeface="Arial Black"/>
              </a:rPr>
              <a:t>or </a:t>
            </a:r>
            <a:r>
              <a:rPr sz="1800" spc="-175" dirty="0">
                <a:latin typeface="Arial Black"/>
                <a:cs typeface="Arial Black"/>
              </a:rPr>
              <a:t>Self-Paced </a:t>
            </a:r>
            <a:r>
              <a:rPr sz="1800" spc="-220" dirty="0">
                <a:latin typeface="Arial Black"/>
                <a:cs typeface="Arial Black"/>
              </a:rPr>
              <a:t>Products  Combination</a:t>
            </a:r>
            <a:r>
              <a:rPr sz="1800" spc="-11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Products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5520690"/>
            <a:ext cx="599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195" dirty="0">
                <a:latin typeface="Arial Black"/>
                <a:cs typeface="Arial Black"/>
              </a:rPr>
              <a:t>Shares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29" dirty="0">
                <a:latin typeface="Arial Black"/>
                <a:cs typeface="Arial Black"/>
              </a:rPr>
              <a:t>same </a:t>
            </a:r>
            <a:r>
              <a:rPr sz="1800" spc="-235" dirty="0">
                <a:latin typeface="Arial Black"/>
                <a:cs typeface="Arial Black"/>
              </a:rPr>
              <a:t>characteristics </a:t>
            </a:r>
            <a:r>
              <a:rPr sz="1800" spc="-204" dirty="0">
                <a:latin typeface="Arial Black"/>
                <a:cs typeface="Arial Black"/>
              </a:rPr>
              <a:t>as Reference</a:t>
            </a:r>
            <a:r>
              <a:rPr sz="1800" spc="125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Product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6400" y="3276600"/>
            <a:ext cx="2933700" cy="222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449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Kiosk	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544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269" y="1939290"/>
            <a:ext cx="7642859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800" spc="-235" dirty="0">
                <a:latin typeface="Arial Black"/>
                <a:cs typeface="Arial Black"/>
              </a:rPr>
              <a:t>product </a:t>
            </a:r>
            <a:r>
              <a:rPr sz="1800" spc="-270" dirty="0">
                <a:latin typeface="Arial Black"/>
                <a:cs typeface="Arial Black"/>
              </a:rPr>
              <a:t>which </a:t>
            </a:r>
            <a:r>
              <a:rPr sz="1800" spc="-204" dirty="0">
                <a:latin typeface="Arial Black"/>
                <a:cs typeface="Arial Black"/>
              </a:rPr>
              <a:t>is </a:t>
            </a:r>
            <a:r>
              <a:rPr sz="1800" spc="-210" dirty="0">
                <a:latin typeface="Arial Black"/>
                <a:cs typeface="Arial Black"/>
              </a:rPr>
              <a:t>usually </a:t>
            </a:r>
            <a:r>
              <a:rPr sz="1800" spc="-229" dirty="0">
                <a:latin typeface="Arial Black"/>
                <a:cs typeface="Arial Black"/>
              </a:rPr>
              <a:t>stationed </a:t>
            </a:r>
            <a:r>
              <a:rPr sz="1800" spc="-254" dirty="0">
                <a:latin typeface="Arial Black"/>
                <a:cs typeface="Arial Black"/>
              </a:rPr>
              <a:t>at </a:t>
            </a:r>
            <a:r>
              <a:rPr sz="1800" spc="-225" dirty="0">
                <a:latin typeface="Arial Black"/>
                <a:cs typeface="Arial Black"/>
              </a:rPr>
              <a:t>public places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250" dirty="0">
                <a:latin typeface="Arial Black"/>
                <a:cs typeface="Arial Black"/>
              </a:rPr>
              <a:t>allow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04" dirty="0">
                <a:latin typeface="Arial Black"/>
                <a:cs typeface="Arial Black"/>
              </a:rPr>
              <a:t>user  </a:t>
            </a:r>
            <a:r>
              <a:rPr sz="1800" spc="-254" dirty="0">
                <a:latin typeface="Arial Black"/>
                <a:cs typeface="Arial Black"/>
              </a:rPr>
              <a:t>to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find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information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interactively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and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also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other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types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of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225" dirty="0">
                <a:latin typeface="Arial Black"/>
                <a:cs typeface="Arial Black"/>
              </a:rPr>
              <a:t>transaction.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9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25" dirty="0">
                <a:latin typeface="Arial Black"/>
                <a:cs typeface="Arial Black"/>
              </a:rPr>
              <a:t>Characteristics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245" dirty="0">
                <a:latin typeface="Arial Black"/>
                <a:cs typeface="Arial Black"/>
              </a:rPr>
              <a:t>Kiosk</a:t>
            </a:r>
            <a:r>
              <a:rPr sz="1800" spc="-270" dirty="0">
                <a:latin typeface="Arial Black"/>
                <a:cs typeface="Arial Black"/>
              </a:rPr>
              <a:t> </a:t>
            </a:r>
            <a:r>
              <a:rPr sz="1800" spc="-185" dirty="0">
                <a:latin typeface="Arial Black"/>
                <a:cs typeface="Arial Black"/>
              </a:rPr>
              <a:t>Products:-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3296919"/>
            <a:ext cx="215265" cy="12776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3319779"/>
            <a:ext cx="3827145" cy="12776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-235" dirty="0">
                <a:latin typeface="Arial Black"/>
                <a:cs typeface="Arial Black"/>
              </a:rPr>
              <a:t>Limited target </a:t>
            </a:r>
            <a:r>
              <a:rPr sz="1800" spc="-204" dirty="0">
                <a:latin typeface="Arial Black"/>
                <a:cs typeface="Arial Black"/>
              </a:rPr>
              <a:t>users </a:t>
            </a:r>
            <a:r>
              <a:rPr sz="1800" spc="-210" dirty="0">
                <a:latin typeface="Arial Black"/>
                <a:cs typeface="Arial Black"/>
              </a:rPr>
              <a:t>and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spc="-190" dirty="0">
                <a:latin typeface="Arial Black"/>
                <a:cs typeface="Arial Black"/>
              </a:rPr>
              <a:t>usage.</a:t>
            </a:r>
            <a:endParaRPr sz="1800">
              <a:latin typeface="Arial Black"/>
              <a:cs typeface="Arial Black"/>
            </a:endParaRPr>
          </a:p>
          <a:p>
            <a:pPr marL="12700" marR="5080">
              <a:lnSpc>
                <a:spcPct val="151900"/>
              </a:lnSpc>
              <a:spcBef>
                <a:spcPts val="5"/>
              </a:spcBef>
            </a:pPr>
            <a:r>
              <a:rPr sz="1800" spc="-204" dirty="0">
                <a:latin typeface="Arial Black"/>
                <a:cs typeface="Arial Black"/>
              </a:rPr>
              <a:t>User friendly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204" dirty="0">
                <a:latin typeface="Arial Black"/>
                <a:cs typeface="Arial Black"/>
              </a:rPr>
              <a:t>easily </a:t>
            </a:r>
            <a:r>
              <a:rPr sz="1800" spc="-210" dirty="0">
                <a:latin typeface="Arial Black"/>
                <a:cs typeface="Arial Black"/>
              </a:rPr>
              <a:t>used </a:t>
            </a:r>
            <a:r>
              <a:rPr sz="1800" spc="-204" dirty="0">
                <a:latin typeface="Arial Black"/>
                <a:cs typeface="Arial Black"/>
              </a:rPr>
              <a:t>by </a:t>
            </a:r>
            <a:r>
              <a:rPr sz="1800" spc="-185" dirty="0">
                <a:latin typeface="Arial Black"/>
                <a:cs typeface="Arial Black"/>
              </a:rPr>
              <a:t>user.  </a:t>
            </a:r>
            <a:r>
              <a:rPr sz="1800" spc="-210" dirty="0">
                <a:latin typeface="Arial Black"/>
                <a:cs typeface="Arial Black"/>
              </a:rPr>
              <a:t>Fast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195" dirty="0">
                <a:latin typeface="Arial Black"/>
                <a:cs typeface="Arial Black"/>
              </a:rPr>
              <a:t>response.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9800" y="2819400"/>
            <a:ext cx="168529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4495800" cy="533400"/>
          </a:xfrm>
          <a:custGeom>
            <a:avLst/>
            <a:gdLst/>
            <a:ahLst/>
            <a:cxnLst/>
            <a:rect l="l" t="t" r="r" b="b"/>
            <a:pathLst>
              <a:path w="4495800" h="533400">
                <a:moveTo>
                  <a:pt x="4495800" y="0"/>
                </a:moveTo>
                <a:lnTo>
                  <a:pt x="0" y="0"/>
                </a:lnTo>
                <a:lnTo>
                  <a:pt x="0" y="533400"/>
                </a:lnTo>
                <a:lnTo>
                  <a:pt x="4495800" y="533400"/>
                </a:lnTo>
                <a:lnTo>
                  <a:pt x="44958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449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800" b="1" spc="20" dirty="0">
                <a:solidFill>
                  <a:srgbClr val="FFFFFF"/>
                </a:solidFill>
                <a:latin typeface="Arial"/>
                <a:cs typeface="Arial"/>
              </a:rPr>
              <a:t>Kiosk	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544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269" y="1939290"/>
            <a:ext cx="245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10" dirty="0">
                <a:latin typeface="Arial Black"/>
                <a:cs typeface="Arial Black"/>
              </a:rPr>
              <a:t>Categories of</a:t>
            </a:r>
            <a:r>
              <a:rPr sz="1800" spc="-35" dirty="0">
                <a:latin typeface="Arial Black"/>
                <a:cs typeface="Arial Black"/>
              </a:rPr>
              <a:t> </a:t>
            </a:r>
            <a:r>
              <a:rPr sz="1800" spc="-245" dirty="0">
                <a:latin typeface="Arial Black"/>
                <a:cs typeface="Arial Black"/>
              </a:rPr>
              <a:t>Kiosk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2332990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2355850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 Black"/>
                <a:cs typeface="Arial Black"/>
              </a:rPr>
              <a:t>Point </a:t>
            </a:r>
            <a:r>
              <a:rPr sz="1800" spc="-150" dirty="0">
                <a:latin typeface="Arial Black"/>
                <a:cs typeface="Arial Black"/>
              </a:rPr>
              <a:t>Of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Information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2749550"/>
            <a:ext cx="23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80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870" y="2772409"/>
            <a:ext cx="574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Arial Black"/>
                <a:cs typeface="Arial Black"/>
              </a:rPr>
              <a:t>Provide </a:t>
            </a:r>
            <a:r>
              <a:rPr sz="1800" spc="-229" dirty="0">
                <a:latin typeface="Arial Black"/>
                <a:cs typeface="Arial Black"/>
              </a:rPr>
              <a:t>certain </a:t>
            </a:r>
            <a:r>
              <a:rPr sz="1800" spc="-225" dirty="0">
                <a:latin typeface="Arial Black"/>
                <a:cs typeface="Arial Black"/>
              </a:rPr>
              <a:t>information </a:t>
            </a:r>
            <a:r>
              <a:rPr sz="1800" spc="-220" dirty="0">
                <a:latin typeface="Arial Black"/>
                <a:cs typeface="Arial Black"/>
              </a:rPr>
              <a:t>(example </a:t>
            </a:r>
            <a:r>
              <a:rPr sz="1800" spc="-204" dirty="0">
                <a:latin typeface="Arial Black"/>
                <a:cs typeface="Arial Black"/>
              </a:rPr>
              <a:t>map, </a:t>
            </a:r>
            <a:r>
              <a:rPr sz="1800" spc="-240" dirty="0">
                <a:latin typeface="Arial Black"/>
                <a:cs typeface="Arial Black"/>
              </a:rPr>
              <a:t>timetable</a:t>
            </a:r>
            <a:r>
              <a:rPr sz="1800" spc="-235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etc)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69" y="3166109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3188970"/>
            <a:ext cx="2309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 Black"/>
                <a:cs typeface="Arial Black"/>
              </a:rPr>
              <a:t>Point </a:t>
            </a:r>
            <a:r>
              <a:rPr sz="1800" spc="-150" dirty="0">
                <a:latin typeface="Arial Black"/>
                <a:cs typeface="Arial Black"/>
              </a:rPr>
              <a:t>Of </a:t>
            </a:r>
            <a:r>
              <a:rPr sz="1800" spc="-190" dirty="0">
                <a:latin typeface="Arial Black"/>
                <a:cs typeface="Arial Black"/>
              </a:rPr>
              <a:t>Sales</a:t>
            </a:r>
            <a:r>
              <a:rPr sz="1800" spc="25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System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7670" y="3583940"/>
            <a:ext cx="23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80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870" y="3606800"/>
            <a:ext cx="404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Arial Black"/>
                <a:cs typeface="Arial Black"/>
              </a:rPr>
              <a:t>Allow </a:t>
            </a:r>
            <a:r>
              <a:rPr sz="1800" spc="-204" dirty="0">
                <a:latin typeface="Arial Black"/>
                <a:cs typeface="Arial Black"/>
              </a:rPr>
              <a:t>users </a:t>
            </a:r>
            <a:r>
              <a:rPr sz="1800" spc="-254" dirty="0">
                <a:latin typeface="Arial Black"/>
                <a:cs typeface="Arial Black"/>
              </a:rPr>
              <a:t>to </a:t>
            </a:r>
            <a:r>
              <a:rPr sz="1800" spc="-220" dirty="0">
                <a:latin typeface="Arial Black"/>
                <a:cs typeface="Arial Black"/>
              </a:rPr>
              <a:t>purchase </a:t>
            </a:r>
            <a:r>
              <a:rPr sz="1800" spc="-210" dirty="0">
                <a:latin typeface="Arial Black"/>
                <a:cs typeface="Arial Black"/>
              </a:rPr>
              <a:t>or </a:t>
            </a:r>
            <a:r>
              <a:rPr sz="1800" spc="-254" dirty="0">
                <a:latin typeface="Arial Black"/>
                <a:cs typeface="Arial Black"/>
              </a:rPr>
              <a:t>make</a:t>
            </a:r>
            <a:r>
              <a:rPr sz="1800" spc="-215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orders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0469" y="4690110"/>
            <a:ext cx="215265" cy="12776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600" dirty="0">
                <a:latin typeface="Symbol"/>
                <a:cs typeface="Symbol"/>
              </a:rPr>
              <a:t>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34200" y="3124200"/>
            <a:ext cx="14859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3962400"/>
            <a:ext cx="1290320" cy="1344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6710">
              <a:lnSpc>
                <a:spcPct val="100000"/>
              </a:lnSpc>
              <a:spcBef>
                <a:spcPts val="100"/>
              </a:spcBef>
              <a:tabLst>
                <a:tab pos="5782310" algn="l"/>
              </a:tabLst>
            </a:pPr>
            <a:r>
              <a:rPr spc="310" dirty="0"/>
              <a:t>M</a:t>
            </a:r>
            <a:r>
              <a:rPr spc="90" dirty="0"/>
              <a:t>u</a:t>
            </a:r>
            <a:r>
              <a:rPr spc="85" dirty="0"/>
              <a:t>l</a:t>
            </a:r>
            <a:r>
              <a:rPr spc="100" dirty="0"/>
              <a:t>t</a:t>
            </a:r>
            <a:r>
              <a:rPr spc="85" dirty="0"/>
              <a:t>i</a:t>
            </a:r>
            <a:r>
              <a:rPr spc="95" dirty="0"/>
              <a:t>m</a:t>
            </a:r>
            <a:r>
              <a:rPr spc="310" dirty="0"/>
              <a:t>e</a:t>
            </a:r>
            <a:r>
              <a:rPr spc="90" dirty="0"/>
              <a:t>d</a:t>
            </a:r>
            <a:r>
              <a:rPr spc="85" dirty="0"/>
              <a:t>i</a:t>
            </a:r>
            <a:r>
              <a:rPr dirty="0"/>
              <a:t>a	</a:t>
            </a:r>
            <a:r>
              <a:rPr spc="310" dirty="0"/>
              <a:t>P</a:t>
            </a:r>
            <a:r>
              <a:rPr spc="95" dirty="0"/>
              <a:t>r</a:t>
            </a:r>
            <a:r>
              <a:rPr spc="100" dirty="0"/>
              <a:t>o</a:t>
            </a:r>
            <a:r>
              <a:rPr spc="90" dirty="0"/>
              <a:t>du</a:t>
            </a:r>
            <a:r>
              <a:rPr spc="100" dirty="0"/>
              <a:t>ct</a:t>
            </a:r>
            <a:r>
              <a:rPr spc="-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5334000" cy="533400"/>
          </a:xfrm>
          <a:custGeom>
            <a:avLst/>
            <a:gdLst/>
            <a:ahLst/>
            <a:cxnLst/>
            <a:rect l="l" t="t" r="r" b="b"/>
            <a:pathLst>
              <a:path w="5334000" h="533400">
                <a:moveTo>
                  <a:pt x="5334000" y="0"/>
                </a:moveTo>
                <a:lnTo>
                  <a:pt x="0" y="0"/>
                </a:lnTo>
                <a:lnTo>
                  <a:pt x="0" y="533400"/>
                </a:lnTo>
                <a:lnTo>
                  <a:pt x="5334000" y="533400"/>
                </a:lnTo>
                <a:lnTo>
                  <a:pt x="53340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1404620"/>
            <a:ext cx="5334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  <a:tabLst>
                <a:tab pos="3416300" algn="l"/>
                <a:tab pos="3808095" algn="l"/>
              </a:tabLst>
            </a:pPr>
            <a:r>
              <a:rPr sz="2800" b="1" spc="95" dirty="0">
                <a:solidFill>
                  <a:srgbClr val="FFFFFF"/>
                </a:solidFill>
                <a:latin typeface="Arial"/>
                <a:cs typeface="Arial"/>
              </a:rPr>
              <a:t>Entertainment	</a:t>
            </a:r>
            <a:r>
              <a:rPr sz="2800" b="1" spc="-155" dirty="0">
                <a:solidFill>
                  <a:srgbClr val="FFFFFF"/>
                </a:solidFill>
                <a:latin typeface="Arial"/>
                <a:cs typeface="Arial"/>
              </a:rPr>
              <a:t>&amp;	</a:t>
            </a:r>
            <a:r>
              <a:rPr sz="2800" b="1" spc="110" dirty="0">
                <a:solidFill>
                  <a:srgbClr val="FFFFFF"/>
                </a:solidFill>
                <a:latin typeface="Arial"/>
                <a:cs typeface="Arial"/>
              </a:rPr>
              <a:t>Games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127" y="1443127"/>
            <a:ext cx="555444" cy="40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269" y="1797050"/>
            <a:ext cx="5554980" cy="127508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2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29" dirty="0">
                <a:latin typeface="Arial Black"/>
                <a:cs typeface="Arial Black"/>
              </a:rPr>
              <a:t>Most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popular</a:t>
            </a:r>
            <a:endParaRPr sz="1800" dirty="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12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195" dirty="0">
                <a:latin typeface="Arial Black"/>
                <a:cs typeface="Arial Black"/>
              </a:rPr>
              <a:t>Shipped </a:t>
            </a:r>
            <a:r>
              <a:rPr sz="1800" spc="-204" dirty="0">
                <a:latin typeface="Arial Black"/>
                <a:cs typeface="Arial Black"/>
              </a:rPr>
              <a:t>in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229" dirty="0">
                <a:latin typeface="Arial Black"/>
                <a:cs typeface="Arial Black"/>
              </a:rPr>
              <a:t>form </a:t>
            </a:r>
            <a:r>
              <a:rPr sz="1800" spc="-210" dirty="0">
                <a:latin typeface="Arial Black"/>
                <a:cs typeface="Arial Black"/>
              </a:rPr>
              <a:t>of </a:t>
            </a:r>
            <a:r>
              <a:rPr sz="1800" spc="-235" dirty="0">
                <a:latin typeface="Arial Black"/>
                <a:cs typeface="Arial Black"/>
              </a:rPr>
              <a:t>Interactive </a:t>
            </a:r>
            <a:r>
              <a:rPr lang="en-US" spc="-110" dirty="0">
                <a:latin typeface="Arial Black"/>
                <a:cs typeface="Arial Black"/>
              </a:rPr>
              <a:t> </a:t>
            </a:r>
            <a:r>
              <a:rPr lang="en-US" spc="-110" dirty="0" smtClean="0">
                <a:latin typeface="Arial Black"/>
                <a:cs typeface="Arial Black"/>
              </a:rPr>
              <a:t>means</a:t>
            </a:r>
            <a:r>
              <a:rPr sz="1800" spc="-130" dirty="0" smtClean="0">
                <a:latin typeface="Arial Black"/>
                <a:cs typeface="Arial Black"/>
              </a:rPr>
              <a:t>.</a:t>
            </a:r>
            <a:endParaRPr sz="1800" dirty="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120"/>
              </a:spcBef>
              <a:buChar char="•"/>
              <a:tabLst>
                <a:tab pos="469265" algn="l"/>
                <a:tab pos="469900" algn="l"/>
              </a:tabLst>
            </a:pPr>
            <a:r>
              <a:rPr sz="1800" spc="-225" dirty="0">
                <a:latin typeface="Arial Black"/>
                <a:cs typeface="Arial Black"/>
              </a:rPr>
              <a:t>Characteristics </a:t>
            </a:r>
            <a:r>
              <a:rPr sz="1800" spc="-204" dirty="0">
                <a:latin typeface="Arial Black"/>
                <a:cs typeface="Arial Black"/>
              </a:rPr>
              <a:t>of </a:t>
            </a:r>
            <a:r>
              <a:rPr sz="1800" spc="-100" dirty="0">
                <a:latin typeface="Arial Black"/>
                <a:cs typeface="Arial Black"/>
              </a:rPr>
              <a:t>E </a:t>
            </a:r>
            <a:r>
              <a:rPr sz="1800" spc="-400" dirty="0">
                <a:latin typeface="Arial Black"/>
                <a:cs typeface="Arial Black"/>
              </a:rPr>
              <a:t>&amp; </a:t>
            </a:r>
            <a:r>
              <a:rPr sz="1800" spc="-100" dirty="0">
                <a:latin typeface="Arial Black"/>
                <a:cs typeface="Arial Black"/>
              </a:rPr>
              <a:t>G</a:t>
            </a:r>
            <a:r>
              <a:rPr sz="1800" spc="-375" dirty="0">
                <a:latin typeface="Arial Black"/>
                <a:cs typeface="Arial Black"/>
              </a:rPr>
              <a:t> </a:t>
            </a:r>
            <a:r>
              <a:rPr sz="1800" spc="-185" dirty="0">
                <a:latin typeface="Arial Black"/>
                <a:cs typeface="Arial Black"/>
              </a:rPr>
              <a:t>Products:-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3045460"/>
            <a:ext cx="5829935" cy="169418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endParaRPr sz="1800" dirty="0">
              <a:latin typeface="Arial Black"/>
              <a:cs typeface="Arial Black"/>
            </a:endParaRPr>
          </a:p>
          <a:p>
            <a:pPr marL="12700" marR="5080">
              <a:lnSpc>
                <a:spcPct val="151900"/>
              </a:lnSpc>
              <a:spcBef>
                <a:spcPts val="5"/>
              </a:spcBef>
            </a:pPr>
            <a:r>
              <a:rPr sz="1800" spc="-195" dirty="0">
                <a:latin typeface="Arial Black"/>
                <a:cs typeface="Arial Black"/>
              </a:rPr>
              <a:t>Requires </a:t>
            </a:r>
            <a:r>
              <a:rPr sz="1800" spc="-245" dirty="0">
                <a:latin typeface="Arial Black"/>
                <a:cs typeface="Arial Black"/>
              </a:rPr>
              <a:t>constant </a:t>
            </a:r>
            <a:r>
              <a:rPr sz="1800" spc="-235" dirty="0">
                <a:latin typeface="Arial Black"/>
                <a:cs typeface="Arial Black"/>
              </a:rPr>
              <a:t>feedback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229" dirty="0">
                <a:latin typeface="Arial Black"/>
                <a:cs typeface="Arial Black"/>
              </a:rPr>
              <a:t>interaction </a:t>
            </a:r>
            <a:r>
              <a:rPr sz="1800" spc="-280" dirty="0">
                <a:latin typeface="Arial Black"/>
                <a:cs typeface="Arial Black"/>
              </a:rPr>
              <a:t>with </a:t>
            </a:r>
            <a:r>
              <a:rPr sz="1800" spc="-240" dirty="0">
                <a:latin typeface="Arial Black"/>
                <a:cs typeface="Arial Black"/>
              </a:rPr>
              <a:t>the </a:t>
            </a:r>
            <a:r>
              <a:rPr sz="1800" spc="-185" dirty="0">
                <a:latin typeface="Arial Black"/>
                <a:cs typeface="Arial Black"/>
              </a:rPr>
              <a:t>user.  </a:t>
            </a:r>
            <a:r>
              <a:rPr sz="1800" spc="-200" dirty="0">
                <a:latin typeface="Arial Black"/>
                <a:cs typeface="Arial Black"/>
              </a:rPr>
              <a:t>Challenging </a:t>
            </a:r>
            <a:r>
              <a:rPr sz="1800" spc="-210" dirty="0">
                <a:latin typeface="Arial Black"/>
                <a:cs typeface="Arial Black"/>
              </a:rPr>
              <a:t>and </a:t>
            </a:r>
            <a:r>
              <a:rPr sz="1800" spc="-235" dirty="0">
                <a:latin typeface="Arial Black"/>
                <a:cs typeface="Arial Black"/>
              </a:rPr>
              <a:t>sometimes </a:t>
            </a:r>
            <a:r>
              <a:rPr sz="1800" spc="-220" dirty="0" smtClean="0">
                <a:latin typeface="Arial Black"/>
                <a:cs typeface="Arial Black"/>
              </a:rPr>
              <a:t>interesting </a:t>
            </a:r>
            <a:r>
              <a:rPr sz="1800" spc="-204" dirty="0">
                <a:latin typeface="Arial Black"/>
                <a:cs typeface="Arial Black"/>
              </a:rPr>
              <a:t>for</a:t>
            </a:r>
            <a:r>
              <a:rPr sz="1800" spc="-400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user</a:t>
            </a: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95" dirty="0">
                <a:latin typeface="Arial Black"/>
                <a:cs typeface="Arial Black"/>
              </a:rPr>
              <a:t>Enabled </a:t>
            </a:r>
            <a:r>
              <a:rPr sz="1800" spc="-210" dirty="0">
                <a:latin typeface="Arial Black"/>
                <a:cs typeface="Arial Black"/>
              </a:rPr>
              <a:t>online play </a:t>
            </a:r>
            <a:r>
              <a:rPr sz="1800" spc="-204" dirty="0">
                <a:latin typeface="Arial Black"/>
                <a:cs typeface="Arial Black"/>
              </a:rPr>
              <a:t>for </a:t>
            </a:r>
            <a:r>
              <a:rPr sz="1800" spc="-225" dirty="0">
                <a:latin typeface="Arial Black"/>
                <a:cs typeface="Arial Black"/>
              </a:rPr>
              <a:t>more </a:t>
            </a:r>
            <a:r>
              <a:rPr sz="1800" spc="-235" dirty="0">
                <a:latin typeface="Arial Black"/>
                <a:cs typeface="Arial Black"/>
              </a:rPr>
              <a:t>than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one user </a:t>
            </a:r>
            <a:r>
              <a:rPr sz="1800" spc="-220" dirty="0">
                <a:latin typeface="Arial Black"/>
                <a:cs typeface="Arial Black"/>
              </a:rPr>
              <a:t>experience.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5105400"/>
            <a:ext cx="2133600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5029200"/>
            <a:ext cx="1394460" cy="1474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3830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INT</a:t>
            </a:r>
            <a:r>
              <a:rPr b="0" i="0" spc="-20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RA</a:t>
            </a:r>
            <a:r>
              <a:rPr b="0" i="0" spc="-25" dirty="0">
                <a:solidFill>
                  <a:srgbClr val="094680"/>
                </a:solidFill>
                <a:latin typeface="Arial"/>
                <a:cs typeface="Arial"/>
              </a:rPr>
              <a:t>C</a:t>
            </a: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TIVITY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625853"/>
            <a:ext cx="820737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Interactivity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can be termed as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dialog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occurs  between an individual and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computer</a:t>
            </a:r>
            <a:r>
              <a:rPr sz="2400" spc="8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Interactive multimedia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refers to the multimedia 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applications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allow users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actively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participate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rather 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than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being passive recipients of</a:t>
            </a:r>
            <a:r>
              <a:rPr sz="2400" spc="5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1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solidFill>
                  <a:srgbClr val="094680"/>
                </a:solidFill>
                <a:latin typeface="Arial"/>
                <a:cs typeface="Arial"/>
              </a:rPr>
              <a:t>Technologies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such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DVDs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and digital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TV are classic  examples of interactive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media devices, where a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can 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control what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they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watch and</a:t>
            </a:r>
            <a:r>
              <a:rPr sz="2400" spc="2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when.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513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77418"/>
            <a:ext cx="1699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0" dirty="0">
                <a:solidFill>
                  <a:srgbClr val="094680"/>
                </a:solidFill>
                <a:latin typeface="Arial"/>
                <a:cs typeface="Arial"/>
              </a:rPr>
              <a:t>CONTD..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25853"/>
            <a:ext cx="8206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Interactivity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also relates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new media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art technologies  where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humans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animals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are able to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interact with and  change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course of an</a:t>
            </a:r>
            <a:r>
              <a:rPr sz="2400" spc="1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artwork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923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77418"/>
            <a:ext cx="39452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0" spc="-25" dirty="0">
                <a:solidFill>
                  <a:srgbClr val="094680"/>
                </a:solidFill>
                <a:latin typeface="Arial"/>
                <a:cs typeface="Arial"/>
              </a:rPr>
              <a:t>MULTIMEDIA</a:t>
            </a:r>
            <a:r>
              <a:rPr sz="3200" b="0" i="0" spc="-33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3200" b="0" i="0" spc="-60" dirty="0">
                <a:solidFill>
                  <a:srgbClr val="094680"/>
                </a:solidFill>
                <a:latin typeface="Arial"/>
                <a:cs typeface="Arial"/>
              </a:rPr>
              <a:t>TODAY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25853"/>
            <a:ext cx="8179434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0795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Multimedia and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its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related applications have almost  become synonymous with modern technology; given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kind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explosion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technological realm has</a:t>
            </a:r>
            <a:r>
              <a:rPr sz="2400" spc="9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seem.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Multimedia makes our life easier several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times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fold.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through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multimedia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mobile phones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can be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for a 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number of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purposes.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157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676400"/>
            <a:ext cx="8109584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With the introduction of newer generation of mobile phones and  more advanced communication protocols, the number of</a:t>
            </a:r>
            <a:r>
              <a:rPr sz="2000" spc="-22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multimedia  uses that your phone can be put to keeps</a:t>
            </a:r>
            <a:r>
              <a:rPr sz="2000" spc="-20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growing.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4680"/>
              </a:buClr>
              <a:buFont typeface="Wingdings"/>
              <a:buChar char=""/>
            </a:pPr>
            <a:endParaRPr sz="1950" dirty="0">
              <a:latin typeface="Times New Roman"/>
              <a:cs typeface="Times New Roman"/>
            </a:endParaRPr>
          </a:p>
          <a:p>
            <a:pPr marL="469900" marR="304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094680"/>
                </a:solidFill>
                <a:latin typeface="Arial"/>
                <a:cs typeface="Arial"/>
              </a:rPr>
              <a:t>Video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conferencing which enables people across global borders to  communicate with each other in real </a:t>
            </a:r>
            <a:r>
              <a:rPr sz="2000" spc="-5" dirty="0">
                <a:solidFill>
                  <a:srgbClr val="094680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is an excellent example</a:t>
            </a:r>
            <a:r>
              <a:rPr sz="2000" spc="-17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of  how multimedia has benefited the world of communications and  </a:t>
            </a:r>
            <a:r>
              <a:rPr sz="2000" spc="-15" dirty="0">
                <a:solidFill>
                  <a:srgbClr val="094680"/>
                </a:solidFill>
                <a:latin typeface="Arial"/>
                <a:cs typeface="Arial"/>
              </a:rPr>
              <a:t>telephony.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10870" y="762000"/>
            <a:ext cx="7954644" cy="307777"/>
          </a:xfrm>
        </p:spPr>
        <p:txBody>
          <a:bodyPr/>
          <a:lstStyle/>
          <a:p>
            <a:r>
              <a:rPr lang="en-US" dirty="0"/>
              <a:t>Multimedia today</a:t>
            </a:r>
          </a:p>
        </p:txBody>
      </p:sp>
    </p:spTree>
    <p:extLst>
      <p:ext uri="{BB962C8B-B14F-4D97-AF65-F5344CB8AC3E}">
        <p14:creationId xmlns:p14="http://schemas.microsoft.com/office/powerpoint/2010/main" val="4119630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5878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SCOPE OF</a:t>
            </a:r>
            <a:r>
              <a:rPr b="0" i="0" spc="-8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b="0" i="0" spc="-35" dirty="0">
                <a:solidFill>
                  <a:srgbClr val="094680"/>
                </a:solidFill>
                <a:latin typeface="Arial"/>
                <a:cs typeface="Arial"/>
              </a:rPr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25853"/>
            <a:ext cx="820610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The technology of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multimedia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design utilizes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various  features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animation,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video, graphics, audio and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sound  to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impress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marR="83820" indent="-3429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Multimedia technology is used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3D cinema applications  and mobile 3DTV</a:t>
            </a:r>
            <a:r>
              <a:rPr sz="2400" spc="2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environments.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marR="433070" indent="-342900">
              <a:lnSpc>
                <a:spcPct val="100000"/>
              </a:lnSpc>
              <a:spcBef>
                <a:spcPts val="21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Animation is also being used in titling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films,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creating  special </a:t>
            </a:r>
            <a:r>
              <a:rPr sz="2400" spc="-10" dirty="0">
                <a:solidFill>
                  <a:srgbClr val="094680"/>
                </a:solidFill>
                <a:latin typeface="Arial"/>
                <a:cs typeface="Arial"/>
              </a:rPr>
              <a:t>effects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or in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web entertainment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programs.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Thus  scope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animation is huge in context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to</a:t>
            </a:r>
            <a:r>
              <a:rPr sz="2400" spc="4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market.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0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37592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75" dirty="0"/>
              <a:t>M</a:t>
            </a:r>
            <a:r>
              <a:rPr sz="4400" spc="120" dirty="0"/>
              <a:t>ul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1143000" cy="609600"/>
          </a:xfrm>
          <a:prstGeom prst="rect">
            <a:avLst/>
          </a:prstGeom>
          <a:solidFill>
            <a:srgbClr val="0000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360"/>
              </a:spcBef>
            </a:pPr>
            <a:r>
              <a:rPr sz="2800" b="1" spc="-38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63269" y="3768090"/>
            <a:ext cx="7339965" cy="284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broad </a:t>
            </a:r>
            <a:r>
              <a:rPr sz="2800" spc="-20" dirty="0">
                <a:latin typeface="Arial"/>
                <a:cs typeface="Arial"/>
              </a:rPr>
              <a:t>term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05" dirty="0">
                <a:latin typeface="Arial"/>
                <a:cs typeface="Arial"/>
              </a:rPr>
              <a:t>something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contains </a:t>
            </a:r>
            <a:r>
              <a:rPr sz="2800" spc="-95" dirty="0">
                <a:latin typeface="Arial"/>
                <a:cs typeface="Arial"/>
              </a:rPr>
              <a:t>words 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express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something.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140" dirty="0">
                <a:latin typeface="Arial"/>
                <a:cs typeface="Arial"/>
              </a:rPr>
              <a:t>Text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most </a:t>
            </a:r>
            <a:r>
              <a:rPr sz="2800" spc="-170" dirty="0">
                <a:latin typeface="Arial"/>
                <a:cs typeface="Arial"/>
              </a:rPr>
              <a:t>basic </a:t>
            </a:r>
            <a:r>
              <a:rPr sz="2800" spc="-80" dirty="0">
                <a:latin typeface="Arial"/>
                <a:cs typeface="Arial"/>
              </a:rPr>
              <a:t>element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multimedia.</a:t>
            </a:r>
            <a:endParaRPr sz="2800">
              <a:latin typeface="Arial"/>
              <a:cs typeface="Arial"/>
            </a:endParaRPr>
          </a:p>
          <a:p>
            <a:pPr marL="355600" marR="35941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good </a:t>
            </a:r>
            <a:r>
              <a:rPr sz="2800" spc="-130" dirty="0">
                <a:latin typeface="Arial"/>
                <a:cs typeface="Arial"/>
              </a:rPr>
              <a:t>choice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words could </a:t>
            </a:r>
            <a:r>
              <a:rPr sz="2800" spc="-90" dirty="0">
                <a:latin typeface="Arial"/>
                <a:cs typeface="Arial"/>
              </a:rPr>
              <a:t>help </a:t>
            </a:r>
            <a:r>
              <a:rPr sz="2800" spc="-140" dirty="0">
                <a:latin typeface="Arial"/>
                <a:cs typeface="Arial"/>
              </a:rPr>
              <a:t>convey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70" dirty="0">
                <a:latin typeface="Arial"/>
                <a:cs typeface="Arial"/>
              </a:rPr>
              <a:t>intended </a:t>
            </a:r>
            <a:r>
              <a:rPr sz="2800" spc="-220" dirty="0">
                <a:latin typeface="Arial"/>
                <a:cs typeface="Arial"/>
              </a:rPr>
              <a:t>message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users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(keywords).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contents, </a:t>
            </a:r>
            <a:r>
              <a:rPr sz="2800" spc="-145" dirty="0">
                <a:latin typeface="Arial"/>
                <a:cs typeface="Arial"/>
              </a:rPr>
              <a:t>menus, </a:t>
            </a:r>
            <a:r>
              <a:rPr sz="2800" spc="-95" dirty="0">
                <a:latin typeface="Arial"/>
                <a:cs typeface="Arial"/>
              </a:rPr>
              <a:t>navigational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buttons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38400" y="17526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457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914400" y="0"/>
                </a:lnTo>
                <a:lnTo>
                  <a:pt x="914400" y="304800"/>
                </a:lnTo>
                <a:lnTo>
                  <a:pt x="457200" y="3048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625853"/>
            <a:ext cx="820674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848994" algn="l"/>
                <a:tab pos="1511935" algn="l"/>
                <a:tab pos="2312035" algn="l"/>
                <a:tab pos="2806065" algn="l"/>
                <a:tab pos="4368800" algn="l"/>
                <a:tab pos="6084570" algn="l"/>
                <a:tab pos="6546850" algn="l"/>
                <a:tab pos="7532370" algn="l"/>
              </a:tabLst>
            </a:pP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In	the	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field	o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f	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educati</a:t>
            </a:r>
            <a:r>
              <a:rPr sz="2400" spc="-15" dirty="0">
                <a:solidFill>
                  <a:srgbClr val="0946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timedia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946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be</a:t>
            </a:r>
            <a:r>
              <a:rPr sz="2400" spc="-15" dirty="0">
                <a:solidFill>
                  <a:srgbClr val="09468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used  extensively especially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online courses and</a:t>
            </a:r>
            <a:r>
              <a:rPr sz="2400" spc="12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trainings.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Multimedia is also used in advertising</a:t>
            </a:r>
            <a:r>
              <a:rPr sz="2400" spc="10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purposes.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348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77418"/>
            <a:ext cx="2747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0" dirty="0">
                <a:solidFill>
                  <a:srgbClr val="094680"/>
                </a:solidFill>
                <a:latin typeface="Arial"/>
                <a:cs typeface="Arial"/>
              </a:rPr>
              <a:t>AD</a:t>
            </a:r>
            <a:r>
              <a:rPr sz="3200" b="0" i="0" spc="-245" dirty="0">
                <a:solidFill>
                  <a:srgbClr val="094680"/>
                </a:solidFill>
                <a:latin typeface="Arial"/>
                <a:cs typeface="Arial"/>
              </a:rPr>
              <a:t>V</a:t>
            </a:r>
            <a:r>
              <a:rPr sz="3200" b="0" i="0" dirty="0">
                <a:solidFill>
                  <a:srgbClr val="094680"/>
                </a:solidFill>
                <a:latin typeface="Arial"/>
                <a:cs typeface="Arial"/>
              </a:rPr>
              <a:t>AN</a:t>
            </a:r>
            <a:r>
              <a:rPr sz="3200" b="0" i="0" spc="-245" dirty="0">
                <a:solidFill>
                  <a:srgbClr val="094680"/>
                </a:solidFill>
                <a:latin typeface="Arial"/>
                <a:cs typeface="Arial"/>
              </a:rPr>
              <a:t>T</a:t>
            </a:r>
            <a:r>
              <a:rPr sz="3200" b="0" i="0" dirty="0">
                <a:solidFill>
                  <a:srgbClr val="094680"/>
                </a:solidFill>
                <a:latin typeface="Arial"/>
                <a:cs typeface="Arial"/>
              </a:rPr>
              <a:t>AGES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564894"/>
            <a:ext cx="7561580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  <a:tab pos="1722755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Multimedia	enhances the </a:t>
            </a:r>
            <a:r>
              <a:rPr sz="2000" spc="-10" dirty="0">
                <a:solidFill>
                  <a:srgbClr val="094680"/>
                </a:solidFill>
                <a:latin typeface="Arial"/>
                <a:cs typeface="Arial"/>
              </a:rPr>
              <a:t>effect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94680"/>
                </a:solidFill>
                <a:latin typeface="Arial"/>
                <a:cs typeface="Arial"/>
              </a:rPr>
              <a:t>text</a:t>
            </a:r>
            <a:r>
              <a:rPr sz="2000" spc="-114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presentations.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355600" marR="107950" indent="-342900">
              <a:lnSpc>
                <a:spcPts val="1920"/>
              </a:lnSpc>
              <a:spcBef>
                <a:spcPts val="17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Improves the quality of presentation and retains the attention</a:t>
            </a:r>
            <a:r>
              <a:rPr sz="2000" spc="-24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of  audience.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It can be used for educational as well as entertainment</a:t>
            </a:r>
            <a:r>
              <a:rPr sz="2000" spc="-204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purpose.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spcBef>
                <a:spcPts val="1315"/>
              </a:spcBef>
              <a:buFont typeface="Wingdings"/>
              <a:buChar char=""/>
              <a:tabLst>
                <a:tab pos="423545" algn="l"/>
                <a:tab pos="424180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It is quick and easier to operate for the</a:t>
            </a:r>
            <a:r>
              <a:rPr sz="2000" spc="-19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94680"/>
                </a:solidFill>
                <a:latin typeface="Arial"/>
                <a:cs typeface="Arial"/>
              </a:rPr>
              <a:t>instructor.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Multimedia presentations can be modified very</a:t>
            </a:r>
            <a:r>
              <a:rPr sz="2000" spc="-16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94680"/>
                </a:solidFill>
                <a:latin typeface="Arial"/>
                <a:cs typeface="Arial"/>
              </a:rPr>
              <a:t>easily.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Multimedia is Entertaining as </a:t>
            </a:r>
            <a:r>
              <a:rPr sz="2000" spc="-10" dirty="0">
                <a:solidFill>
                  <a:srgbClr val="094680"/>
                </a:solidFill>
                <a:latin typeface="Arial"/>
                <a:cs typeface="Arial"/>
              </a:rPr>
              <a:t>Well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as</a:t>
            </a:r>
            <a:r>
              <a:rPr sz="2000" spc="-8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94680"/>
                </a:solidFill>
                <a:latin typeface="Arial"/>
                <a:cs typeface="Arial"/>
              </a:rPr>
              <a:t>Educational.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740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386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Dis-advantages:-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625853"/>
            <a:ext cx="603948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Non-interactive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– if </a:t>
            </a:r>
            <a:r>
              <a:rPr sz="2400" spc="-30" dirty="0">
                <a:solidFill>
                  <a:srgbClr val="094680"/>
                </a:solidFill>
                <a:latin typeface="Arial"/>
                <a:cs typeface="Arial"/>
              </a:rPr>
              <a:t>one-way,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no</a:t>
            </a:r>
            <a:r>
              <a:rPr sz="2400" spc="5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feedback.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Complex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to</a:t>
            </a:r>
            <a:r>
              <a:rPr sz="2400" spc="1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94680"/>
                </a:solidFill>
                <a:latin typeface="Arial"/>
                <a:cs typeface="Arial"/>
              </a:rPr>
              <a:t>create.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solidFill>
                  <a:srgbClr val="094680"/>
                </a:solidFill>
                <a:latin typeface="Arial"/>
                <a:cs typeface="Arial"/>
              </a:rPr>
              <a:t>Time</a:t>
            </a:r>
            <a:r>
              <a:rPr sz="2400" spc="-2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consuming.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Use of multimedia is</a:t>
            </a:r>
            <a:r>
              <a:rPr sz="2400" spc="2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94680"/>
                </a:solidFill>
                <a:latin typeface="Arial"/>
                <a:cs typeface="Arial"/>
              </a:rPr>
              <a:t>expensive.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36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905000"/>
            <a:ext cx="1143000" cy="609600"/>
          </a:xfrm>
          <a:prstGeom prst="rect">
            <a:avLst/>
          </a:prstGeom>
          <a:solidFill>
            <a:srgbClr val="0000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360"/>
              </a:spcBef>
            </a:pPr>
            <a:r>
              <a:rPr sz="2800" b="1" spc="-38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069" y="3463290"/>
            <a:ext cx="1357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spc="1080" baseline="12152" dirty="0">
                <a:solidFill>
                  <a:srgbClr val="0000FF"/>
                </a:solidFill>
                <a:latin typeface="Symbol"/>
                <a:cs typeface="Symbol"/>
              </a:rPr>
              <a:t></a:t>
            </a:r>
            <a:r>
              <a:rPr sz="2400" spc="1080" baseline="12152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spc="-120" dirty="0">
                <a:latin typeface="Arial Black"/>
                <a:cs typeface="Arial Black"/>
              </a:rPr>
              <a:t>E</a:t>
            </a:r>
            <a:r>
              <a:rPr sz="2000" spc="-330" dirty="0">
                <a:latin typeface="Arial Black"/>
                <a:cs typeface="Arial Black"/>
              </a:rPr>
              <a:t>x</a:t>
            </a:r>
            <a:r>
              <a:rPr sz="2000" spc="-229" dirty="0">
                <a:latin typeface="Arial Black"/>
                <a:cs typeface="Arial Black"/>
              </a:rPr>
              <a:t>a</a:t>
            </a:r>
            <a:r>
              <a:rPr sz="2000" spc="-335" dirty="0">
                <a:latin typeface="Arial Black"/>
                <a:cs typeface="Arial Black"/>
              </a:rPr>
              <a:t>m</a:t>
            </a:r>
            <a:r>
              <a:rPr sz="2000" spc="-220" dirty="0">
                <a:latin typeface="Arial Black"/>
                <a:cs typeface="Arial Black"/>
              </a:rPr>
              <a:t>p</a:t>
            </a:r>
            <a:r>
              <a:rPr sz="2000" spc="-229" dirty="0">
                <a:latin typeface="Arial Black"/>
                <a:cs typeface="Arial Black"/>
              </a:rPr>
              <a:t>l</a:t>
            </a:r>
            <a:r>
              <a:rPr sz="2000" spc="-225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7526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457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914400" y="0"/>
                </a:lnTo>
                <a:lnTo>
                  <a:pt x="914400" y="304800"/>
                </a:lnTo>
                <a:lnTo>
                  <a:pt x="457200" y="3048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3657600"/>
            <a:ext cx="38100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3581400"/>
            <a:ext cx="3810000" cy="2209800"/>
          </a:xfrm>
          <a:custGeom>
            <a:avLst/>
            <a:gdLst/>
            <a:ahLst/>
            <a:cxnLst/>
            <a:rect l="l" t="t" r="r" b="b"/>
            <a:pathLst>
              <a:path w="3810000" h="2209800">
                <a:moveTo>
                  <a:pt x="1905000" y="2209800"/>
                </a:moveTo>
                <a:lnTo>
                  <a:pt x="0" y="2209800"/>
                </a:lnTo>
                <a:lnTo>
                  <a:pt x="0" y="0"/>
                </a:lnTo>
                <a:lnTo>
                  <a:pt x="3810000" y="0"/>
                </a:lnTo>
                <a:lnTo>
                  <a:pt x="3810000" y="2209800"/>
                </a:lnTo>
                <a:lnTo>
                  <a:pt x="1905000" y="2209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14934"/>
            <a:ext cx="132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TE</a:t>
            </a:r>
            <a:r>
              <a:rPr b="0" i="0" spc="-20" dirty="0">
                <a:solidFill>
                  <a:srgbClr val="094680"/>
                </a:solidFill>
                <a:latin typeface="Arial"/>
                <a:cs typeface="Arial"/>
              </a:rPr>
              <a:t>X</a:t>
            </a:r>
            <a:r>
              <a:rPr b="0" i="0" spc="-5" dirty="0">
                <a:solidFill>
                  <a:srgbClr val="09468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2325"/>
            <a:ext cx="5403215" cy="36861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 algn="just">
              <a:lnSpc>
                <a:spcPct val="90100"/>
              </a:lnSpc>
              <a:spcBef>
                <a:spcPts val="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65" dirty="0">
                <a:solidFill>
                  <a:srgbClr val="094680"/>
                </a:solidFill>
                <a:latin typeface="Arial"/>
                <a:cs typeface="Arial"/>
              </a:rPr>
              <a:t>Text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is the most widely used and flexible  means of presenting information on  screen and conveying</a:t>
            </a:r>
            <a:r>
              <a:rPr sz="2200" spc="1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94680"/>
                </a:solidFill>
                <a:latin typeface="Arial"/>
                <a:cs typeface="Arial"/>
              </a:rPr>
              <a:t>ideas.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80"/>
              </a:lnSpc>
              <a:spcBef>
                <a:spcPts val="205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65" dirty="0">
                <a:solidFill>
                  <a:srgbClr val="094680"/>
                </a:solidFill>
                <a:latin typeface="Arial"/>
                <a:cs typeface="Arial"/>
              </a:rPr>
              <a:t>Text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is an essential aspect of presenting  the</a:t>
            </a:r>
            <a:r>
              <a:rPr sz="2200" spc="-1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information.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9468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36830" indent="-342900">
              <a:lnSpc>
                <a:spcPts val="2380"/>
              </a:lnSpc>
              <a:spcBef>
                <a:spcPts val="201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Like each element of the multimedia  design, </a:t>
            </a:r>
            <a:r>
              <a:rPr sz="2200" spc="-10" dirty="0">
                <a:solidFill>
                  <a:srgbClr val="094680"/>
                </a:solidFill>
                <a:latin typeface="Arial"/>
                <a:cs typeface="Arial"/>
              </a:rPr>
              <a:t>effective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use of text can either  direct users/readers attention or divert</a:t>
            </a:r>
            <a:r>
              <a:rPr sz="2200" spc="9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94680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8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905000"/>
            <a:ext cx="1905000" cy="6096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360"/>
              </a:spcBef>
            </a:pPr>
            <a:r>
              <a:rPr sz="2800" b="1" spc="-34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3269" y="3299459"/>
            <a:ext cx="7900034" cy="32766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Two-dimensional figure 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illustration</a:t>
            </a:r>
            <a:endParaRPr sz="2800">
              <a:latin typeface="Arial"/>
              <a:cs typeface="Arial"/>
            </a:endParaRPr>
          </a:p>
          <a:p>
            <a:pPr marL="355600" marR="133350" indent="-342900">
              <a:lnSpc>
                <a:spcPct val="100000"/>
              </a:lnSpc>
              <a:spcBef>
                <a:spcPts val="69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Could be produced manually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(by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drawing,  painting, carving,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etc.) </a:t>
            </a:r>
            <a:r>
              <a:rPr sz="2800" spc="-5" dirty="0">
                <a:latin typeface="Arial"/>
                <a:cs typeface="Arial"/>
              </a:rPr>
              <a:t>or by computer graphics  technology.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80357"/>
              <a:buFont typeface="Symbol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Used in </a:t>
            </a:r>
            <a:r>
              <a:rPr sz="2800" dirty="0">
                <a:latin typeface="Arial"/>
                <a:cs typeface="Arial"/>
              </a:rPr>
              <a:t>multimedia to show more </a:t>
            </a:r>
            <a:r>
              <a:rPr sz="2800" spc="-5" dirty="0">
                <a:latin typeface="Arial"/>
                <a:cs typeface="Arial"/>
              </a:rPr>
              <a:t>clearly </a:t>
            </a:r>
            <a:r>
              <a:rPr sz="2800" spc="-10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information </a:t>
            </a:r>
            <a:r>
              <a:rPr sz="2800" spc="-5" dirty="0">
                <a:latin typeface="Arial"/>
                <a:cs typeface="Arial"/>
              </a:rPr>
              <a:t>is all about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(diagrams,  picture).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67400" y="1600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914400" y="0"/>
                </a:lnTo>
                <a:lnTo>
                  <a:pt x="914400" y="381000"/>
                </a:lnTo>
                <a:lnTo>
                  <a:pt x="457200" y="3810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905000"/>
            <a:ext cx="1905000" cy="6096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360"/>
              </a:spcBef>
            </a:pPr>
            <a:r>
              <a:rPr sz="2800" b="1" spc="-34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309" y="2260600"/>
            <a:ext cx="190500" cy="22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209" y="2260600"/>
            <a:ext cx="14223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0850" y="2461260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457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329" y="2260600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609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1665" y="230505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4990" y="2282825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889" y="0"/>
                </a:lnTo>
              </a:path>
            </a:pathLst>
          </a:custGeom>
          <a:ln w="44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234" y="226060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520"/>
                </a:lnTo>
              </a:path>
            </a:pathLst>
          </a:custGeom>
          <a:ln w="6222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3750" y="2260600"/>
            <a:ext cx="191770" cy="223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0920" y="2260600"/>
            <a:ext cx="270509" cy="22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4290" y="2260600"/>
            <a:ext cx="231139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609" y="2247900"/>
            <a:ext cx="19176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0509" y="2247900"/>
            <a:ext cx="142239" cy="227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2247900"/>
            <a:ext cx="99060" cy="223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2290" y="2247900"/>
            <a:ext cx="210820" cy="223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1050" y="2247900"/>
            <a:ext cx="191770" cy="223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8220" y="2247900"/>
            <a:ext cx="107950" cy="223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3950" y="2247900"/>
            <a:ext cx="231139" cy="2235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250" y="2247900"/>
            <a:ext cx="157479" cy="2235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7759" y="2019300"/>
            <a:ext cx="1861820" cy="685800"/>
          </a:xfrm>
          <a:custGeom>
            <a:avLst/>
            <a:gdLst/>
            <a:ahLst/>
            <a:cxnLst/>
            <a:rect l="l" t="t" r="r" b="b"/>
            <a:pathLst>
              <a:path w="1861820" h="685800">
                <a:moveTo>
                  <a:pt x="0" y="0"/>
                </a:moveTo>
                <a:lnTo>
                  <a:pt x="1861819" y="0"/>
                </a:lnTo>
                <a:lnTo>
                  <a:pt x="18618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7759" y="2019300"/>
            <a:ext cx="1861820" cy="85090"/>
          </a:xfrm>
          <a:custGeom>
            <a:avLst/>
            <a:gdLst/>
            <a:ahLst/>
            <a:cxnLst/>
            <a:rect l="l" t="t" r="r" b="b"/>
            <a:pathLst>
              <a:path w="1861820" h="85089">
                <a:moveTo>
                  <a:pt x="0" y="0"/>
                </a:moveTo>
                <a:lnTo>
                  <a:pt x="1861819" y="0"/>
                </a:lnTo>
                <a:lnTo>
                  <a:pt x="1776729" y="85089"/>
                </a:lnTo>
                <a:lnTo>
                  <a:pt x="86360" y="850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4490" y="2019300"/>
            <a:ext cx="85090" cy="685800"/>
          </a:xfrm>
          <a:custGeom>
            <a:avLst/>
            <a:gdLst/>
            <a:ahLst/>
            <a:cxnLst/>
            <a:rect l="l" t="t" r="r" b="b"/>
            <a:pathLst>
              <a:path w="85089" h="685800">
                <a:moveTo>
                  <a:pt x="85089" y="0"/>
                </a:moveTo>
                <a:lnTo>
                  <a:pt x="85089" y="685800"/>
                </a:lnTo>
                <a:lnTo>
                  <a:pt x="0" y="599439"/>
                </a:lnTo>
                <a:lnTo>
                  <a:pt x="0" y="85089"/>
                </a:lnTo>
                <a:lnTo>
                  <a:pt x="850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7759" y="2618739"/>
            <a:ext cx="1861820" cy="86360"/>
          </a:xfrm>
          <a:custGeom>
            <a:avLst/>
            <a:gdLst/>
            <a:ahLst/>
            <a:cxnLst/>
            <a:rect l="l" t="t" r="r" b="b"/>
            <a:pathLst>
              <a:path w="1861820" h="86360">
                <a:moveTo>
                  <a:pt x="1861819" y="86360"/>
                </a:moveTo>
                <a:lnTo>
                  <a:pt x="0" y="86360"/>
                </a:lnTo>
                <a:lnTo>
                  <a:pt x="86360" y="0"/>
                </a:lnTo>
                <a:lnTo>
                  <a:pt x="1776729" y="0"/>
                </a:lnTo>
                <a:lnTo>
                  <a:pt x="1861819" y="863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7759" y="2019300"/>
            <a:ext cx="86360" cy="685800"/>
          </a:xfrm>
          <a:custGeom>
            <a:avLst/>
            <a:gdLst/>
            <a:ahLst/>
            <a:cxnLst/>
            <a:rect l="l" t="t" r="r" b="b"/>
            <a:pathLst>
              <a:path w="86360" h="685800">
                <a:moveTo>
                  <a:pt x="0" y="685800"/>
                </a:moveTo>
                <a:lnTo>
                  <a:pt x="0" y="0"/>
                </a:lnTo>
                <a:lnTo>
                  <a:pt x="86360" y="85089"/>
                </a:lnTo>
                <a:lnTo>
                  <a:pt x="86360" y="599439"/>
                </a:lnTo>
                <a:lnTo>
                  <a:pt x="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7759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957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17907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179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8810" y="2019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95472" y="17953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30"/>
              </a:spcBef>
            </a:pPr>
            <a:r>
              <a:rPr sz="800" b="1" spc="55" dirty="0"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8810" y="2019300"/>
            <a:ext cx="425450" cy="198120"/>
          </a:xfrm>
          <a:custGeom>
            <a:avLst/>
            <a:gdLst/>
            <a:ahLst/>
            <a:cxnLst/>
            <a:rect l="l" t="t" r="r" b="b"/>
            <a:pathLst>
              <a:path w="425450" h="198119">
                <a:moveTo>
                  <a:pt x="0" y="0"/>
                </a:moveTo>
                <a:lnTo>
                  <a:pt x="425450" y="19812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940" y="2181860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80">
                <a:moveTo>
                  <a:pt x="31750" y="0"/>
                </a:moveTo>
                <a:lnTo>
                  <a:pt x="0" y="68579"/>
                </a:lnTo>
                <a:lnTo>
                  <a:pt x="83820" y="66039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0800" y="2819400"/>
            <a:ext cx="588010" cy="228600"/>
          </a:xfrm>
          <a:custGeom>
            <a:avLst/>
            <a:gdLst/>
            <a:ahLst/>
            <a:cxnLst/>
            <a:rect l="l" t="t" r="r" b="b"/>
            <a:pathLst>
              <a:path w="588010" h="228600">
                <a:moveTo>
                  <a:pt x="0" y="0"/>
                </a:moveTo>
                <a:lnTo>
                  <a:pt x="588010" y="0"/>
                </a:lnTo>
                <a:lnTo>
                  <a:pt x="5880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881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95472" y="2824072"/>
            <a:ext cx="57912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30"/>
              </a:spcBef>
            </a:pPr>
            <a:r>
              <a:rPr sz="800" b="1" spc="65" dirty="0">
                <a:latin typeface="Arial"/>
                <a:cs typeface="Arial"/>
              </a:rPr>
              <a:t>AUDIO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22009" y="16764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200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05600" y="190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26682" y="16810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GRAPHIC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78810" y="2631439"/>
            <a:ext cx="431800" cy="302260"/>
          </a:xfrm>
          <a:custGeom>
            <a:avLst/>
            <a:gdLst/>
            <a:ahLst/>
            <a:cxnLst/>
            <a:rect l="l" t="t" r="r" b="b"/>
            <a:pathLst>
              <a:path w="431800" h="302260">
                <a:moveTo>
                  <a:pt x="0" y="302260"/>
                </a:moveTo>
                <a:lnTo>
                  <a:pt x="43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3940" y="25908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83820" y="0"/>
                </a:moveTo>
                <a:lnTo>
                  <a:pt x="0" y="12700"/>
                </a:lnTo>
                <a:lnTo>
                  <a:pt x="43180" y="736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2009" y="2705100"/>
            <a:ext cx="783590" cy="228600"/>
          </a:xfrm>
          <a:custGeom>
            <a:avLst/>
            <a:gdLst/>
            <a:ahLst/>
            <a:cxnLst/>
            <a:rect l="l" t="t" r="r" b="b"/>
            <a:pathLst>
              <a:path w="783590" h="228600">
                <a:moveTo>
                  <a:pt x="0" y="0"/>
                </a:moveTo>
                <a:lnTo>
                  <a:pt x="783589" y="0"/>
                </a:lnTo>
                <a:lnTo>
                  <a:pt x="78358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2009" y="2705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5600" y="293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26682" y="2709772"/>
            <a:ext cx="77470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VIDEO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5770" y="3048000"/>
            <a:ext cx="882650" cy="228600"/>
          </a:xfrm>
          <a:custGeom>
            <a:avLst/>
            <a:gdLst/>
            <a:ahLst/>
            <a:cxnLst/>
            <a:rect l="l" t="t" r="r" b="b"/>
            <a:pathLst>
              <a:path w="882650" h="228600">
                <a:moveTo>
                  <a:pt x="0" y="0"/>
                </a:moveTo>
                <a:lnTo>
                  <a:pt x="882650" y="0"/>
                </a:lnTo>
                <a:lnTo>
                  <a:pt x="8826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5577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38420" y="327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260442" y="3052672"/>
            <a:ext cx="873760" cy="219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30"/>
              </a:spcBef>
            </a:pPr>
            <a:r>
              <a:rPr sz="800" b="1" spc="70" dirty="0">
                <a:latin typeface="Arial"/>
                <a:cs typeface="Arial"/>
              </a:rPr>
              <a:t>ANIMATION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8200" y="27762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27177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0100" y="27051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0540" y="2626360"/>
            <a:ext cx="331470" cy="193040"/>
          </a:xfrm>
          <a:custGeom>
            <a:avLst/>
            <a:gdLst/>
            <a:ahLst/>
            <a:cxnLst/>
            <a:rect l="l" t="t" r="r" b="b"/>
            <a:pathLst>
              <a:path w="331470" h="193039">
                <a:moveTo>
                  <a:pt x="331470" y="193039"/>
                </a:moveTo>
                <a:lnTo>
                  <a:pt x="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579" y="259080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19">
                <a:moveTo>
                  <a:pt x="0" y="0"/>
                </a:moveTo>
                <a:lnTo>
                  <a:pt x="46990" y="71120"/>
                </a:lnTo>
                <a:lnTo>
                  <a:pt x="8509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82920" y="1790700"/>
            <a:ext cx="339090" cy="295910"/>
          </a:xfrm>
          <a:custGeom>
            <a:avLst/>
            <a:gdLst/>
            <a:ahLst/>
            <a:cxnLst/>
            <a:rect l="l" t="t" r="r" b="b"/>
            <a:pathLst>
              <a:path w="339089" h="295910">
                <a:moveTo>
                  <a:pt x="339089" y="0"/>
                </a:moveTo>
                <a:lnTo>
                  <a:pt x="0" y="29591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9579" y="2054860"/>
            <a:ext cx="82550" cy="78740"/>
          </a:xfrm>
          <a:custGeom>
            <a:avLst/>
            <a:gdLst/>
            <a:ahLst/>
            <a:cxnLst/>
            <a:rect l="l" t="t" r="r" b="b"/>
            <a:pathLst>
              <a:path w="82550" h="78739">
                <a:moveTo>
                  <a:pt x="33020" y="0"/>
                </a:moveTo>
                <a:lnTo>
                  <a:pt x="0" y="78739"/>
                </a:lnTo>
                <a:lnTo>
                  <a:pt x="82550" y="57150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3268" y="3387090"/>
            <a:ext cx="7542532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75" spc="1507" baseline="11111" dirty="0">
                <a:solidFill>
                  <a:srgbClr val="0000FF"/>
                </a:solidFill>
                <a:latin typeface="Symbol"/>
                <a:cs typeface="Symbol"/>
              </a:rPr>
              <a:t></a:t>
            </a:r>
            <a:r>
              <a:rPr sz="3375" spc="-15" baseline="111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lang="en-US" sz="2800" spc="-5" dirty="0">
                <a:solidFill>
                  <a:srgbClr val="003366"/>
                </a:solidFill>
                <a:latin typeface="Arial"/>
                <a:cs typeface="Arial"/>
              </a:rPr>
              <a:t>digital </a:t>
            </a:r>
            <a:r>
              <a:rPr lang="en-US" sz="2800" dirty="0">
                <a:solidFill>
                  <a:srgbClr val="003366"/>
                </a:solidFill>
                <a:latin typeface="Arial"/>
                <a:cs typeface="Arial"/>
              </a:rPr>
              <a:t>representation of </a:t>
            </a:r>
            <a:r>
              <a:rPr lang="en-US" sz="2800" spc="5" dirty="0">
                <a:solidFill>
                  <a:srgbClr val="003366"/>
                </a:solidFill>
                <a:latin typeface="Arial"/>
                <a:cs typeface="Arial"/>
              </a:rPr>
              <a:t>non-text  </a:t>
            </a:r>
            <a:r>
              <a:rPr lang="en-US" sz="2800" dirty="0">
                <a:solidFill>
                  <a:srgbClr val="003366"/>
                </a:solidFill>
                <a:latin typeface="Arial"/>
                <a:cs typeface="Arial"/>
              </a:rPr>
              <a:t>information, such as </a:t>
            </a:r>
            <a:r>
              <a:rPr lang="en-US" sz="2800" spc="-5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lang="en-US" sz="2800" dirty="0">
                <a:solidFill>
                  <a:srgbClr val="003366"/>
                </a:solidFill>
                <a:latin typeface="Arial"/>
                <a:cs typeface="Arial"/>
              </a:rPr>
              <a:t>drawing, chart,</a:t>
            </a:r>
            <a:r>
              <a:rPr lang="en-US" sz="28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3366"/>
                </a:solidFill>
                <a:latin typeface="Arial"/>
                <a:cs typeface="Arial"/>
              </a:rPr>
              <a:t>or  </a:t>
            </a:r>
            <a:r>
              <a:rPr lang="en-US" sz="2800" dirty="0">
                <a:solidFill>
                  <a:srgbClr val="003366"/>
                </a:solidFill>
                <a:latin typeface="Arial"/>
                <a:cs typeface="Arial"/>
              </a:rPr>
              <a:t>photograph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67400" y="1600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914400" y="0"/>
                </a:lnTo>
                <a:lnTo>
                  <a:pt x="914400" y="381000"/>
                </a:lnTo>
                <a:lnTo>
                  <a:pt x="457200" y="381000"/>
                </a:lnTo>
                <a:close/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938530" y="254000"/>
            <a:ext cx="751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  <a:tab pos="4371975" algn="l"/>
              </a:tabLst>
            </a:pPr>
            <a:r>
              <a:rPr sz="6000" dirty="0">
                <a:solidFill>
                  <a:srgbClr val="FF0000"/>
                </a:solidFill>
              </a:rPr>
              <a:t>5</a:t>
            </a:r>
            <a:r>
              <a:rPr sz="6000" spc="420" dirty="0">
                <a:solidFill>
                  <a:srgbClr val="FF0000"/>
                </a:solidFill>
              </a:rPr>
              <a:t> </a:t>
            </a:r>
            <a:r>
              <a:rPr sz="4400" spc="365" dirty="0"/>
              <a:t>E</a:t>
            </a:r>
            <a:r>
              <a:rPr sz="4400" spc="130" dirty="0"/>
              <a:t>l</a:t>
            </a:r>
            <a:r>
              <a:rPr sz="4400" spc="365" dirty="0"/>
              <a:t>e</a:t>
            </a:r>
            <a:r>
              <a:rPr sz="4400" spc="114" dirty="0"/>
              <a:t>m</a:t>
            </a:r>
            <a:r>
              <a:rPr sz="4400" spc="365" dirty="0"/>
              <a:t>e</a:t>
            </a:r>
            <a:r>
              <a:rPr sz="4400" spc="130" dirty="0"/>
              <a:t>n</a:t>
            </a:r>
            <a:r>
              <a:rPr sz="4400" spc="114" dirty="0"/>
              <a:t>t</a:t>
            </a:r>
            <a:r>
              <a:rPr sz="4400" spc="-250" dirty="0"/>
              <a:t>s</a:t>
            </a:r>
            <a:r>
              <a:rPr sz="4400" dirty="0"/>
              <a:t>	</a:t>
            </a:r>
            <a:r>
              <a:rPr sz="4400" spc="120" dirty="0"/>
              <a:t>o</a:t>
            </a:r>
            <a:r>
              <a:rPr sz="4400" spc="-245" dirty="0"/>
              <a:t>f</a:t>
            </a:r>
            <a:r>
              <a:rPr sz="4400" dirty="0"/>
              <a:t>	</a:t>
            </a:r>
            <a:r>
              <a:rPr sz="4400" spc="365" dirty="0"/>
              <a:t>M</a:t>
            </a:r>
            <a:r>
              <a:rPr sz="4400" spc="120" dirty="0"/>
              <a:t>u</a:t>
            </a:r>
            <a:r>
              <a:rPr sz="4400" spc="130" dirty="0"/>
              <a:t>l</a:t>
            </a:r>
            <a:r>
              <a:rPr sz="4400" spc="125" dirty="0"/>
              <a:t>t</a:t>
            </a:r>
            <a:r>
              <a:rPr sz="4400" spc="120" dirty="0"/>
              <a:t>i</a:t>
            </a:r>
            <a:r>
              <a:rPr sz="4400" spc="125" dirty="0"/>
              <a:t>m</a:t>
            </a:r>
            <a:r>
              <a:rPr sz="4400" spc="365" dirty="0"/>
              <a:t>e</a:t>
            </a:r>
            <a:r>
              <a:rPr sz="4400" spc="120" dirty="0"/>
              <a:t>di</a:t>
            </a:r>
            <a:r>
              <a:rPr sz="4400" dirty="0"/>
              <a:t>a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1874</Words>
  <Application>Microsoft Office PowerPoint</Application>
  <PresentationFormat>On-screen Show (4:3)</PresentationFormat>
  <Paragraphs>410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  INTRODUCTION TO</vt:lpstr>
      <vt:lpstr>What is Multimedia?</vt:lpstr>
      <vt:lpstr>Definition of Multimedia</vt:lpstr>
      <vt:lpstr>What is Multimedia?</vt:lpstr>
      <vt:lpstr>5 Elements of Multimedia</vt:lpstr>
      <vt:lpstr>5 Elements of Multimedia</vt:lpstr>
      <vt:lpstr>TEXT</vt:lpstr>
      <vt:lpstr>5 Elements of Multimedia</vt:lpstr>
      <vt:lpstr>5 Elements of Multimedia</vt:lpstr>
      <vt:lpstr>GRAPHIC</vt:lpstr>
      <vt:lpstr>5 Elements of Multimedia</vt:lpstr>
      <vt:lpstr>AUDIO</vt:lpstr>
      <vt:lpstr>5 Elements of Multimedia</vt:lpstr>
      <vt:lpstr>ANIMATION</vt:lpstr>
      <vt:lpstr>5 Elements of Multimedia</vt:lpstr>
      <vt:lpstr>5 Elements of Multimedia</vt:lpstr>
      <vt:lpstr>VIDEO</vt:lpstr>
      <vt:lpstr>Categorization</vt:lpstr>
      <vt:lpstr>Categorization</vt:lpstr>
      <vt:lpstr>Linear VS Non-Linear</vt:lpstr>
      <vt:lpstr>Linear VS Non-Linear</vt:lpstr>
      <vt:lpstr>Interactive Multimedia</vt:lpstr>
      <vt:lpstr>Example</vt:lpstr>
      <vt:lpstr>Hypermedia</vt:lpstr>
      <vt:lpstr>Authoring Tools</vt:lpstr>
      <vt:lpstr>Authoring Tools</vt:lpstr>
      <vt:lpstr>Importance of Multimedia</vt:lpstr>
      <vt:lpstr>Importance of Multimedia</vt:lpstr>
      <vt:lpstr>Importance of Multimedia</vt:lpstr>
      <vt:lpstr>Importance of Multimedia</vt:lpstr>
      <vt:lpstr>Importance of Multimedia</vt:lpstr>
      <vt:lpstr>Importance of Multimedia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Multimedia Products</vt:lpstr>
      <vt:lpstr>INTERACTIVITY</vt:lpstr>
      <vt:lpstr>CONTD..</vt:lpstr>
      <vt:lpstr>MULTIMEDIA TODAY</vt:lpstr>
      <vt:lpstr>PowerPoint Presentation</vt:lpstr>
      <vt:lpstr>SCOPE OF MULTIMEDIA</vt:lpstr>
      <vt:lpstr>PowerPoint Presentation</vt:lpstr>
      <vt:lpstr>ADVANTAGES</vt:lpstr>
      <vt:lpstr>Dis-advantages:-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TO</dc:title>
  <dc:creator>Munyakayanza</dc:creator>
  <cp:lastModifiedBy>HP</cp:lastModifiedBy>
  <cp:revision>22</cp:revision>
  <dcterms:created xsi:type="dcterms:W3CDTF">2018-11-12T11:47:41Z</dcterms:created>
  <dcterms:modified xsi:type="dcterms:W3CDTF">2021-08-30T09:02:25Z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2018-11-12T00:00:00Z</vt:filetime>
  </property>
</Properties>
</file>