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6" r:id="rId11"/>
    <p:sldId id="315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10698340" cy="5988126"/>
          </a:xfrm>
        </p:spPr>
        <p:txBody>
          <a:bodyPr>
            <a:normAutofit/>
          </a:bodyPr>
          <a:lstStyle/>
          <a:p>
            <a:pPr latinLnBrk="1"/>
            <a:r>
              <a:rPr lang="en-US" sz="5600" dirty="0"/>
              <a:t>AVIATION SAFETY ANALYSIS</a:t>
            </a:r>
            <a:br>
              <a:rPr lang="en-US" sz="5600" dirty="0"/>
            </a:br>
            <a:br>
              <a:rPr lang="en-US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7796998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Data-Driven Aircraft Selection Strategy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958A6-85AC-5FE9-FE5B-5AF04FC64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E83-3525-4481-8E9F-C8EE95BE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9814560" cy="858279"/>
          </a:xfrm>
        </p:spPr>
        <p:txBody>
          <a:bodyPr>
            <a:noAutofit/>
          </a:bodyPr>
          <a:lstStyle/>
          <a:p>
            <a:pPr latinLnBrk="1"/>
            <a:r>
              <a:rPr lang="en-US" sz="3000" dirty="0"/>
              <a:t>RECOMMENDATION 3: OVERHAUL OPERATIONAL SAFETY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72B89-61CC-19A6-5C8F-CB87290C098B}"/>
              </a:ext>
            </a:extLst>
          </p:cNvPr>
          <p:cNvSpPr txBox="1"/>
          <p:nvPr/>
        </p:nvSpPr>
        <p:spPr>
          <a:xfrm>
            <a:off x="1201783" y="2177143"/>
            <a:ext cx="1001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CRITICAL FOCUS AREAS:</a:t>
            </a:r>
          </a:p>
          <a:p>
            <a:pPr latinLnBrk="1"/>
            <a:r>
              <a:rPr lang="en-US" dirty="0"/>
              <a:t>1. Maneuvering training (99.6% fatality rate)</a:t>
            </a:r>
          </a:p>
          <a:p>
            <a:pPr latinLnBrk="1"/>
            <a:r>
              <a:rPr lang="en-US" dirty="0"/>
              <a:t>2. Go-around procedures (99.0% fatality rate)  </a:t>
            </a:r>
          </a:p>
          <a:p>
            <a:pPr latinLnBrk="1"/>
            <a:r>
              <a:rPr lang="en-US" dirty="0"/>
              <a:t>3. Landing protocols (97.6% fatality rate)</a:t>
            </a:r>
          </a:p>
          <a:p>
            <a:pPr latinLnBrk="1"/>
            <a:r>
              <a:rPr lang="en-US" dirty="0"/>
              <a:t>4. Takeoff safety (97.3% fatality rate)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ACTION ITEMS:</a:t>
            </a:r>
          </a:p>
          <a:p>
            <a:pPr latinLnBrk="1"/>
            <a:r>
              <a:rPr lang="en-US" dirty="0"/>
              <a:t>1. Develop emergency maneuver training</a:t>
            </a:r>
          </a:p>
          <a:p>
            <a:pPr latinLnBrk="1"/>
            <a:r>
              <a:rPr lang="en-US" dirty="0"/>
              <a:t>2. Implement strict go-around criteria</a:t>
            </a:r>
          </a:p>
          <a:p>
            <a:pPr latinLnBrk="1"/>
            <a:r>
              <a:rPr lang="en-US" dirty="0"/>
              <a:t>3. Enhance landing checklist procedures</a:t>
            </a:r>
          </a:p>
          <a:p>
            <a:pPr latinLnBrk="1"/>
            <a:r>
              <a:rPr lang="en-US" dirty="0"/>
              <a:t>4. Standardize takeoff safety protocols</a:t>
            </a:r>
          </a:p>
          <a:p>
            <a:pPr latinLnBrk="1"/>
            <a:r>
              <a:rPr lang="en-US" dirty="0"/>
              <a:t>5. Invest in flight simulators for high-risk phases</a:t>
            </a:r>
          </a:p>
        </p:txBody>
      </p:sp>
    </p:spTree>
    <p:extLst>
      <p:ext uri="{BB962C8B-B14F-4D97-AF65-F5344CB8AC3E}">
        <p14:creationId xmlns:p14="http://schemas.microsoft.com/office/powerpoint/2010/main" val="364617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ADDA6-A56C-E8D8-4B6A-6317060B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2DDD-8A76-7D02-2914-A0B036B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1193074"/>
            <a:ext cx="10058400" cy="623148"/>
          </a:xfrm>
        </p:spPr>
        <p:txBody>
          <a:bodyPr>
            <a:normAutofit/>
          </a:bodyPr>
          <a:lstStyle/>
          <a:p>
            <a:r>
              <a:rPr lang="en-US" sz="3000" dirty="0"/>
              <a:t>Implementation 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56A8D-8BBC-D082-F897-AE1B8E1090BB}"/>
              </a:ext>
            </a:extLst>
          </p:cNvPr>
          <p:cNvSpPr txBox="1"/>
          <p:nvPr/>
        </p:nvSpPr>
        <p:spPr>
          <a:xfrm>
            <a:off x="1045029" y="2177143"/>
            <a:ext cx="1038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PHASE 1: MONTHS 1-3</a:t>
            </a:r>
          </a:p>
          <a:p>
            <a:pPr latinLnBrk="1"/>
            <a:r>
              <a:rPr lang="en-US" dirty="0"/>
              <a:t>✓ Purchase initial Boeing airplane fleet</a:t>
            </a:r>
          </a:p>
          <a:p>
            <a:pPr latinLnBrk="1"/>
            <a:r>
              <a:rPr lang="en-US" dirty="0"/>
              <a:t>✓ Develop basic safety protocols</a:t>
            </a:r>
          </a:p>
          <a:p>
            <a:pPr latinLnBrk="1"/>
            <a:r>
              <a:rPr lang="en-US" dirty="0"/>
              <a:t>✓ Hire and train initial pilots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PHASE 2: MONTHS 4-12  </a:t>
            </a:r>
          </a:p>
          <a:p>
            <a:pPr latinLnBrk="1"/>
            <a:r>
              <a:rPr lang="en-US" dirty="0"/>
              <a:t>✓ Expand to additional safe categories</a:t>
            </a:r>
          </a:p>
          <a:p>
            <a:pPr latinLnBrk="1"/>
            <a:r>
              <a:rPr lang="en-US" dirty="0"/>
              <a:t>✓ Implement advanced training</a:t>
            </a:r>
          </a:p>
          <a:p>
            <a:pPr latinLnBrk="1"/>
            <a:r>
              <a:rPr lang="en-US" dirty="0"/>
              <a:t>✓ Establish safety monitoring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PHASE 3: YEAR 2+</a:t>
            </a:r>
          </a:p>
          <a:p>
            <a:pPr latinLnBrk="1"/>
            <a:r>
              <a:rPr lang="en-US" dirty="0"/>
              <a:t>✓ Continuous improvement</a:t>
            </a:r>
          </a:p>
          <a:p>
            <a:pPr latinLnBrk="1"/>
            <a:r>
              <a:rPr lang="en-US" dirty="0"/>
              <a:t>✓ Expand operations safely</a:t>
            </a:r>
          </a:p>
          <a:p>
            <a:pPr latinLnBrk="1"/>
            <a:r>
              <a:rPr lang="en-US" dirty="0"/>
              <a:t>✓ Become industry safety leader</a:t>
            </a:r>
          </a:p>
        </p:txBody>
      </p:sp>
    </p:spTree>
    <p:extLst>
      <p:ext uri="{BB962C8B-B14F-4D97-AF65-F5344CB8AC3E}">
        <p14:creationId xmlns:p14="http://schemas.microsoft.com/office/powerpoint/2010/main" val="2180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BE6C1-4848-3925-87E1-8CDF4236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25F4-A9B7-1E44-DF2E-B9EF387C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926" y="3117426"/>
            <a:ext cx="10058400" cy="623148"/>
          </a:xfrm>
        </p:spPr>
        <p:txBody>
          <a:bodyPr>
            <a:normAutofit/>
          </a:bodyPr>
          <a:lstStyle/>
          <a:p>
            <a:r>
              <a:rPr lang="en-US" sz="3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8994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pPr latinLnBrk="1"/>
            <a:r>
              <a:rPr lang="en-US" sz="3000" dirty="0"/>
              <a:t>Project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895A2-142D-22A5-B218-DAA38A773F15}"/>
              </a:ext>
            </a:extLst>
          </p:cNvPr>
          <p:cNvSpPr txBox="1"/>
          <p:nvPr/>
        </p:nvSpPr>
        <p:spPr>
          <a:xfrm>
            <a:off x="1123406" y="2018695"/>
            <a:ext cx="982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Help our company safely enter the aviation industry by identifying:</a:t>
            </a:r>
          </a:p>
          <a:p>
            <a:pPr latinLnBrk="1"/>
            <a:r>
              <a:rPr lang="en-US" dirty="0"/>
              <a:t>• Safest aircraft types to purchase</a:t>
            </a:r>
          </a:p>
          <a:p>
            <a:pPr latinLnBrk="1"/>
            <a:r>
              <a:rPr lang="en-US" dirty="0"/>
              <a:t>• Lowest-risk operational strategies</a:t>
            </a:r>
          </a:p>
          <a:p>
            <a:pPr latinLnBrk="1"/>
            <a:r>
              <a:rPr lang="en-US" dirty="0"/>
              <a:t>• Data-backed safety protocols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DATA SOURCE</a:t>
            </a:r>
          </a:p>
          <a:p>
            <a:pPr latinLnBrk="1"/>
            <a:r>
              <a:rPr lang="en-US" dirty="0"/>
              <a:t>• National Transportation Safety Board (NTSB)</a:t>
            </a:r>
          </a:p>
          <a:p>
            <a:pPr latinLnBrk="1"/>
            <a:r>
              <a:rPr lang="en-US" dirty="0"/>
              <a:t>• 77,488 aviation accidents (1962-2023)</a:t>
            </a:r>
          </a:p>
          <a:p>
            <a:pPr latinLnBrk="1"/>
            <a:r>
              <a:rPr lang="en-US" dirty="0"/>
              <a:t>• Comprehensive safety analysis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D78CD-7843-FAE1-5C1A-E6DB2ED3D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E36D-26E8-4591-82AF-3195F8E1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r>
              <a:rPr lang="en-US" sz="3000" dirty="0"/>
              <a:t>Business Understanding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03047-A283-E7A8-94C0-5C3EDFA7119E}"/>
              </a:ext>
            </a:extLst>
          </p:cNvPr>
          <p:cNvSpPr txBox="1"/>
          <p:nvPr/>
        </p:nvSpPr>
        <p:spPr>
          <a:xfrm>
            <a:off x="1319348" y="2192867"/>
            <a:ext cx="9823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THE CHALLENGE</a:t>
            </a:r>
          </a:p>
          <a:p>
            <a:pPr latinLnBrk="1"/>
            <a:r>
              <a:rPr lang="en-US" dirty="0"/>
              <a:t>We're expanding into aviation but lack expertise in:</a:t>
            </a:r>
          </a:p>
          <a:p>
            <a:pPr latinLnBrk="1"/>
            <a:r>
              <a:rPr lang="en-US" dirty="0"/>
              <a:t>• Aircraft safety profiles</a:t>
            </a:r>
          </a:p>
          <a:p>
            <a:pPr latinLnBrk="1"/>
            <a:r>
              <a:rPr lang="en-US" dirty="0"/>
              <a:t>• Risk assessment</a:t>
            </a:r>
          </a:p>
          <a:p>
            <a:pPr latinLnBrk="1"/>
            <a:r>
              <a:rPr lang="en-US" dirty="0"/>
              <a:t>• Operational best practices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THE OPPORTUNITY</a:t>
            </a:r>
          </a:p>
          <a:p>
            <a:pPr latinLnBrk="1"/>
            <a:r>
              <a:rPr lang="en-US" dirty="0"/>
              <a:t>Use data to make informed decisions about:</a:t>
            </a:r>
          </a:p>
          <a:p>
            <a:pPr latinLnBrk="1"/>
            <a:r>
              <a:rPr lang="en-US" dirty="0"/>
              <a:t>• Which aircraft to purchase</a:t>
            </a:r>
          </a:p>
          <a:p>
            <a:pPr latinLnBrk="1"/>
            <a:r>
              <a:rPr lang="en-US" dirty="0"/>
              <a:t>• How to operate safely</a:t>
            </a:r>
          </a:p>
          <a:p>
            <a:pPr latinLnBrk="1"/>
            <a:r>
              <a:rPr lang="en-US" dirty="0"/>
              <a:t>• Where to focus training</a:t>
            </a:r>
          </a:p>
        </p:txBody>
      </p:sp>
    </p:spTree>
    <p:extLst>
      <p:ext uri="{BB962C8B-B14F-4D97-AF65-F5344CB8AC3E}">
        <p14:creationId xmlns:p14="http://schemas.microsoft.com/office/powerpoint/2010/main" val="135839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254F0-90EF-F883-7AFD-228DFCF35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BD3B-673A-8637-EF35-8A96ED65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r>
              <a:rPr lang="en-US" sz="3000" dirty="0"/>
              <a:t>Data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7A54A-0EDD-7405-F4D5-012EAFE07157}"/>
              </a:ext>
            </a:extLst>
          </p:cNvPr>
          <p:cNvSpPr txBox="1"/>
          <p:nvPr/>
        </p:nvSpPr>
        <p:spPr>
          <a:xfrm>
            <a:off x="1123406" y="2018695"/>
            <a:ext cx="9823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WHAT WE ANALYZED</a:t>
            </a:r>
          </a:p>
          <a:p>
            <a:pPr latinLnBrk="1"/>
            <a:r>
              <a:rPr lang="en-US" dirty="0"/>
              <a:t>• 77,488 aviation accidents</a:t>
            </a:r>
          </a:p>
          <a:p>
            <a:pPr latinLnBrk="1"/>
            <a:r>
              <a:rPr lang="en-US" dirty="0"/>
              <a:t>• 60+ years of safety data</a:t>
            </a:r>
          </a:p>
          <a:p>
            <a:pPr latinLnBrk="1"/>
            <a:r>
              <a:rPr lang="en-US" dirty="0"/>
              <a:t>• Multiple aircraft categories</a:t>
            </a:r>
          </a:p>
          <a:p>
            <a:pPr latinLnBrk="1"/>
            <a:r>
              <a:rPr lang="en-US" dirty="0"/>
              <a:t>• Various manufacturers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KEY METRICS</a:t>
            </a:r>
          </a:p>
          <a:p>
            <a:pPr latinLnBrk="1"/>
            <a:r>
              <a:rPr lang="en-US" dirty="0"/>
              <a:t>• Fatality rates by category</a:t>
            </a:r>
          </a:p>
          <a:p>
            <a:pPr latinLnBrk="1"/>
            <a:r>
              <a:rPr lang="en-US" dirty="0"/>
              <a:t>• Accident frequency</a:t>
            </a:r>
          </a:p>
          <a:p>
            <a:pPr latinLnBrk="1"/>
            <a:r>
              <a:rPr lang="en-US" dirty="0"/>
              <a:t>• Safety trends over time</a:t>
            </a:r>
          </a:p>
          <a:p>
            <a:pPr latinLnBrk="1"/>
            <a:r>
              <a:rPr lang="en-US" dirty="0"/>
              <a:t>• Risk factors</a:t>
            </a:r>
          </a:p>
        </p:txBody>
      </p:sp>
    </p:spTree>
    <p:extLst>
      <p:ext uri="{BB962C8B-B14F-4D97-AF65-F5344CB8AC3E}">
        <p14:creationId xmlns:p14="http://schemas.microsoft.com/office/powerpoint/2010/main" val="129615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76DC0-8112-4380-EDC4-CCD82A83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6419-C53F-435E-5CA3-EECFF9B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pPr latinLnBrk="1"/>
            <a:r>
              <a:rPr lang="en-US" sz="3000" dirty="0"/>
              <a:t>KEY FINDING: AIRCRAFT CATEGORY SAFETY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36B29-8D21-8D13-B8D9-3EDD0A95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976833"/>
            <a:ext cx="5947954" cy="4223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AC4D5-5536-2A75-E6C4-A87B8500CAB2}"/>
              </a:ext>
            </a:extLst>
          </p:cNvPr>
          <p:cNvSpPr txBox="1"/>
          <p:nvPr/>
        </p:nvSpPr>
        <p:spPr>
          <a:xfrm>
            <a:off x="7053942" y="2177143"/>
            <a:ext cx="41626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Safest Options for Our Business:</a:t>
            </a:r>
          </a:p>
          <a:p>
            <a:pPr latinLnBrk="1"/>
            <a:r>
              <a:rPr lang="en-US" dirty="0"/>
              <a:t>• Balloons: 8.3% fatality rate</a:t>
            </a:r>
          </a:p>
          <a:p>
            <a:pPr latinLnBrk="1"/>
            <a:r>
              <a:rPr lang="en-US" dirty="0"/>
              <a:t>• Powered Parachutes: 14.3%</a:t>
            </a:r>
          </a:p>
          <a:p>
            <a:pPr latinLnBrk="1"/>
            <a:r>
              <a:rPr lang="en-US" dirty="0"/>
              <a:t>• Gliders: 20.4%</a:t>
            </a:r>
          </a:p>
          <a:p>
            <a:pPr latinLnBrk="1"/>
            <a:r>
              <a:rPr lang="en-US" dirty="0"/>
              <a:t>• Airplanes: 21.1% (best balance)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Avoid High-Risk Categories:</a:t>
            </a:r>
          </a:p>
          <a:p>
            <a:pPr latinLnBrk="1"/>
            <a:r>
              <a:rPr lang="en-US" dirty="0"/>
              <a:t>• Rockets: 100% fatality rate</a:t>
            </a:r>
          </a:p>
          <a:p>
            <a:pPr latinLnBrk="1"/>
            <a:r>
              <a:rPr lang="en-US" dirty="0"/>
              <a:t>• WSFT: 66.7%</a:t>
            </a:r>
          </a:p>
          <a:p>
            <a:pPr latinLnBrk="1"/>
            <a:r>
              <a:rPr lang="en-US" dirty="0"/>
              <a:t>• Weight-Shift: 33.5%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0039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5E66D-B235-5F73-3D21-3D1B291D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6E51-D66E-BAC6-BC9A-10DCAB4E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pPr latinLnBrk="1"/>
            <a:r>
              <a:rPr lang="en-US" sz="3000" dirty="0"/>
              <a:t>RECOMMENDATION 1: START WITH AIRPLANES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24368-ECFF-69C5-046F-A489720C82DF}"/>
              </a:ext>
            </a:extLst>
          </p:cNvPr>
          <p:cNvSpPr txBox="1"/>
          <p:nvPr/>
        </p:nvSpPr>
        <p:spPr>
          <a:xfrm>
            <a:off x="1201784" y="2177143"/>
            <a:ext cx="1001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WHY AIRPLANES?</a:t>
            </a:r>
          </a:p>
          <a:p>
            <a:pPr latinLnBrk="1"/>
            <a:r>
              <a:rPr lang="en-US" dirty="0"/>
              <a:t>• 21.1% fatality rate (well below average)</a:t>
            </a:r>
          </a:p>
          <a:p>
            <a:pPr latinLnBrk="1"/>
            <a:r>
              <a:rPr lang="en-US" dirty="0"/>
              <a:t>• 24,452 accidents analyzed (proven track record)</a:t>
            </a:r>
          </a:p>
          <a:p>
            <a:pPr latinLnBrk="1"/>
            <a:r>
              <a:rPr lang="en-US" dirty="0"/>
              <a:t>• Versatile for commercial &amp; private use</a:t>
            </a:r>
          </a:p>
          <a:p>
            <a:pPr latinLnBrk="1"/>
            <a:r>
              <a:rPr lang="en-US" dirty="0"/>
              <a:t>• Established maintenance protocols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ACTION ITEMS:</a:t>
            </a:r>
          </a:p>
          <a:p>
            <a:pPr latinLnBrk="1"/>
            <a:r>
              <a:rPr lang="en-US" dirty="0"/>
              <a:t>1. Purchase initial fleet from Boeing/Airbus</a:t>
            </a:r>
          </a:p>
          <a:p>
            <a:pPr latinLnBrk="1"/>
            <a:r>
              <a:rPr lang="en-US" dirty="0"/>
              <a:t>2. Develop airplane-specific safety protocols</a:t>
            </a:r>
          </a:p>
          <a:p>
            <a:pPr latinLnBrk="1"/>
            <a:r>
              <a:rPr lang="en-US" dirty="0"/>
              <a:t>3. Train pilots on airplane operations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862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43B2C-DC89-C555-1F38-FEF8C66B6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0156-60DE-1A4B-26C4-92C1F75A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pPr latinLnBrk="1"/>
            <a:r>
              <a:rPr lang="en-US" sz="3000" dirty="0"/>
              <a:t>KEY FINDING: MANUFACTURER SAFETY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56B0D-3FC8-B720-8F37-6CC6119BD5AD}"/>
              </a:ext>
            </a:extLst>
          </p:cNvPr>
          <p:cNvSpPr txBox="1"/>
          <p:nvPr/>
        </p:nvSpPr>
        <p:spPr>
          <a:xfrm>
            <a:off x="7053942" y="2177143"/>
            <a:ext cx="416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Top Performing Manufacturers:</a:t>
            </a:r>
          </a:p>
          <a:p>
            <a:pPr latinLnBrk="1"/>
            <a:r>
              <a:rPr lang="en-US" dirty="0"/>
              <a:t>• Airbus: 58.0% fatality rate</a:t>
            </a:r>
          </a:p>
          <a:p>
            <a:pPr latinLnBrk="1"/>
            <a:r>
              <a:rPr lang="en-US" dirty="0"/>
              <a:t>• McDonnell Douglas: 60.3%</a:t>
            </a:r>
          </a:p>
          <a:p>
            <a:pPr latinLnBrk="1"/>
            <a:r>
              <a:rPr lang="en-US" dirty="0"/>
              <a:t>• Boeing: 61.7% (best with high volume)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Safety with Experience:</a:t>
            </a:r>
          </a:p>
          <a:p>
            <a:pPr latinLnBrk="1"/>
            <a:r>
              <a:rPr lang="en-US" dirty="0"/>
              <a:t>• Boeing analyzed in 2,270 accidents</a:t>
            </a:r>
          </a:p>
          <a:p>
            <a:pPr latinLnBrk="1"/>
            <a:r>
              <a:rPr lang="en-US" dirty="0"/>
              <a:t>• Proven safety track record</a:t>
            </a:r>
          </a:p>
          <a:p>
            <a:pPr latinLnBrk="1"/>
            <a:r>
              <a:rPr lang="en-US" dirty="0"/>
              <a:t>• Reliable maintenance networks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380F-2442-A924-EF56-708CD24C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05" y="1969107"/>
            <a:ext cx="5748745" cy="39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96B3A-1BFE-53F5-55B0-422D96FD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C0E9-69E5-25C4-57AD-FC6AB778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pPr latinLnBrk="1"/>
            <a:r>
              <a:rPr lang="en-US" sz="3000" dirty="0"/>
              <a:t>RECOMMENDATION 2: PARTNER WITH BOEING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459E7-A3B6-E7A7-EE12-91AA42B7C2DA}"/>
              </a:ext>
            </a:extLst>
          </p:cNvPr>
          <p:cNvSpPr txBox="1"/>
          <p:nvPr/>
        </p:nvSpPr>
        <p:spPr>
          <a:xfrm>
            <a:off x="1201784" y="2177143"/>
            <a:ext cx="1001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WHY BOEING?</a:t>
            </a:r>
          </a:p>
          <a:p>
            <a:pPr latinLnBrk="1"/>
            <a:r>
              <a:rPr lang="en-US" dirty="0"/>
              <a:t>• Best combination of safety and experience</a:t>
            </a:r>
          </a:p>
          <a:p>
            <a:pPr latinLnBrk="1"/>
            <a:r>
              <a:rPr lang="en-US" dirty="0"/>
              <a:t>• 61.7% fatality rate across 2,270 accidents</a:t>
            </a:r>
          </a:p>
          <a:p>
            <a:pPr latinLnBrk="1"/>
            <a:r>
              <a:rPr lang="en-US" dirty="0"/>
              <a:t>• Global support and maintenance network</a:t>
            </a:r>
          </a:p>
          <a:p>
            <a:pPr latinLnBrk="1"/>
            <a:r>
              <a:rPr lang="en-US" dirty="0"/>
              <a:t>• Proven reliability for new operators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ACTION ITEMS:</a:t>
            </a:r>
          </a:p>
          <a:p>
            <a:pPr latinLnBrk="1"/>
            <a:r>
              <a:rPr lang="en-US" dirty="0"/>
              <a:t>1. Establish Boeing partnership</a:t>
            </a:r>
          </a:p>
          <a:p>
            <a:pPr latinLnBrk="1"/>
            <a:r>
              <a:rPr lang="en-US" dirty="0"/>
              <a:t>2. Standardize on Boeing aircraft types</a:t>
            </a:r>
          </a:p>
          <a:p>
            <a:pPr latinLnBrk="1"/>
            <a:r>
              <a:rPr lang="en-US" dirty="0"/>
              <a:t>3. Leverage their safety programs and training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8436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0DC45-64FF-6857-03B8-9ED4BE45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089-EABC-00CD-D923-9613F95A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83" y="957943"/>
            <a:ext cx="10058400" cy="858279"/>
          </a:xfrm>
        </p:spPr>
        <p:txBody>
          <a:bodyPr>
            <a:normAutofit/>
          </a:bodyPr>
          <a:lstStyle/>
          <a:p>
            <a:pPr latinLnBrk="1"/>
            <a:r>
              <a:rPr lang="en-US" sz="3000" dirty="0"/>
              <a:t>KEY FINDING: OPERATIONAL RISKS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84978-C1D1-0ACE-49CA-194665E736F0}"/>
              </a:ext>
            </a:extLst>
          </p:cNvPr>
          <p:cNvSpPr txBox="1"/>
          <p:nvPr/>
        </p:nvSpPr>
        <p:spPr>
          <a:xfrm>
            <a:off x="6618515" y="2177143"/>
            <a:ext cx="4807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dirty="0"/>
              <a:t>Highest Risk Phases:</a:t>
            </a:r>
          </a:p>
          <a:p>
            <a:pPr latinLnBrk="1"/>
            <a:r>
              <a:rPr lang="en-US" dirty="0"/>
              <a:t>• Maneuvering phases: 99.6% fatality rate</a:t>
            </a:r>
          </a:p>
          <a:p>
            <a:pPr latinLnBrk="1"/>
            <a:r>
              <a:rPr lang="en-US" dirty="0"/>
              <a:t>• Go-around: 99.0% fatality rate</a:t>
            </a:r>
          </a:p>
          <a:p>
            <a:pPr latinLnBrk="1"/>
            <a:r>
              <a:rPr lang="en-US" dirty="0"/>
              <a:t>• Landing: 97.6% fatality rate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CRITICAL INSIGHT:</a:t>
            </a:r>
          </a:p>
          <a:p>
            <a:pPr latinLnBrk="1"/>
            <a:r>
              <a:rPr lang="en-US" dirty="0"/>
              <a:t>• Routine operations (takeoff/landing) are extremely dangerous</a:t>
            </a:r>
          </a:p>
          <a:p>
            <a:pPr latinLnBrk="1"/>
            <a:r>
              <a:rPr lang="en-US" dirty="0"/>
              <a:t>• Maneuvering has near-perfect fatality rate</a:t>
            </a:r>
          </a:p>
          <a:p>
            <a:pPr latinLnBrk="1"/>
            <a:r>
              <a:rPr lang="en-US" dirty="0"/>
              <a:t>• Standard procedures need complete overhaul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7962E-1C28-E362-A4A9-1E549897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1" y="1924647"/>
            <a:ext cx="6306094" cy="41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5769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{D901A541-A264-42AC-BA05-EEFE2E62D560}TF427093bb-7ddc-497b-80f4-fe945bcee621ff7241c0_win32-add2936a5c77</Template>
  <TotalTime>193</TotalTime>
  <Words>587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AVIATION SAFETY ANALYSIS  </vt:lpstr>
      <vt:lpstr>Project Goal</vt:lpstr>
      <vt:lpstr>Business Understanding</vt:lpstr>
      <vt:lpstr>Data Overview</vt:lpstr>
      <vt:lpstr>KEY FINDING: AIRCRAFT CATEGORY SAFETY</vt:lpstr>
      <vt:lpstr>RECOMMENDATION 1: START WITH AIRPLANES</vt:lpstr>
      <vt:lpstr>KEY FINDING: MANUFACTURER SAFETY</vt:lpstr>
      <vt:lpstr>RECOMMENDATION 2: PARTNER WITH BOEING</vt:lpstr>
      <vt:lpstr>KEY FINDING: OPERATIONAL RISKS</vt:lpstr>
      <vt:lpstr>RECOMMENDATION 3: OVERHAUL OPERATIONAL SAFETY</vt:lpstr>
      <vt:lpstr>Implementation Roadmap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kagz tina</dc:creator>
  <cp:lastModifiedBy>kagz tina</cp:lastModifiedBy>
  <cp:revision>2</cp:revision>
  <dcterms:created xsi:type="dcterms:W3CDTF">2025-10-31T12:30:15Z</dcterms:created>
  <dcterms:modified xsi:type="dcterms:W3CDTF">2025-10-31T15:43:56Z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