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3"/>
    <p:sldId id="272" r:id="rId4"/>
    <p:sldId id="273" r:id="rId5"/>
    <p:sldId id="282" r:id="rId6"/>
    <p:sldId id="302" r:id="rId7"/>
    <p:sldId id="303" r:id="rId8"/>
    <p:sldId id="291" r:id="rId9"/>
    <p:sldId id="292" r:id="rId10"/>
    <p:sldId id="304" r:id="rId11"/>
    <p:sldId id="305" r:id="rId12"/>
    <p:sldId id="306" r:id="rId13"/>
    <p:sldId id="308" r:id="rId14"/>
    <p:sldId id="309" r:id="rId15"/>
    <p:sldId id="312" r:id="rId16"/>
    <p:sldId id="313" r:id="rId17"/>
    <p:sldId id="310" r:id="rId18"/>
    <p:sldId id="311" r:id="rId19"/>
    <p:sldId id="29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4660"/>
  </p:normalViewPr>
  <p:slideViewPr>
    <p:cSldViewPr>
      <p:cViewPr>
        <p:scale>
          <a:sx n="83" d="100"/>
          <a:sy n="83" d="100"/>
        </p:scale>
        <p:origin x="129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C245A-DA34-4034-ABCD-396D459F6BF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CD15D3-DB58-47E3-B485-DB5AD6DC93A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17DC80-8351-4F22-9453-FE2496C9B5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817DC80-8351-4F22-9453-FE2496C9B5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817DC80-8351-4F22-9453-FE2496C9B51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7DC80-8351-4F22-9453-FE2496C9B51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7DC80-8351-4F22-9453-FE2496C9B51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17DC80-8351-4F22-9453-FE2496C9B5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17DC80-8351-4F22-9453-FE2496C9B5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89F6A-C604-4B14-9EE9-74AB89763C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17DC80-8351-4F22-9453-FE2496C9B515}" type="datetimeFigureOut">
              <a:rPr lang="en-US" smtClean="0"/>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3689F6A-C604-4B14-9EE9-74AB89763C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abernae.com/process.aspx"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889" y="0"/>
            <a:ext cx="9150889" cy="1772816"/>
          </a:xfrm>
          <a:prstGeom prst="rect">
            <a:avLst/>
          </a:prstGeom>
        </p:spPr>
      </p:pic>
      <p:sp>
        <p:nvSpPr>
          <p:cNvPr id="6" name="TextBox 5"/>
          <p:cNvSpPr txBox="1"/>
          <p:nvPr/>
        </p:nvSpPr>
        <p:spPr>
          <a:xfrm>
            <a:off x="683568" y="0"/>
            <a:ext cx="8460432" cy="1200329"/>
          </a:xfrm>
          <a:prstGeom prst="rect">
            <a:avLst/>
          </a:prstGeom>
          <a:noFill/>
        </p:spPr>
        <p:txBody>
          <a:bodyPr wrap="square">
            <a:spAutoFit/>
          </a:bodyPr>
          <a:lstStyle/>
          <a:p>
            <a:r>
              <a:rPr lang="en-US" sz="3600" b="1" dirty="0">
                <a:solidFill>
                  <a:schemeClr val="bg1"/>
                </a:solidFill>
                <a:latin typeface="Times New Roman" panose="02020603050405020304" pitchFamily="18" charset="0"/>
                <a:cs typeface="Times New Roman" panose="02020603050405020304" pitchFamily="18" charset="0"/>
              </a:rPr>
              <a:t>BHARATH INSTITUTE OF HIGHER EDUCATION AND RESEARCH</a:t>
            </a:r>
            <a:endParaRPr lang="en-IN" sz="3600" dirty="0">
              <a:solidFill>
                <a:schemeClr val="bg1"/>
              </a:solidFill>
            </a:endParaRPr>
          </a:p>
        </p:txBody>
      </p:sp>
      <p:sp>
        <p:nvSpPr>
          <p:cNvPr id="9" name="TextBox 8"/>
          <p:cNvSpPr txBox="1"/>
          <p:nvPr/>
        </p:nvSpPr>
        <p:spPr>
          <a:xfrm>
            <a:off x="323528" y="1988840"/>
            <a:ext cx="8568952" cy="1077218"/>
          </a:xfrm>
          <a:prstGeom prst="rect">
            <a:avLst/>
          </a:prstGeom>
          <a:noFill/>
        </p:spPr>
        <p:txBody>
          <a:bodyPr wrap="square">
            <a:spAutoFit/>
          </a:bodyPr>
          <a:lstStyle/>
          <a:p>
            <a:r>
              <a:rPr lang="en-IN" sz="3200" b="1" i="1" dirty="0"/>
              <a:t>     VIRTUAL MOUSE OPERATION USING</a:t>
            </a:r>
            <a:endParaRPr lang="en-IN" sz="3200" b="1" i="1" dirty="0"/>
          </a:p>
          <a:p>
            <a:r>
              <a:rPr lang="en-IN" sz="3200" b="1" i="1" dirty="0"/>
              <a:t>                        WEB CAMERA</a:t>
            </a:r>
            <a:endParaRPr lang="en-IN" sz="3200" b="1" i="1" dirty="0"/>
          </a:p>
        </p:txBody>
      </p:sp>
      <p:sp>
        <p:nvSpPr>
          <p:cNvPr id="10" name="TextBox 9"/>
          <p:cNvSpPr txBox="1"/>
          <p:nvPr/>
        </p:nvSpPr>
        <p:spPr>
          <a:xfrm>
            <a:off x="539552" y="3066058"/>
            <a:ext cx="7056783" cy="2463165"/>
          </a:xfrm>
          <a:prstGeom prst="rect">
            <a:avLst/>
          </a:prstGeom>
          <a:noFill/>
        </p:spPr>
        <p:txBody>
          <a:bodyPr wrap="square">
            <a:spAutoFit/>
          </a:bodyPr>
          <a:lstStyle/>
          <a:p>
            <a:pPr marL="0" marR="0" lvl="0" indent="0" algn="ctr" defTabSz="457200" rtl="0" eaLnBrk="1" fontAlgn="auto" latinLnBrk="0" hangingPunct="1">
              <a:lnSpc>
                <a:spcPct val="160000"/>
              </a:lnSpc>
              <a:spcBef>
                <a:spcPct val="20000"/>
              </a:spcBef>
              <a:spcAft>
                <a:spcPts val="600"/>
              </a:spcAft>
              <a:buClr>
                <a:srgbClr val="30ACEC">
                  <a:lumMod val="75000"/>
                </a:srgbClr>
              </a:buClr>
              <a:buSzPct val="145000"/>
              <a:buFont typeface="Arial" panose="020B0604020202020204"/>
              <a:buNone/>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FINAL REVIEW</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60000"/>
              </a:lnSpc>
              <a:spcBef>
                <a:spcPct val="20000"/>
              </a:spcBef>
              <a:spcAft>
                <a:spcPts val="600"/>
              </a:spcAft>
              <a:buClr>
                <a:srgbClr val="30ACEC">
                  <a:lumMod val="75000"/>
                </a:srgbClr>
              </a:buClr>
              <a:buSzPct val="145000"/>
              <a:buFont typeface="Arial" panose="020B0604020202020204"/>
              <a:buNone/>
              <a:defRPr/>
            </a:pPr>
            <a:r>
              <a:rPr kumimoji="0" lang="en-I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 BY:</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lang="en-US" sz="2400" b="1" dirty="0">
                <a:solidFill>
                  <a:srgbClr val="FF0000"/>
                </a:solidFill>
                <a:latin typeface="Times New Roman" panose="02020603050405020304" pitchFamily="18" charset="0"/>
                <a:cs typeface="Times New Roman" panose="02020603050405020304" pitchFamily="18" charset="0"/>
              </a:rPr>
              <a:t>            MUTYAM REDDY BEJJANKI [</a:t>
            </a:r>
            <a:r>
              <a:rPr lang="en-US" sz="2400" b="1" dirty="0">
                <a:latin typeface="Times New Roman" panose="02020603050405020304" pitchFamily="18" charset="0"/>
                <a:cs typeface="Times New Roman" panose="02020603050405020304" pitchFamily="18" charset="0"/>
              </a:rPr>
              <a:t>U17IT021</a:t>
            </a:r>
            <a:r>
              <a:rPr lang="en-US" sz="2400" b="1" dirty="0">
                <a:solidFill>
                  <a:srgbClr val="FF0000"/>
                </a:solidFill>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lang="en-US" sz="2400" b="1" dirty="0">
                <a:solidFill>
                  <a:srgbClr val="FF0000"/>
                </a:solidFill>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solidFill>
                  <a:srgbClr val="000000"/>
                </a:solidFill>
                <a:effectLst/>
                <a:latin typeface="Arial" panose="020B0604020202020204" pitchFamily="34" charset="0"/>
                <a:ea typeface="Arial" panose="020B0604020202020204" pitchFamily="34" charset="0"/>
              </a:rPr>
              <a:t>          </a:t>
            </a:r>
            <a:r>
              <a:rPr lang="en-IN" sz="3200" dirty="0">
                <a:solidFill>
                  <a:srgbClr val="000000"/>
                </a:solidFill>
                <a:effectLst/>
                <a:latin typeface="Times New Roman" panose="02020603050405020304" pitchFamily="18" charset="0"/>
                <a:ea typeface="Times New Roman" panose="02020603050405020304" pitchFamily="18" charset="0"/>
              </a:rPr>
              <a:t>SYSTEM REQUIREMENTS</a:t>
            </a:r>
            <a:br>
              <a:rPr lang="en-IN" sz="3200" dirty="0">
                <a:solidFill>
                  <a:srgbClr val="000000"/>
                </a:solidFill>
                <a:effectLst/>
                <a:latin typeface="Times New Roman" panose="02020603050405020304" pitchFamily="18" charset="0"/>
                <a:ea typeface="Times New Roman" panose="02020603050405020304" pitchFamily="18" charset="0"/>
              </a:rPr>
            </a:br>
            <a:r>
              <a:rPr lang="en-IN" sz="3200" dirty="0">
                <a:solidFill>
                  <a:srgbClr val="000000"/>
                </a:solidFill>
                <a:effectLst/>
                <a:latin typeface="Times New Roman" panose="02020603050405020304" pitchFamily="18" charset="0"/>
                <a:ea typeface="Times New Roman" panose="02020603050405020304" pitchFamily="18" charset="0"/>
              </a:rPr>
              <a:t>		Software Requirements 	</a:t>
            </a:r>
            <a:endParaRPr lang="en-IN" sz="3200" dirty="0"/>
          </a:p>
        </p:txBody>
      </p:sp>
      <p:sp>
        <p:nvSpPr>
          <p:cNvPr id="3" name="Content Placeholder 2"/>
          <p:cNvSpPr>
            <a:spLocks noGrp="1"/>
          </p:cNvSpPr>
          <p:nvPr>
            <p:ph idx="1"/>
          </p:nvPr>
        </p:nvSpPr>
        <p:spPr>
          <a:xfrm>
            <a:off x="609598" y="2160590"/>
            <a:ext cx="7130753" cy="3880773"/>
          </a:xfrm>
        </p:spPr>
        <p:txBody>
          <a:bodyPr/>
          <a:lstStyle/>
          <a:p>
            <a:pPr marL="350520" marR="50800" algn="l">
              <a:lnSpc>
                <a:spcPct val="107000"/>
              </a:lnSpc>
              <a:spcAft>
                <a:spcPts val="25"/>
              </a:spcAft>
              <a:tabLst>
                <a:tab pos="1418590" algn="ctr"/>
                <a:tab pos="3482975" algn="ctr"/>
              </a:tabLst>
            </a:pPr>
            <a:r>
              <a:rPr lang="en-IN" sz="24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2400" dirty="0">
                <a:solidFill>
                  <a:srgbClr val="000000"/>
                </a:solidFill>
                <a:effectLst/>
                <a:latin typeface="Times New Roman" panose="02020603050405020304" pitchFamily="18" charset="0"/>
                <a:ea typeface="Times New Roman" panose="02020603050405020304" pitchFamily="18" charset="0"/>
              </a:rPr>
              <a:t>Operating System  	- Windows10/Ubuntu 18.04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540"/>
              </a:spcAft>
              <a:tabLst>
                <a:tab pos="1522730" algn="ctr"/>
                <a:tab pos="3292475" algn="ctr"/>
              </a:tabLst>
            </a:pPr>
            <a:r>
              <a:rPr lang="en-IN" sz="2400" dirty="0">
                <a:solidFill>
                  <a:srgbClr val="000000"/>
                </a:solidFill>
                <a:effectLst/>
                <a:latin typeface="Calibri" panose="020F0502020204030204" pitchFamily="34" charset="0"/>
                <a:ea typeface="Calibri" panose="020F0502020204030204" pitchFamily="34" charset="0"/>
              </a:rPr>
              <a:t>	</a:t>
            </a:r>
            <a:r>
              <a:rPr lang="en-IN" sz="24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2400" dirty="0">
                <a:solidFill>
                  <a:srgbClr val="000000"/>
                </a:solidFill>
                <a:effectLst/>
                <a:latin typeface="Times New Roman" panose="02020603050405020304" pitchFamily="18" charset="0"/>
                <a:ea typeface="Times New Roman" panose="02020603050405020304" pitchFamily="18" charset="0"/>
              </a:rPr>
              <a:t>Application Software  	- Anaconda, PyCharm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25"/>
              </a:spcAft>
              <a:tabLst>
                <a:tab pos="1134745" algn="ctr"/>
                <a:tab pos="3778885" algn="ctr"/>
              </a:tabLst>
            </a:pPr>
            <a:r>
              <a:rPr lang="en-IN" sz="2400" dirty="0">
                <a:solidFill>
                  <a:srgbClr val="000000"/>
                </a:solidFill>
                <a:effectLst/>
                <a:latin typeface="Calibri" panose="020F0502020204030204" pitchFamily="34" charset="0"/>
                <a:ea typeface="Calibri" panose="020F0502020204030204" pitchFamily="34" charset="0"/>
              </a:rPr>
              <a:t>	 </a:t>
            </a:r>
            <a:r>
              <a:rPr lang="en-IN" sz="24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2400" dirty="0">
                <a:solidFill>
                  <a:srgbClr val="000000"/>
                </a:solidFill>
                <a:effectLst/>
                <a:latin typeface="Times New Roman" panose="02020603050405020304" pitchFamily="18" charset="0"/>
                <a:ea typeface="Times New Roman" panose="02020603050405020304" pitchFamily="18" charset="0"/>
              </a:rPr>
              <a:t>Modules  - cv2, NumPy, </a:t>
            </a:r>
            <a:r>
              <a:rPr lang="en-IN" sz="2400" dirty="0" err="1">
                <a:solidFill>
                  <a:srgbClr val="000000"/>
                </a:solidFill>
                <a:effectLst/>
                <a:latin typeface="Times New Roman" panose="02020603050405020304" pitchFamily="18" charset="0"/>
                <a:ea typeface="Times New Roman" panose="02020603050405020304" pitchFamily="18" charset="0"/>
              </a:rPr>
              <a:t>PynPut</a:t>
            </a:r>
            <a:r>
              <a:rPr lang="en-IN" sz="2400" dirty="0">
                <a:solidFill>
                  <a:srgbClr val="000000"/>
                </a:solidFill>
                <a:effectLst/>
                <a:latin typeface="Times New Roman" panose="02020603050405020304" pitchFamily="18" charset="0"/>
                <a:ea typeface="Times New Roman" panose="02020603050405020304" pitchFamily="18" charset="0"/>
              </a:rPr>
              <a:t>, WX, controller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580"/>
              </a:spcAft>
              <a:tabLst>
                <a:tab pos="1036320" algn="ctr"/>
                <a:tab pos="2855595" algn="ctr"/>
              </a:tabLst>
            </a:pPr>
            <a:r>
              <a:rPr lang="en-IN" sz="2400" dirty="0">
                <a:solidFill>
                  <a:srgbClr val="000000"/>
                </a:solidFill>
                <a:latin typeface="Segoe UI Symbol" panose="020B0502040204020203" pitchFamily="34" charset="0"/>
                <a:ea typeface="Segoe UI Symbol" panose="020B0502040204020203" pitchFamily="34" charset="0"/>
                <a:cs typeface="Segoe UI Symbol" panose="020B0502040204020203" pitchFamily="34" charset="0"/>
              </a:rPr>
              <a:t> </a:t>
            </a:r>
            <a:r>
              <a:rPr lang="en-IN" sz="2400" dirty="0">
                <a:solidFill>
                  <a:srgbClr val="000000"/>
                </a:solidFill>
                <a:latin typeface="Times New Roman" panose="02020603050405020304" pitchFamily="18" charset="0"/>
                <a:ea typeface="Segoe UI Symbol" panose="020B0502040204020203" pitchFamily="34" charset="0"/>
                <a:cs typeface="Segoe UI Symbol" panose="020B0502040204020203" pitchFamily="34" charset="0"/>
              </a:rPr>
              <a:t>S</a:t>
            </a:r>
            <a:r>
              <a:rPr lang="en-IN" sz="2400" dirty="0">
                <a:solidFill>
                  <a:srgbClr val="000000"/>
                </a:solidFill>
                <a:effectLst/>
                <a:latin typeface="Times New Roman" panose="02020603050405020304" pitchFamily="18" charset="0"/>
                <a:ea typeface="Times New Roman" panose="02020603050405020304" pitchFamily="18" charset="0"/>
              </a:rPr>
              <a:t>cript  	- Python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25"/>
              </a:spcAft>
              <a:tabLst>
                <a:tab pos="1096645" algn="ctr"/>
                <a:tab pos="3145155" algn="ctr"/>
              </a:tabLst>
            </a:pPr>
            <a:r>
              <a:rPr lang="en-IN" sz="2400" dirty="0">
                <a:solidFill>
                  <a:srgbClr val="000000"/>
                </a:solidFill>
                <a:effectLst/>
                <a:latin typeface="Times New Roman" panose="02020603050405020304" pitchFamily="18" charset="0"/>
                <a:ea typeface="Times New Roman" panose="02020603050405020304" pitchFamily="18" charset="0"/>
              </a:rPr>
              <a:t> Drivers  	- Webcam drivers  </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91976"/>
            <a:ext cx="4866044" cy="1320800"/>
          </a:xfrm>
        </p:spPr>
        <p:txBody>
          <a:bodyPr>
            <a:normAutofit/>
          </a:bodyPr>
          <a:lstStyle/>
          <a:p>
            <a:r>
              <a:rPr lang="en-US" sz="4000" b="1" u="sng" dirty="0">
                <a:solidFill>
                  <a:schemeClr val="tx1"/>
                </a:solidFill>
              </a:rPr>
              <a:t>USE CASE DIAGRAM</a:t>
            </a:r>
            <a:endParaRPr lang="en-IN" sz="4000" b="1" u="sng" dirty="0">
              <a:solidFill>
                <a:schemeClr val="tx1"/>
              </a:solidFill>
            </a:endParaRPr>
          </a:p>
        </p:txBody>
      </p:sp>
      <p:pic>
        <p:nvPicPr>
          <p:cNvPr id="4" name="Content Placeholder 3"/>
          <p:cNvPicPr>
            <a:picLocks noGrp="1"/>
          </p:cNvPicPr>
          <p:nvPr>
            <p:ph idx="1"/>
          </p:nvPr>
        </p:nvPicPr>
        <p:blipFill>
          <a:blip r:embed="rId1"/>
          <a:stretch>
            <a:fillRect/>
          </a:stretch>
        </p:blipFill>
        <p:spPr>
          <a:xfrm>
            <a:off x="2267744" y="1196752"/>
            <a:ext cx="5544616" cy="5328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0"/>
            <a:ext cx="6347713" cy="1320800"/>
          </a:xfrm>
        </p:spPr>
        <p:txBody>
          <a:bodyPr/>
          <a:lstStyle/>
          <a:p>
            <a:r>
              <a:rPr lang="en-IN" dirty="0">
                <a:solidFill>
                  <a:schemeClr val="tx1"/>
                </a:solidFill>
              </a:rPr>
              <a:t>        </a:t>
            </a:r>
            <a:r>
              <a:rPr lang="en-IN" sz="4000" b="1" u="sng" dirty="0">
                <a:solidFill>
                  <a:schemeClr val="tx1"/>
                </a:solidFill>
              </a:rPr>
              <a:t>Class Diagram</a:t>
            </a:r>
            <a:endParaRPr lang="en-IN" sz="4000" b="1" u="sng" dirty="0">
              <a:solidFill>
                <a:schemeClr val="tx1"/>
              </a:solidFill>
            </a:endParaRPr>
          </a:p>
        </p:txBody>
      </p:sp>
      <p:pic>
        <p:nvPicPr>
          <p:cNvPr id="4" name="Content Placeholder 3"/>
          <p:cNvPicPr>
            <a:picLocks noGrp="1"/>
          </p:cNvPicPr>
          <p:nvPr>
            <p:ph idx="1"/>
          </p:nvPr>
        </p:nvPicPr>
        <p:blipFill>
          <a:blip r:embed="rId1"/>
          <a:stretch>
            <a:fillRect/>
          </a:stretch>
        </p:blipFill>
        <p:spPr>
          <a:xfrm>
            <a:off x="755576" y="764704"/>
            <a:ext cx="7344816" cy="5760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9561"/>
            <a:ext cx="6347713" cy="735143"/>
          </a:xfrm>
        </p:spPr>
        <p:txBody>
          <a:bodyPr/>
          <a:lstStyle/>
          <a:p>
            <a:r>
              <a:rPr lang="en-IN" dirty="0">
                <a:solidFill>
                  <a:schemeClr val="tx1"/>
                </a:solidFill>
              </a:rPr>
              <a:t>        </a:t>
            </a:r>
            <a:r>
              <a:rPr lang="en-IN" sz="4000" b="1" u="sng" dirty="0">
                <a:solidFill>
                  <a:schemeClr val="tx1"/>
                </a:solidFill>
              </a:rPr>
              <a:t>Sequence Diagram</a:t>
            </a:r>
            <a:endParaRPr lang="en-IN" sz="4000" b="1" u="sng" dirty="0">
              <a:solidFill>
                <a:schemeClr val="tx1"/>
              </a:solidFill>
            </a:endParaRPr>
          </a:p>
        </p:txBody>
      </p:sp>
      <p:pic>
        <p:nvPicPr>
          <p:cNvPr id="4" name="Content Placeholder 3"/>
          <p:cNvPicPr>
            <a:picLocks noGrp="1"/>
          </p:cNvPicPr>
          <p:nvPr>
            <p:ph idx="1"/>
          </p:nvPr>
        </p:nvPicPr>
        <p:blipFill>
          <a:blip r:embed="rId1"/>
          <a:stretch>
            <a:fillRect/>
          </a:stretch>
        </p:blipFill>
        <p:spPr>
          <a:xfrm>
            <a:off x="395536" y="764704"/>
            <a:ext cx="7776864" cy="59766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0"/>
            <a:ext cx="6347713" cy="548680"/>
          </a:xfrm>
        </p:spPr>
        <p:txBody>
          <a:bodyPr>
            <a:normAutofit fontScale="90000"/>
          </a:bodyPr>
          <a:lstStyle/>
          <a:p>
            <a:r>
              <a:rPr lang="en-IN" sz="4000" b="1" dirty="0">
                <a:solidFill>
                  <a:schemeClr val="tx1"/>
                </a:solidFill>
              </a:rPr>
              <a:t>              </a:t>
            </a:r>
            <a:r>
              <a:rPr lang="en-IN" sz="4000" b="1" u="sng" dirty="0">
                <a:solidFill>
                  <a:schemeClr val="tx1"/>
                </a:solidFill>
              </a:rPr>
              <a:t>TEST CASES</a:t>
            </a:r>
            <a:endParaRPr lang="en-IN" sz="4000" b="1" u="sng" dirty="0">
              <a:solidFill>
                <a:schemeClr val="tx1"/>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5536" y="603898"/>
            <a:ext cx="8136904" cy="62396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0"/>
            <a:ext cx="6347713" cy="1320800"/>
          </a:xfrm>
        </p:spPr>
        <p:txBody>
          <a:bodyPr/>
          <a:lstStyle/>
          <a:p>
            <a:r>
              <a:rPr lang="en-IN" b="1" u="sng" dirty="0">
                <a:solidFill>
                  <a:schemeClr val="tx1"/>
                </a:solidFill>
              </a:rPr>
              <a:t>FUTURE ENHANCEMENT</a:t>
            </a:r>
            <a:endParaRPr lang="en-IN" b="1" u="sng" dirty="0">
              <a:solidFill>
                <a:schemeClr val="tx1"/>
              </a:solidFill>
            </a:endParaRPr>
          </a:p>
        </p:txBody>
      </p:sp>
      <p:sp>
        <p:nvSpPr>
          <p:cNvPr id="3" name="Content Placeholder 2"/>
          <p:cNvSpPr>
            <a:spLocks noGrp="1"/>
          </p:cNvSpPr>
          <p:nvPr>
            <p:ph idx="1"/>
          </p:nvPr>
        </p:nvSpPr>
        <p:spPr>
          <a:xfrm>
            <a:off x="395536" y="764704"/>
            <a:ext cx="8568952" cy="4752528"/>
          </a:xfrm>
        </p:spPr>
        <p:txBody>
          <a:bodyPr>
            <a:normAutofit/>
          </a:bodyPr>
          <a:lstStyle/>
          <a:p>
            <a:pPr marL="0" indent="0">
              <a:buNone/>
            </a:pPr>
            <a:r>
              <a:rPr lang="en-US" dirty="0"/>
              <a:t>There are several features and improvements needed in order for the program to be more user friendly, accurate, and flexible in various environments. </a:t>
            </a:r>
            <a:endParaRPr lang="en-US" dirty="0"/>
          </a:p>
          <a:p>
            <a:pPr marL="0" indent="0">
              <a:buNone/>
            </a:pPr>
            <a:r>
              <a:rPr lang="en-US" dirty="0"/>
              <a:t>The following describes the improvements and the features required: </a:t>
            </a:r>
            <a:endParaRPr lang="en-US" dirty="0"/>
          </a:p>
          <a:p>
            <a:pPr marL="0" indent="0">
              <a:buNone/>
            </a:pPr>
            <a:r>
              <a:rPr lang="en-US" dirty="0"/>
              <a:t> </a:t>
            </a:r>
            <a:r>
              <a:rPr lang="en-US" b="1" dirty="0"/>
              <a:t>Smart Recognition Algorithm:</a:t>
            </a:r>
            <a:endParaRPr lang="en-US" b="1" dirty="0"/>
          </a:p>
          <a:p>
            <a:pPr marL="0" indent="0">
              <a:buNone/>
            </a:pPr>
            <a:r>
              <a:rPr lang="en-US" dirty="0"/>
              <a:t> Due to the current recognition process are limited within 25cm radius, an adaptive zoom-in/out functions are required to improve the covered distance, where it can automatically adjust the focus rate based on the distance the users and the webcam. </a:t>
            </a:r>
            <a:endParaRPr lang="en-US" dirty="0"/>
          </a:p>
          <a:p>
            <a:pPr marL="0" indent="0">
              <a:buNone/>
            </a:pPr>
            <a:r>
              <a:rPr lang="en-US" dirty="0"/>
              <a:t> </a:t>
            </a:r>
            <a:r>
              <a:rPr lang="en-US" b="1" dirty="0"/>
              <a:t>Better Performance: </a:t>
            </a:r>
            <a:endParaRPr lang="en-US" b="1" dirty="0"/>
          </a:p>
          <a:p>
            <a:pPr marL="0" indent="0">
              <a:buNone/>
            </a:pPr>
            <a:r>
              <a:rPr lang="en-US" dirty="0"/>
              <a:t>The response time are heavily relying on the hardware of the machine, this includes the processing speed of the processor, the size of the available RAM, and the available features of webcam. Therefore, the program may have better performance when it's running on a decent machine with a webcam that performs better in different types of lightings.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6347713" cy="908720"/>
          </a:xfrm>
        </p:spPr>
        <p:txBody>
          <a:bodyPr/>
          <a:lstStyle/>
          <a:p>
            <a:r>
              <a:rPr lang="en-IN" dirty="0">
                <a:solidFill>
                  <a:schemeClr val="tx1"/>
                </a:solidFill>
              </a:rPr>
              <a:t>            </a:t>
            </a:r>
            <a:r>
              <a:rPr lang="en-IN" sz="4000" b="1" u="sng" dirty="0">
                <a:solidFill>
                  <a:schemeClr val="tx1"/>
                </a:solidFill>
              </a:rPr>
              <a:t>CONCLUSION</a:t>
            </a:r>
            <a:endParaRPr lang="en-IN" sz="4000" b="1" u="sng" dirty="0">
              <a:solidFill>
                <a:schemeClr val="tx1"/>
              </a:solidFill>
            </a:endParaRPr>
          </a:p>
        </p:txBody>
      </p:sp>
      <p:sp>
        <p:nvSpPr>
          <p:cNvPr id="3" name="Content Placeholder 2"/>
          <p:cNvSpPr>
            <a:spLocks noGrp="1"/>
          </p:cNvSpPr>
          <p:nvPr>
            <p:ph idx="1"/>
          </p:nvPr>
        </p:nvSpPr>
        <p:spPr>
          <a:xfrm>
            <a:off x="899592" y="908720"/>
            <a:ext cx="7200799" cy="4484571"/>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In conclusion, it’s no surprised that the physical mouse will be replaced by a virtual non- physical mouse in the Human-Computer Interactions (HCI), where every mouse movements can be executed with a swift of your fingers everywhere and anytime without any environmental restrictions. This project had developed a colour recognition program with the purpose of replacing the generic physical mouse without sacrificing the accuracy and efficiency, it is able to recognize colour movements, combinations, and translate them into actual mouse functions. Due to accuracy and efficiency plays an important role in making the program as useful as an actual physical mouse, a few techniques had to be implemented. First and foremost, the coordinates of the colours that are in charge of handling the cursor movements are averaged based on a collection of coordinates, the purpose of this technique is to reduce and stabilize the sensitivity of cursor movements, as slight movement might lead to unwanted cursor movements.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88640"/>
            <a:ext cx="6347713" cy="720080"/>
          </a:xfrm>
        </p:spPr>
        <p:txBody>
          <a:bodyPr/>
          <a:lstStyle/>
          <a:p>
            <a:r>
              <a:rPr lang="en-IN" dirty="0"/>
              <a:t>		         </a:t>
            </a:r>
            <a:r>
              <a:rPr lang="en-IN" sz="4000" b="1" u="sng" dirty="0">
                <a:solidFill>
                  <a:schemeClr val="tx1"/>
                </a:solidFill>
              </a:rPr>
              <a:t>REFERENCES</a:t>
            </a:r>
            <a:endParaRPr lang="en-IN" sz="4000" b="1" u="sng" dirty="0"/>
          </a:p>
        </p:txBody>
      </p:sp>
      <p:sp>
        <p:nvSpPr>
          <p:cNvPr id="3" name="Content Placeholder 2"/>
          <p:cNvSpPr>
            <a:spLocks noGrp="1"/>
          </p:cNvSpPr>
          <p:nvPr>
            <p:ph idx="1"/>
          </p:nvPr>
        </p:nvSpPr>
        <p:spPr>
          <a:xfrm>
            <a:off x="395537" y="836712"/>
            <a:ext cx="8208912" cy="5904656"/>
          </a:xfrm>
        </p:spPr>
        <p:txBody>
          <a:bodyPr>
            <a:normAutofit lnSpcReduction="10000"/>
          </a:bodyPr>
          <a:lstStyle/>
          <a:p>
            <a:pPr marL="0" indent="0">
              <a:buNone/>
            </a:pPr>
            <a:r>
              <a:rPr lang="en-IN" sz="1600" dirty="0"/>
              <a:t>[1] Banerjee, A., Ghosh, A., Bharadwaj, K., &amp; </a:t>
            </a:r>
            <a:r>
              <a:rPr lang="en-IN" sz="1600" dirty="0" err="1"/>
              <a:t>Saikia</a:t>
            </a:r>
            <a:r>
              <a:rPr lang="en-IN" sz="1600" dirty="0"/>
              <a:t>, H. (2014). Mouse control using a web camera based on colour detection. </a:t>
            </a:r>
            <a:r>
              <a:rPr lang="en-IN" sz="1600" dirty="0" err="1"/>
              <a:t>arXiv</a:t>
            </a:r>
            <a:r>
              <a:rPr lang="en-IN" sz="1600" dirty="0"/>
              <a:t> preprint arXiv:1403.4722. </a:t>
            </a:r>
            <a:endParaRPr lang="en-IN" sz="1600" dirty="0"/>
          </a:p>
          <a:p>
            <a:pPr marL="0" indent="0">
              <a:buNone/>
            </a:pPr>
            <a:r>
              <a:rPr lang="en-IN" sz="1600" dirty="0"/>
              <a:t>[2] Chu-Feng, L. (2008). Portable Vision-Based HCI. [online] Available at: http://www.csie.ntu.edu.tw/~p93007/projects/vision/vision_hci_p93922007.pdf </a:t>
            </a:r>
            <a:endParaRPr lang="en-IN" sz="1600" dirty="0"/>
          </a:p>
          <a:p>
            <a:pPr marL="0" indent="0">
              <a:buNone/>
            </a:pPr>
            <a:r>
              <a:rPr lang="en-IN" sz="1600" dirty="0"/>
              <a:t>[3] Park, H. (2008). A method for controlling mouse movement using a real-time camera. Brown University, Providence, RI, USA, Department of computer science. </a:t>
            </a:r>
            <a:endParaRPr lang="en-IN" sz="1600" dirty="0"/>
          </a:p>
          <a:p>
            <a:pPr marL="0" indent="0">
              <a:buNone/>
            </a:pPr>
            <a:r>
              <a:rPr lang="en-IN" sz="1600" dirty="0"/>
              <a:t>[4] Kumar N, M. (2011). Manual Testing: Agile software development. [online] Manojforqa.blogspot.com. Available at:  http://manojforqa.blogspot.com/2011/09/agilesoftware-development.html </a:t>
            </a:r>
            <a:endParaRPr lang="en-IN" sz="1600" dirty="0"/>
          </a:p>
          <a:p>
            <a:pPr marL="0" indent="0">
              <a:buNone/>
            </a:pPr>
            <a:r>
              <a:rPr lang="en-IN" sz="1600" dirty="0"/>
              <a:t>[5] Niyaz </a:t>
            </a:r>
            <a:r>
              <a:rPr lang="en-IN" sz="1600" dirty="0" err="1"/>
              <a:t>i</a:t>
            </a:r>
            <a:r>
              <a:rPr lang="en-IN" sz="1600" dirty="0"/>
              <a:t>, K. (2012). Mouse Simulation Using Two Coloured Tapes. IJIST, 2(2), pp.57-63.</a:t>
            </a:r>
            <a:endParaRPr lang="en-IN" sz="1600" dirty="0"/>
          </a:p>
          <a:p>
            <a:pPr marL="0" indent="0">
              <a:buNone/>
            </a:pPr>
            <a:r>
              <a:rPr lang="en-IN" sz="1600" dirty="0"/>
              <a:t>[6] </a:t>
            </a:r>
            <a:r>
              <a:rPr lang="en-IN" sz="1600" dirty="0" err="1"/>
              <a:t>Sekeroglu</a:t>
            </a:r>
            <a:r>
              <a:rPr lang="en-IN" sz="1600" dirty="0"/>
              <a:t>, K. (2010). Virtual Mouse Using a Webcam. [online] Available at: http://www.ece.lsu.edu/ipl/SampleStudentProjects/ProjectKazim/Virtual%20Mouse %20Using%20a%20Webcam_Kazim_Sekeroglu.pdf </a:t>
            </a:r>
            <a:endParaRPr lang="en-IN" sz="1600" dirty="0"/>
          </a:p>
          <a:p>
            <a:pPr marL="0" indent="0">
              <a:buNone/>
            </a:pPr>
            <a:r>
              <a:rPr lang="en-IN" sz="1600" dirty="0"/>
              <a:t>[7] Tutorialspoint.com, (n.d.). SDLC - Agile Model. [online] Available at: http://www.tutorialspoint.com/sdlc/sdlc_agile_model.htm. </a:t>
            </a:r>
            <a:endParaRPr lang="en-IN" sz="1600" dirty="0"/>
          </a:p>
          <a:p>
            <a:pPr marL="0" indent="0">
              <a:buNone/>
            </a:pPr>
            <a:r>
              <a:rPr lang="en-IN" sz="1600" dirty="0"/>
              <a:t>[8] Tabernae.com, (n.d.). Software Life Cycle | Web Development Outsourcing| IT Offshore Outsourcing. [online] Available at: </a:t>
            </a:r>
            <a:r>
              <a:rPr lang="en-IN" sz="1600" dirty="0">
                <a:hlinkClick r:id="rId1"/>
              </a:rPr>
              <a:t>http://www.tabernae.com/process.aspx</a:t>
            </a:r>
            <a:r>
              <a:rPr lang="en-IN" sz="1600" dirty="0"/>
              <a:t>.</a:t>
            </a:r>
            <a:endParaRPr lang="en-IN" sz="1600" dirty="0"/>
          </a:p>
          <a:p>
            <a:pPr marL="0" indent="0">
              <a:buNone/>
            </a:pPr>
            <a:r>
              <a:rPr lang="en-IN" sz="1600" dirty="0"/>
              <a:t> [9] </a:t>
            </a:r>
            <a:r>
              <a:rPr lang="en-IN" sz="1600" dirty="0" err="1"/>
              <a:t>Zhengyou</a:t>
            </a:r>
            <a:r>
              <a:rPr lang="en-IN" sz="1600" dirty="0"/>
              <a:t>, Z., Ying, W. and Shafer, S. (2001). Visual Panel: Virtual Mouse, Keyboard and 3D Controller with an Ordinary Piece of Paper. [online]</a:t>
            </a:r>
            <a:endParaRPr lang="en-I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2152310"/>
            <a:ext cx="9150889" cy="2376264"/>
          </a:xfrm>
          <a:prstGeom prst="rect">
            <a:avLst/>
          </a:prstGeom>
        </p:spPr>
      </p:pic>
      <p:sp>
        <p:nvSpPr>
          <p:cNvPr id="3" name="TextBox 2"/>
          <p:cNvSpPr txBox="1"/>
          <p:nvPr/>
        </p:nvSpPr>
        <p:spPr>
          <a:xfrm>
            <a:off x="2987824" y="2924944"/>
            <a:ext cx="5328592" cy="830997"/>
          </a:xfrm>
          <a:prstGeom prst="rect">
            <a:avLst/>
          </a:prstGeom>
          <a:noFill/>
        </p:spPr>
        <p:txBody>
          <a:bodyPr wrap="square" rtlCol="0">
            <a:spAutoFit/>
          </a:bodyPr>
          <a:lstStyle/>
          <a:p>
            <a:r>
              <a:rPr lang="en-US" sz="4800" b="1" dirty="0">
                <a:solidFill>
                  <a:schemeClr val="bg1"/>
                </a:solidFill>
              </a:rPr>
              <a:t>Thank you</a:t>
            </a:r>
            <a:endParaRPr lang="en-US"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flipV="1">
            <a:off x="0" y="0"/>
            <a:ext cx="9150889" cy="720080"/>
          </a:xfrm>
          <a:prstGeom prst="rect">
            <a:avLst/>
          </a:prstGeom>
        </p:spPr>
      </p:pic>
      <p:sp>
        <p:nvSpPr>
          <p:cNvPr id="6" name="TextBox 5"/>
          <p:cNvSpPr txBox="1"/>
          <p:nvPr/>
        </p:nvSpPr>
        <p:spPr>
          <a:xfrm>
            <a:off x="2211050" y="150025"/>
            <a:ext cx="4721900" cy="584775"/>
          </a:xfrm>
          <a:prstGeom prst="rect">
            <a:avLst/>
          </a:prstGeom>
          <a:noFill/>
        </p:spPr>
        <p:txBody>
          <a:bodyPr wrap="square">
            <a:spAutoFit/>
          </a:bodyPr>
          <a:lstStyle/>
          <a:p>
            <a:r>
              <a:rPr lang="en-US" sz="3200" b="1" dirty="0">
                <a:solidFill>
                  <a:schemeClr val="bg1"/>
                </a:solidFill>
              </a:rPr>
              <a:t>         CONTENTS</a:t>
            </a:r>
            <a:endParaRPr lang="en-US" sz="3200" b="1" dirty="0">
              <a:solidFill>
                <a:schemeClr val="bg1"/>
              </a:solidFill>
            </a:endParaRPr>
          </a:p>
        </p:txBody>
      </p:sp>
      <p:sp>
        <p:nvSpPr>
          <p:cNvPr id="8" name="TextBox 7"/>
          <p:cNvSpPr txBox="1"/>
          <p:nvPr/>
        </p:nvSpPr>
        <p:spPr>
          <a:xfrm>
            <a:off x="179512" y="734800"/>
            <a:ext cx="8568952" cy="574618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Abstract</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Existing System</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Proposed System</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indent="-285750">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Visual Panel</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lang="en-US" sz="2200" dirty="0">
                <a:solidFill>
                  <a:prstClr val="black"/>
                </a:solidFill>
                <a:latin typeface="Times New Roman" panose="02020603050405020304" pitchFamily="18" charset="0"/>
                <a:cs typeface="Times New Roman" panose="02020603050405020304" pitchFamily="18" charset="0"/>
              </a:rPr>
              <a:t>Module Explanation</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System Requirements </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lang="en-US" sz="2200" dirty="0">
                <a:solidFill>
                  <a:prstClr val="black"/>
                </a:solidFill>
                <a:latin typeface="Times New Roman" panose="02020603050405020304" pitchFamily="18" charset="0"/>
                <a:cs typeface="Times New Roman" panose="02020603050405020304" pitchFamily="18" charset="0"/>
              </a:rPr>
              <a:t>UML diagrams</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Test Cases</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lang="en-US" sz="2200" dirty="0">
                <a:solidFill>
                  <a:prstClr val="black"/>
                </a:solidFill>
                <a:latin typeface="Times New Roman" panose="02020603050405020304" pitchFamily="18" charset="0"/>
                <a:cs typeface="Times New Roman" panose="02020603050405020304" pitchFamily="18" charset="0"/>
              </a:rPr>
              <a:t>Future Enhancement</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References</a:t>
            </a:r>
            <a:endParaRPr kumimoji="0" lang="en-US" sz="22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1412776"/>
            <a:ext cx="7056784" cy="4247317"/>
          </a:xfrm>
          <a:prstGeom prst="rect">
            <a:avLst/>
          </a:prstGeom>
          <a:noFill/>
        </p:spPr>
        <p:txBody>
          <a:bodyPr wrap="square" rtlCol="0">
            <a:spAutoFit/>
          </a:bodyPr>
          <a:lstStyle/>
          <a:p>
            <a:r>
              <a:rPr lang="en-US" i="1" dirty="0"/>
              <a:t>Now a days the technology is becoming more powerful and efficient so the importance of the human interaction is rapidly increasing. The interaction between human and computer is evolving since the invention of computer technology becomes flexible. Most devices use touch pads and screen technology which cannot be affordable to all the applications. The mouse is one of the excellent inventions in HCI (</a:t>
            </a:r>
            <a:r>
              <a:rPr lang="en-US" i="1" dirty="0" err="1"/>
              <a:t>HumanComputer</a:t>
            </a:r>
            <a:r>
              <a:rPr lang="en-US" i="1" dirty="0"/>
              <a:t> Interaction) technology. This project proposes a virtual mouse based on HCI using computer vision and hand gestures. Gestures captured with a camera or webcam and processed with color segmentation &amp; detection technique.. So, the proposed system eliminates device dependency in order to use a mouse. Therefore, it can be proved beneficial in order to develop HCI technology. </a:t>
            </a:r>
            <a:endParaRPr lang="en-US" i="1" dirty="0"/>
          </a:p>
          <a:p>
            <a:r>
              <a:rPr lang="en-US" i="1" dirty="0"/>
              <a:t>INDEX TERMS: Hand Gestures, HCI (Human-Computer Interaction), Color Segmentation, Detection Technique</a:t>
            </a:r>
            <a:endParaRPr lang="en-US" i="1" dirty="0"/>
          </a:p>
        </p:txBody>
      </p:sp>
      <p:pic>
        <p:nvPicPr>
          <p:cNvPr id="4" name="Picture 3"/>
          <p:cNvPicPr>
            <a:picLocks noChangeAspect="1"/>
          </p:cNvPicPr>
          <p:nvPr/>
        </p:nvPicPr>
        <p:blipFill>
          <a:blip r:embed="rId1"/>
          <a:stretch>
            <a:fillRect/>
          </a:stretch>
        </p:blipFill>
        <p:spPr>
          <a:xfrm>
            <a:off x="0" y="0"/>
            <a:ext cx="9150889" cy="844307"/>
          </a:xfrm>
          <a:prstGeom prst="rect">
            <a:avLst/>
          </a:prstGeom>
        </p:spPr>
      </p:pic>
      <p:sp>
        <p:nvSpPr>
          <p:cNvPr id="5" name="TextBox 4"/>
          <p:cNvSpPr txBox="1"/>
          <p:nvPr/>
        </p:nvSpPr>
        <p:spPr>
          <a:xfrm>
            <a:off x="2411760" y="136421"/>
            <a:ext cx="4876800" cy="707886"/>
          </a:xfrm>
          <a:prstGeom prst="rect">
            <a:avLst/>
          </a:prstGeom>
          <a:noFill/>
        </p:spPr>
        <p:txBody>
          <a:bodyPr wrap="square" rtlCol="0">
            <a:spAutoFit/>
          </a:bodyPr>
          <a:lstStyle/>
          <a:p>
            <a:r>
              <a:rPr lang="en-US" sz="4000" dirty="0">
                <a:solidFill>
                  <a:schemeClr val="bg1"/>
                </a:solidFill>
              </a:rPr>
              <a:t>      </a:t>
            </a:r>
            <a:r>
              <a:rPr lang="en-IN" sz="4000" b="1" dirty="0">
                <a:solidFill>
                  <a:schemeClr val="bg1"/>
                </a:solidFill>
              </a:rPr>
              <a:t>ABSTRACT</a:t>
            </a:r>
            <a:endParaRPr lang="en-US" sz="40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4127" y="1205345"/>
            <a:ext cx="7148946" cy="461665"/>
          </a:xfrm>
          <a:prstGeom prst="rect">
            <a:avLst/>
          </a:prstGeom>
          <a:noFill/>
        </p:spPr>
        <p:txBody>
          <a:bodyPr wrap="square" rtlCol="0">
            <a:spAutoFit/>
          </a:bodyPr>
          <a:lstStyle/>
          <a:p>
            <a:endParaRPr lang="en-US" sz="2400" dirty="0">
              <a:solidFill>
                <a:schemeClr val="bg2">
                  <a:lumMod val="10000"/>
                </a:schemeClr>
              </a:solidFill>
            </a:endParaRPr>
          </a:p>
        </p:txBody>
      </p:sp>
      <p:sp>
        <p:nvSpPr>
          <p:cNvPr id="10" name="TextBox 9"/>
          <p:cNvSpPr txBox="1"/>
          <p:nvPr/>
        </p:nvSpPr>
        <p:spPr>
          <a:xfrm>
            <a:off x="464127" y="1066800"/>
            <a:ext cx="6477000" cy="461665"/>
          </a:xfrm>
          <a:prstGeom prst="rect">
            <a:avLst/>
          </a:prstGeom>
          <a:noFill/>
        </p:spPr>
        <p:txBody>
          <a:bodyPr wrap="square" rtlCol="0">
            <a:spAutoFit/>
          </a:bodyPr>
          <a:lstStyle/>
          <a:p>
            <a:endParaRPr lang="en-US" sz="2400" dirty="0"/>
          </a:p>
        </p:txBody>
      </p:sp>
      <p:sp>
        <p:nvSpPr>
          <p:cNvPr id="4" name="TextBox 3"/>
          <p:cNvSpPr txBox="1"/>
          <p:nvPr/>
        </p:nvSpPr>
        <p:spPr>
          <a:xfrm>
            <a:off x="895650" y="980728"/>
            <a:ext cx="7560841" cy="4524315"/>
          </a:xfrm>
          <a:prstGeom prst="rect">
            <a:avLst/>
          </a:prstGeom>
          <a:noFill/>
        </p:spPr>
        <p:txBody>
          <a:bodyPr wrap="square" rtlCol="0">
            <a:spAutoFit/>
          </a:bodyPr>
          <a:lstStyle/>
          <a:p>
            <a:r>
              <a:rPr lang="en-US" dirty="0"/>
              <a:t>The most efficient and expressive way of human communication is virtual mouse through hand gesture, which is a universally accepted language. It is pretty much expressive such that the dumb and deaf people could understand it. In this project, real-time hand gesture system is proposed. Experimental setup of the system uses built-in camera or webcam with high definition recording feature mounted on the top of monitor of computer or a fixed camera on a laptop, which captures snapshot using Red Green Blue [RGB] </a:t>
            </a:r>
            <a:r>
              <a:rPr lang="en-US" dirty="0" err="1"/>
              <a:t>colour</a:t>
            </a:r>
            <a:r>
              <a:rPr lang="en-US" dirty="0"/>
              <a:t> space from fixed distance. By this project we are aiming in creating a </a:t>
            </a:r>
            <a:r>
              <a:rPr lang="en-US" dirty="0" err="1"/>
              <a:t>costfree</a:t>
            </a:r>
            <a:r>
              <a:rPr lang="en-US" dirty="0"/>
              <a:t> hand recognition software for laptops and PCs with a web-cam </a:t>
            </a:r>
            <a:r>
              <a:rPr lang="en-US" dirty="0" err="1"/>
              <a:t>support.The</a:t>
            </a:r>
            <a:r>
              <a:rPr lang="en-US" dirty="0"/>
              <a:t> project covers as a hand recognition tool which could be used to move the mouse pointer, perform simple operations like clicking and other hand gesture operations like moving file from computer to computer through delicate socket programming and performing simple but fascinating operations that could be covered with the hand recognition. </a:t>
            </a:r>
            <a:endParaRPr lang="en-US" dirty="0">
              <a:solidFill>
                <a:schemeClr val="tx1">
                  <a:lumMod val="95000"/>
                  <a:lumOff val="5000"/>
                </a:schemeClr>
              </a:solidFill>
            </a:endParaRPr>
          </a:p>
        </p:txBody>
      </p:sp>
      <p:pic>
        <p:nvPicPr>
          <p:cNvPr id="6" name="Picture 5"/>
          <p:cNvPicPr>
            <a:picLocks noChangeAspect="1"/>
          </p:cNvPicPr>
          <p:nvPr/>
        </p:nvPicPr>
        <p:blipFill>
          <a:blip r:embed="rId1"/>
          <a:stretch>
            <a:fillRect/>
          </a:stretch>
        </p:blipFill>
        <p:spPr>
          <a:xfrm>
            <a:off x="0" y="-26441"/>
            <a:ext cx="9150889" cy="719138"/>
          </a:xfrm>
          <a:prstGeom prst="rect">
            <a:avLst/>
          </a:prstGeom>
        </p:spPr>
      </p:pic>
      <p:sp>
        <p:nvSpPr>
          <p:cNvPr id="7" name="TextBox 6"/>
          <p:cNvSpPr txBox="1"/>
          <p:nvPr/>
        </p:nvSpPr>
        <p:spPr>
          <a:xfrm>
            <a:off x="1187624" y="86221"/>
            <a:ext cx="6976895" cy="707886"/>
          </a:xfrm>
          <a:prstGeom prst="rect">
            <a:avLst/>
          </a:prstGeom>
          <a:noFill/>
        </p:spPr>
        <p:txBody>
          <a:bodyPr wrap="square" rtlCol="0">
            <a:spAutoFit/>
          </a:bodyPr>
          <a:lstStyle/>
          <a:p>
            <a:pPr lvl="0"/>
            <a:r>
              <a:rPr lang="en-US" sz="4000" dirty="0">
                <a:solidFill>
                  <a:srgbClr val="F4E7ED">
                    <a:lumMod val="25000"/>
                  </a:srgbClr>
                </a:solidFill>
              </a:rPr>
              <a:t>          </a:t>
            </a:r>
            <a:r>
              <a:rPr lang="en-IN" sz="4000" b="1" dirty="0">
                <a:solidFill>
                  <a:schemeClr val="bg1"/>
                </a:solidFill>
              </a:rPr>
              <a:t>INTRODUCTION</a:t>
            </a:r>
            <a:endParaRPr lang="en-US" sz="4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52520" cy="908720"/>
          </a:xfrm>
        </p:spPr>
        <p:txBody>
          <a:bodyPr>
            <a:normAutofit/>
          </a:bodyPr>
          <a:lstStyle/>
          <a:p>
            <a:r>
              <a:rPr lang="en-IN" sz="4000" b="1" dirty="0">
                <a:solidFill>
                  <a:schemeClr val="tx1"/>
                </a:solidFill>
              </a:rPr>
              <a:t>           </a:t>
            </a:r>
            <a:r>
              <a:rPr lang="en-IN" sz="4000" b="1" u="sng" dirty="0">
                <a:solidFill>
                  <a:schemeClr val="tx1"/>
                </a:solidFill>
              </a:rPr>
              <a:t>EXISTING SYSTEM</a:t>
            </a:r>
            <a:endParaRPr lang="en-IN" sz="4000" b="1" u="sng" dirty="0">
              <a:solidFill>
                <a:schemeClr val="tx1"/>
              </a:solidFill>
            </a:endParaRPr>
          </a:p>
        </p:txBody>
      </p:sp>
      <p:sp>
        <p:nvSpPr>
          <p:cNvPr id="6" name="TextBox 5"/>
          <p:cNvSpPr txBox="1"/>
          <p:nvPr/>
        </p:nvSpPr>
        <p:spPr>
          <a:xfrm>
            <a:off x="0" y="908720"/>
            <a:ext cx="9144000" cy="1231106"/>
          </a:xfrm>
          <a:prstGeom prst="rect">
            <a:avLst/>
          </a:prstGeom>
          <a:noFill/>
        </p:spPr>
        <p:txBody>
          <a:bodyPr wrap="square">
            <a:spAutoFit/>
          </a:bodyPr>
          <a:lstStyle/>
          <a:p>
            <a:r>
              <a:rPr lang="en-US" sz="2000" b="1" dirty="0"/>
              <a:t>Trackball: </a:t>
            </a:r>
            <a:endParaRPr lang="en-US" sz="2000" b="1" dirty="0"/>
          </a:p>
          <a:p>
            <a:r>
              <a:rPr lang="en-US" dirty="0"/>
              <a:t>The user rolls the ball with the thumb, fingers, or the palm of the hand to move a </a:t>
            </a:r>
            <a:endParaRPr lang="en-US" dirty="0"/>
          </a:p>
          <a:p>
            <a:r>
              <a:rPr lang="en-US" dirty="0"/>
              <a:t>cursor. Large tracker balls are common on CAD workstations for easy precision. Before the advent of the touchpad, small trackballs were common on portable computers.</a:t>
            </a:r>
            <a:endParaRPr lang="en-IN" dirty="0"/>
          </a:p>
        </p:txBody>
      </p:sp>
      <p:sp>
        <p:nvSpPr>
          <p:cNvPr id="8" name="TextBox 7"/>
          <p:cNvSpPr txBox="1"/>
          <p:nvPr/>
        </p:nvSpPr>
        <p:spPr>
          <a:xfrm>
            <a:off x="0" y="2204864"/>
            <a:ext cx="9144000" cy="1785104"/>
          </a:xfrm>
          <a:prstGeom prst="rect">
            <a:avLst/>
          </a:prstGeom>
          <a:noFill/>
        </p:spPr>
        <p:txBody>
          <a:bodyPr wrap="square">
            <a:spAutoFit/>
          </a:bodyPr>
          <a:lstStyle/>
          <a:p>
            <a:r>
              <a:rPr lang="en-US" sz="2000" b="1" dirty="0"/>
              <a:t>Mechanical Mouse:</a:t>
            </a:r>
            <a:r>
              <a:rPr lang="en-US" dirty="0"/>
              <a:t> </a:t>
            </a:r>
            <a:endParaRPr lang="en-US" dirty="0"/>
          </a:p>
          <a:p>
            <a:r>
              <a:rPr lang="en-US" dirty="0"/>
              <a:t>A single ball that could rotate in any direction. As part of the hardware package </a:t>
            </a:r>
            <a:endParaRPr lang="en-US" dirty="0"/>
          </a:p>
          <a:p>
            <a:r>
              <a:rPr lang="en-US" dirty="0"/>
              <a:t>of the Xerox Alto computer. Detection of the motion of the ball was light based with the help of chopper wheels. This type of is integrated with an internal metal or rubber ball. This ball can spin in all directions. (up, down, right, left). The cursor on the screen moves when the mouse detects the direction.</a:t>
            </a:r>
            <a:endParaRPr lang="en-IN" dirty="0"/>
          </a:p>
        </p:txBody>
      </p:sp>
      <p:sp>
        <p:nvSpPr>
          <p:cNvPr id="11" name="TextBox 10"/>
          <p:cNvSpPr txBox="1"/>
          <p:nvPr/>
        </p:nvSpPr>
        <p:spPr>
          <a:xfrm>
            <a:off x="0" y="3983830"/>
            <a:ext cx="9144000" cy="2616101"/>
          </a:xfrm>
          <a:prstGeom prst="rect">
            <a:avLst/>
          </a:prstGeom>
          <a:noFill/>
        </p:spPr>
        <p:txBody>
          <a:bodyPr wrap="square">
            <a:spAutoFit/>
          </a:bodyPr>
          <a:lstStyle/>
          <a:p>
            <a:r>
              <a:rPr lang="en-US" sz="2000" b="1" dirty="0"/>
              <a:t>Optical Mouse: </a:t>
            </a:r>
            <a:endParaRPr lang="en-US" sz="2000" b="1" dirty="0"/>
          </a:p>
          <a:p>
            <a:r>
              <a:rPr lang="en-US" dirty="0"/>
              <a:t>An optical mouse is a computer pointing device. This type of mouse uses an optical sensor, a digital signal processing, and a light emitting diode. This mouse does not have a mouse ball but its movement is detected by sensing changes in reflected light. Uses a </a:t>
            </a:r>
            <a:r>
              <a:rPr lang="en-US" dirty="0" err="1"/>
              <a:t>lightemitting</a:t>
            </a:r>
            <a:r>
              <a:rPr lang="en-US" dirty="0"/>
              <a:t> diode and photodiodes to detect movement relative to the underlying surface. Digital image correlation, a technology pioneered by the defense industry for tracking military targets. Use image sensors to image naturally occurring texture in materials such as wood, cloth, mouse pads and Image captures in continuous succession and comparison to determine mouse movement.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66857" cy="816637"/>
          </a:xfrm>
        </p:spPr>
        <p:txBody>
          <a:bodyPr>
            <a:normAutofit/>
          </a:bodyPr>
          <a:lstStyle/>
          <a:p>
            <a:r>
              <a:rPr lang="en-IN" sz="4000" b="1" dirty="0">
                <a:solidFill>
                  <a:schemeClr val="tx1"/>
                </a:solidFill>
              </a:rPr>
              <a:t>        </a:t>
            </a:r>
            <a:r>
              <a:rPr lang="en-IN" sz="4000" b="1" u="sng" dirty="0">
                <a:solidFill>
                  <a:schemeClr val="tx1"/>
                </a:solidFill>
              </a:rPr>
              <a:t>PROPOSED SYSTEM</a:t>
            </a:r>
            <a:endParaRPr lang="en-IN" sz="4000" b="1" u="sng" dirty="0">
              <a:solidFill>
                <a:schemeClr val="tx1"/>
              </a:solidFill>
            </a:endParaRPr>
          </a:p>
        </p:txBody>
      </p:sp>
      <p:sp>
        <p:nvSpPr>
          <p:cNvPr id="5" name="TextBox 4"/>
          <p:cNvSpPr txBox="1"/>
          <p:nvPr/>
        </p:nvSpPr>
        <p:spPr>
          <a:xfrm>
            <a:off x="0" y="693144"/>
            <a:ext cx="9144000" cy="5940088"/>
          </a:xfrm>
          <a:prstGeom prst="rect">
            <a:avLst/>
          </a:prstGeom>
          <a:noFill/>
        </p:spPr>
        <p:txBody>
          <a:bodyPr wrap="square">
            <a:spAutoFit/>
          </a:bodyPr>
          <a:lstStyle/>
          <a:p>
            <a:r>
              <a:rPr lang="en-US" dirty="0"/>
              <a:t>The proposed system makes use of the webcam for tracking the user’s hand and to recognize the gestures for the purpose of interaction with the system. The threshold boundary is introduced for faster detection of hand and recognition of gestures. Mouse activities are done by recognizing the gestures. A primary goal of this gesture recognition is to create a system which can identify specific human gestures and use them to convey information to control traffic signals as per traffic controller’s wish and also for controlling the mouse.</a:t>
            </a:r>
            <a:endParaRPr lang="en-US" dirty="0"/>
          </a:p>
          <a:p>
            <a:r>
              <a:rPr lang="en-US" sz="2000" b="1" dirty="0"/>
              <a:t>Advantages</a:t>
            </a:r>
            <a:r>
              <a:rPr lang="en-US" dirty="0"/>
              <a:t>: </a:t>
            </a:r>
            <a:endParaRPr lang="en-US" dirty="0"/>
          </a:p>
          <a:p>
            <a:r>
              <a:rPr lang="en-US" dirty="0"/>
              <a:t>• Quick response time and Customized processing. </a:t>
            </a:r>
            <a:endParaRPr lang="en-US" dirty="0"/>
          </a:p>
          <a:p>
            <a:r>
              <a:rPr lang="en-US" dirty="0"/>
              <a:t>• Small memory factor, Highly secure and Really helpful for disabled people.</a:t>
            </a:r>
            <a:endParaRPr lang="en-US" dirty="0"/>
          </a:p>
          <a:p>
            <a:r>
              <a:rPr lang="en-US" dirty="0"/>
              <a:t>• The main advantage of virtual mouse is that they can help reduce the clutter of   </a:t>
            </a:r>
            <a:endParaRPr lang="en-US" dirty="0"/>
          </a:p>
          <a:p>
            <a:r>
              <a:rPr lang="en-US" dirty="0"/>
              <a:t>   wires around your work area. This can in turn increase your productivity. </a:t>
            </a:r>
            <a:endParaRPr lang="en-US" dirty="0"/>
          </a:p>
          <a:p>
            <a:r>
              <a:rPr lang="en-US" dirty="0"/>
              <a:t>• Virtual mouse is becoming more and more popular today. Convenience and flexibility      </a:t>
            </a:r>
            <a:endParaRPr lang="en-US" dirty="0"/>
          </a:p>
          <a:p>
            <a:r>
              <a:rPr lang="en-US" dirty="0"/>
              <a:t>   are two of the most important advantages of device over wired ones. </a:t>
            </a:r>
            <a:endParaRPr lang="en-US" dirty="0"/>
          </a:p>
          <a:p>
            <a:r>
              <a:rPr lang="en-US" dirty="0"/>
              <a:t>• Overall, the virtual mouse provides plenty of advantages over wired ones, especially </a:t>
            </a:r>
            <a:endParaRPr lang="en-US" dirty="0"/>
          </a:p>
          <a:p>
            <a:r>
              <a:rPr lang="en-US" dirty="0"/>
              <a:t>   if you are a heavy laptop user and travel a lot. The additional costs associated with </a:t>
            </a:r>
            <a:endParaRPr lang="en-US" dirty="0"/>
          </a:p>
          <a:p>
            <a:r>
              <a:rPr lang="en-US" dirty="0"/>
              <a:t>   purchasing a wireless mouse are definitely well worth it.</a:t>
            </a:r>
            <a:endParaRPr lang="en-US" dirty="0"/>
          </a:p>
          <a:p>
            <a:r>
              <a:rPr lang="en-US" dirty="0"/>
              <a:t>• Since many wireless mice operate on batteries, you will need to change them every   </a:t>
            </a:r>
            <a:endParaRPr lang="en-US" dirty="0"/>
          </a:p>
          <a:p>
            <a:r>
              <a:rPr lang="en-US" dirty="0"/>
              <a:t>    month. Unlike virtual mouse. </a:t>
            </a:r>
            <a:endParaRPr lang="en-US" dirty="0"/>
          </a:p>
          <a:p>
            <a:r>
              <a:rPr lang="en-US" dirty="0"/>
              <a:t>• Without the hassle of wires, virtual mouse can be easily packed along with your </a:t>
            </a:r>
            <a:endParaRPr lang="en-US" dirty="0"/>
          </a:p>
          <a:p>
            <a:r>
              <a:rPr lang="en-US" dirty="0"/>
              <a:t>    laptop for greater portability.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4127" y="1205345"/>
            <a:ext cx="7148946" cy="461665"/>
          </a:xfrm>
          <a:prstGeom prst="rect">
            <a:avLst/>
          </a:prstGeom>
          <a:noFill/>
        </p:spPr>
        <p:txBody>
          <a:bodyPr wrap="square" rtlCol="0">
            <a:spAutoFit/>
          </a:bodyPr>
          <a:lstStyle/>
          <a:p>
            <a:endParaRPr lang="en-US" sz="2400" dirty="0">
              <a:solidFill>
                <a:schemeClr val="bg2">
                  <a:lumMod val="10000"/>
                </a:schemeClr>
              </a:solidFill>
            </a:endParaRPr>
          </a:p>
        </p:txBody>
      </p:sp>
      <p:sp>
        <p:nvSpPr>
          <p:cNvPr id="10" name="TextBox 9"/>
          <p:cNvSpPr txBox="1"/>
          <p:nvPr/>
        </p:nvSpPr>
        <p:spPr>
          <a:xfrm>
            <a:off x="464127" y="1066800"/>
            <a:ext cx="6477000" cy="461665"/>
          </a:xfrm>
          <a:prstGeom prst="rect">
            <a:avLst/>
          </a:prstGeom>
          <a:noFill/>
        </p:spPr>
        <p:txBody>
          <a:bodyPr wrap="square" rtlCol="0">
            <a:spAutoFit/>
          </a:bodyPr>
          <a:lstStyle/>
          <a:p>
            <a:endParaRPr lang="en-US" sz="2400" dirty="0"/>
          </a:p>
        </p:txBody>
      </p:sp>
      <p:sp>
        <p:nvSpPr>
          <p:cNvPr id="4" name="TextBox 3"/>
          <p:cNvSpPr txBox="1"/>
          <p:nvPr/>
        </p:nvSpPr>
        <p:spPr>
          <a:xfrm>
            <a:off x="0" y="954286"/>
            <a:ext cx="9144000" cy="2344168"/>
          </a:xfrm>
          <a:prstGeom prst="rect">
            <a:avLst/>
          </a:prstGeom>
          <a:noFill/>
        </p:spPr>
        <p:txBody>
          <a:bodyPr wrap="square" rtlCol="0">
            <a:spAutoFit/>
          </a:bodyPr>
          <a:lstStyle/>
          <a:p>
            <a:pPr>
              <a:lnSpc>
                <a:spcPct val="150000"/>
              </a:lnSpc>
            </a:pPr>
            <a:r>
              <a:rPr lang="en-US" sz="2000" dirty="0"/>
              <a:t>The interaction movements will be captured, analyzed and implement the positions of the tip-pointer, resulting accurate and robust interaction with the computer. The overall system consists of panel tracker, tip-pointer tracker, holography, calculation and update, and action detector and event generator as it can simulate both mouse and keyboard.</a:t>
            </a:r>
            <a:endParaRPr lang="en-US" sz="2000" dirty="0">
              <a:solidFill>
                <a:schemeClr val="tx1">
                  <a:lumMod val="95000"/>
                  <a:lumOff val="5000"/>
                </a:schemeClr>
              </a:solidFill>
            </a:endParaRPr>
          </a:p>
        </p:txBody>
      </p:sp>
      <p:pic>
        <p:nvPicPr>
          <p:cNvPr id="6" name="Picture 5"/>
          <p:cNvPicPr>
            <a:picLocks noChangeAspect="1"/>
          </p:cNvPicPr>
          <p:nvPr/>
        </p:nvPicPr>
        <p:blipFill>
          <a:blip r:embed="rId1"/>
          <a:stretch>
            <a:fillRect/>
          </a:stretch>
        </p:blipFill>
        <p:spPr>
          <a:xfrm>
            <a:off x="0" y="-26442"/>
            <a:ext cx="9150889" cy="980728"/>
          </a:xfrm>
          <a:prstGeom prst="rect">
            <a:avLst/>
          </a:prstGeom>
        </p:spPr>
      </p:pic>
      <p:sp>
        <p:nvSpPr>
          <p:cNvPr id="7" name="TextBox 6"/>
          <p:cNvSpPr txBox="1"/>
          <p:nvPr/>
        </p:nvSpPr>
        <p:spPr>
          <a:xfrm>
            <a:off x="2339752" y="78157"/>
            <a:ext cx="5896774" cy="707886"/>
          </a:xfrm>
          <a:prstGeom prst="rect">
            <a:avLst/>
          </a:prstGeom>
          <a:noFill/>
        </p:spPr>
        <p:txBody>
          <a:bodyPr wrap="square" rtlCol="0">
            <a:spAutoFit/>
          </a:bodyPr>
          <a:lstStyle/>
          <a:p>
            <a:pPr lvl="0"/>
            <a:r>
              <a:rPr lang="en-US" sz="4000" dirty="0">
                <a:solidFill>
                  <a:srgbClr val="F4E7ED">
                    <a:lumMod val="25000"/>
                  </a:srgbClr>
                </a:solidFill>
              </a:rPr>
              <a:t>   </a:t>
            </a:r>
            <a:r>
              <a:rPr lang="en-IN" sz="4000" b="1" dirty="0">
                <a:solidFill>
                  <a:schemeClr val="bg1"/>
                </a:solidFill>
              </a:rPr>
              <a:t>Visual Panel</a:t>
            </a:r>
            <a:endParaRPr lang="en-US" sz="40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98454"/>
            <a:ext cx="8496944" cy="35595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4127" y="1205345"/>
            <a:ext cx="7148946" cy="461665"/>
          </a:xfrm>
          <a:prstGeom prst="rect">
            <a:avLst/>
          </a:prstGeom>
          <a:noFill/>
        </p:spPr>
        <p:txBody>
          <a:bodyPr wrap="square" rtlCol="0">
            <a:spAutoFit/>
          </a:bodyPr>
          <a:lstStyle/>
          <a:p>
            <a:endParaRPr lang="en-US" sz="2400" dirty="0">
              <a:solidFill>
                <a:schemeClr val="bg2">
                  <a:lumMod val="10000"/>
                </a:schemeClr>
              </a:solidFill>
            </a:endParaRPr>
          </a:p>
        </p:txBody>
      </p:sp>
      <p:sp>
        <p:nvSpPr>
          <p:cNvPr id="10" name="TextBox 9"/>
          <p:cNvSpPr txBox="1"/>
          <p:nvPr/>
        </p:nvSpPr>
        <p:spPr>
          <a:xfrm>
            <a:off x="395536" y="1205345"/>
            <a:ext cx="7056784" cy="3768404"/>
          </a:xfrm>
          <a:prstGeom prst="rect">
            <a:avLst/>
          </a:prstGeom>
          <a:noFill/>
        </p:spPr>
        <p:txBody>
          <a:bodyPr wrap="square" rtlCol="0">
            <a:spAutoFit/>
          </a:bodyPr>
          <a:lstStyle/>
          <a:p>
            <a:pPr marL="186055" marR="10160" indent="-6350">
              <a:lnSpc>
                <a:spcPct val="107000"/>
              </a:lnSpc>
              <a:spcAft>
                <a:spcPts val="495"/>
              </a:spcAft>
            </a:pPr>
            <a:r>
              <a:rPr lang="en-IN" sz="1800" b="1" dirty="0">
                <a:solidFill>
                  <a:srgbClr val="000000"/>
                </a:solidFill>
                <a:effectLst/>
                <a:latin typeface="Times New Roman" panose="02020603050405020304" pitchFamily="18" charset="0"/>
                <a:ea typeface="Times New Roman" panose="02020603050405020304" pitchFamily="18" charset="0"/>
              </a:rPr>
              <a:t>MODULES :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186055" marR="10160" indent="-6350">
              <a:lnSpc>
                <a:spcPct val="107000"/>
              </a:lnSpc>
              <a:spcAft>
                <a:spcPts val="495"/>
              </a:spcAft>
            </a:pPr>
            <a:r>
              <a:rPr lang="en-IN" sz="1800" dirty="0">
                <a:solidFill>
                  <a:srgbClr val="000000"/>
                </a:solidFill>
                <a:effectLst/>
                <a:latin typeface="Times New Roman" panose="02020603050405020304" pitchFamily="18" charset="0"/>
                <a:ea typeface="Times New Roman" panose="02020603050405020304" pitchFamily="18" charset="0"/>
              </a:rPr>
              <a:t>The modules are the python objects with arbitrarily named attributes that you can bind and reference. Simply a module is a file consisting of python code. A module can define functions, classes and variables. A module can also be include runnable code. In this project the following modules are used they are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153670" lvl="0" indent="-342900" algn="just" fontAlgn="base">
              <a:lnSpc>
                <a:spcPct val="107000"/>
              </a:lnSpc>
              <a:spcAft>
                <a:spcPts val="58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Open cv /Cv2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53670" lvl="0" indent="-342900" algn="just" fontAlgn="base">
              <a:lnSpc>
                <a:spcPct val="107000"/>
              </a:lnSpc>
              <a:spcAft>
                <a:spcPts val="58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NumPy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53670" lvl="0" indent="-342900" algn="just" fontAlgn="base">
              <a:lnSpc>
                <a:spcPct val="107000"/>
              </a:lnSpc>
              <a:spcAft>
                <a:spcPts val="580"/>
              </a:spcAft>
              <a:buClr>
                <a:srgbClr val="000000"/>
              </a:buClr>
              <a:buSzPts val="1200"/>
              <a:buFont typeface="+mj-lt"/>
              <a:buAutoNum type="arabicPeriod"/>
            </a:pP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Pynput</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53670" lvl="0" indent="-342900" algn="just" fontAlgn="base">
              <a:lnSpc>
                <a:spcPct val="107000"/>
              </a:lnSpc>
              <a:spcAft>
                <a:spcPts val="625"/>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Controller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53670" lvl="0" indent="-342900" algn="just" fontAlgn="base">
              <a:lnSpc>
                <a:spcPct val="107000"/>
              </a:lnSpc>
              <a:spcAft>
                <a:spcPts val="655"/>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WX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0" y="0"/>
            <a:ext cx="9150889" cy="812485"/>
          </a:xfrm>
          <a:prstGeom prst="rect">
            <a:avLst/>
          </a:prstGeom>
        </p:spPr>
      </p:pic>
      <p:sp>
        <p:nvSpPr>
          <p:cNvPr id="7" name="TextBox 6"/>
          <p:cNvSpPr txBox="1"/>
          <p:nvPr/>
        </p:nvSpPr>
        <p:spPr>
          <a:xfrm>
            <a:off x="2307192" y="0"/>
            <a:ext cx="4536504" cy="707886"/>
          </a:xfrm>
          <a:prstGeom prst="rect">
            <a:avLst/>
          </a:prstGeom>
          <a:noFill/>
        </p:spPr>
        <p:txBody>
          <a:bodyPr wrap="square" rtlCol="0">
            <a:spAutoFit/>
          </a:bodyPr>
          <a:lstStyle/>
          <a:p>
            <a:pPr lvl="0"/>
            <a:r>
              <a:rPr lang="en-US" sz="4000" dirty="0">
                <a:solidFill>
                  <a:srgbClr val="F4E7ED">
                    <a:lumMod val="25000"/>
                  </a:srgbClr>
                </a:solidFill>
              </a:rPr>
              <a:t>   </a:t>
            </a:r>
            <a:r>
              <a:rPr lang="en-US" sz="3200" dirty="0">
                <a:solidFill>
                  <a:schemeClr val="bg1"/>
                </a:solidFill>
              </a:rPr>
              <a:t>Module Explanation</a:t>
            </a:r>
            <a:endParaRPr lang="en-US" sz="3200" dirty="0">
              <a:solidFill>
                <a:schemeClr val="bg1"/>
              </a:solidFill>
            </a:endParaRPr>
          </a:p>
        </p:txBody>
      </p:sp>
      <p:sp>
        <p:nvSpPr>
          <p:cNvPr id="8" name="TextBox 7"/>
          <p:cNvSpPr txBox="1"/>
          <p:nvPr/>
        </p:nvSpPr>
        <p:spPr>
          <a:xfrm>
            <a:off x="464127" y="1100746"/>
            <a:ext cx="8428353" cy="369332"/>
          </a:xfrm>
          <a:prstGeom prst="rect">
            <a:avLst/>
          </a:prstGeom>
          <a:noFill/>
        </p:spPr>
        <p:txBody>
          <a:bodyPr wrap="squar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6237"/>
            <a:ext cx="6347713" cy="1320800"/>
          </a:xfrm>
        </p:spPr>
        <p:txBody>
          <a:bodyPr>
            <a:normAutofit fontScale="90000"/>
          </a:bodyPr>
          <a:lstStyle/>
          <a:p>
            <a:r>
              <a:rPr lang="en-IN" sz="4000" b="1" dirty="0">
                <a:solidFill>
                  <a:srgbClr val="000000"/>
                </a:solidFill>
                <a:effectLst/>
                <a:latin typeface="Times New Roman" panose="02020603050405020304" pitchFamily="18" charset="0"/>
                <a:ea typeface="Times New Roman" panose="02020603050405020304" pitchFamily="18" charset="0"/>
              </a:rPr>
              <a:t>SYSTEM </a:t>
            </a:r>
            <a:r>
              <a:rPr lang="en-IN" sz="4000" b="1" dirty="0">
                <a:solidFill>
                  <a:schemeClr val="tx1"/>
                </a:solidFill>
                <a:latin typeface="Times New Roman" panose="02020603050405020304" pitchFamily="18" charset="0"/>
              </a:rPr>
              <a:t>REQUIREMENTS</a:t>
            </a:r>
            <a:br>
              <a:rPr lang="en-IN" sz="4000" b="1" dirty="0">
                <a:solidFill>
                  <a:schemeClr val="tx1"/>
                </a:solidFill>
                <a:latin typeface="Times New Roman" panose="02020603050405020304" pitchFamily="18" charset="0"/>
              </a:rPr>
            </a:br>
            <a:r>
              <a:rPr lang="en-IN" sz="4000" b="1" dirty="0">
                <a:solidFill>
                  <a:schemeClr val="tx1"/>
                </a:solidFill>
                <a:latin typeface="Times New Roman" panose="02020603050405020304" pitchFamily="18" charset="0"/>
              </a:rPr>
              <a:t>	Hardware Requirements</a:t>
            </a:r>
            <a:r>
              <a:rPr lang="en-IN" sz="4000" b="1" dirty="0">
                <a:solidFill>
                  <a:srgbClr val="000000"/>
                </a:solidFill>
                <a:effectLst/>
                <a:latin typeface="Times New Roman" panose="02020603050405020304" pitchFamily="18" charset="0"/>
                <a:ea typeface="Times New Roman" panose="02020603050405020304" pitchFamily="18" charset="0"/>
              </a:rPr>
              <a:t> </a:t>
            </a:r>
            <a:endParaRPr lang="en-IN" sz="4000" b="1" dirty="0"/>
          </a:p>
        </p:txBody>
      </p:sp>
      <p:sp>
        <p:nvSpPr>
          <p:cNvPr id="3" name="Content Placeholder 2"/>
          <p:cNvSpPr>
            <a:spLocks noGrp="1"/>
          </p:cNvSpPr>
          <p:nvPr>
            <p:ph idx="1"/>
          </p:nvPr>
        </p:nvSpPr>
        <p:spPr>
          <a:xfrm>
            <a:off x="1187624" y="1772816"/>
            <a:ext cx="6347714" cy="3880773"/>
          </a:xfrm>
        </p:spPr>
        <p:txBody>
          <a:bodyPr/>
          <a:lstStyle/>
          <a:p>
            <a:pPr marL="350520" marR="50800" algn="l">
              <a:lnSpc>
                <a:spcPct val="107000"/>
              </a:lnSpc>
              <a:spcAft>
                <a:spcPts val="25"/>
              </a:spcAft>
              <a:tabLst>
                <a:tab pos="1167130" algn="ctr"/>
                <a:tab pos="3030220" algn="ctr"/>
              </a:tabLst>
            </a:pPr>
            <a:r>
              <a:rPr lang="en-IN" sz="18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Processor  	- Intel core i3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25"/>
              </a:spcAft>
              <a:tabLst>
                <a:tab pos="1054735" algn="ctr"/>
                <a:tab pos="2934970"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Speed  	- 1.5 GHz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620"/>
              </a:spcAft>
              <a:tabLst>
                <a:tab pos="1042035" algn="ctr"/>
                <a:tab pos="2794000"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RAM  	- 4GB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605"/>
              </a:spcAft>
              <a:tabLst>
                <a:tab pos="1183005" algn="ctr"/>
                <a:tab pos="2847340"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Hard Disk  	- 10GB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550"/>
              </a:spcAft>
              <a:tabLst>
                <a:tab pos="1275715" algn="ctr"/>
                <a:tab pos="289750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Floppy Drive  	- 500MB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25"/>
              </a:spcAft>
              <a:tabLst>
                <a:tab pos="1200785" algn="ctr"/>
                <a:tab pos="3560445"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18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Key Board  	            - Standard Windows Keyboard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50520" marR="50800" algn="l">
              <a:lnSpc>
                <a:spcPct val="107000"/>
              </a:lnSpc>
              <a:spcAft>
                <a:spcPts val="25"/>
              </a:spcAft>
              <a:tabLst>
                <a:tab pos="1200785" algn="ctr"/>
                <a:tab pos="3560445" algn="ctr"/>
              </a:tabLst>
            </a:pPr>
            <a:r>
              <a:rPr lang="en-IN" dirty="0">
                <a:solidFill>
                  <a:srgbClr val="000000"/>
                </a:solidFill>
                <a:latin typeface="Times New Roman" panose="02020603050405020304" pitchFamily="18" charset="0"/>
                <a:ea typeface="Segoe UI Symbol" panose="020B0502040204020203" pitchFamily="34" charset="0"/>
                <a:cs typeface="Segoe UI Symbol" panose="020B0502040204020203" pitchFamily="34" charset="0"/>
              </a:rPr>
              <a:t>        </a:t>
            </a:r>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Monitor  	  - 15.6’’ display  </a:t>
            </a:r>
            <a:r>
              <a:rPr lang="en-IN" sz="1800" baseline="-250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Camera  - HD  webcam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9877</Words>
  <Application>WPS Presentation</Application>
  <PresentationFormat>On-screen Show (4:3)</PresentationFormat>
  <Paragraphs>134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3</vt:lpstr>
      <vt:lpstr>Symbol</vt:lpstr>
      <vt:lpstr>Arial</vt:lpstr>
      <vt:lpstr>Times New Roman</vt:lpstr>
      <vt:lpstr>Corbel</vt:lpstr>
      <vt:lpstr>Segoe UI Symbol</vt:lpstr>
      <vt:lpstr>Calibri</vt:lpstr>
      <vt:lpstr>Trebuchet MS</vt:lpstr>
      <vt:lpstr>Microsoft YaHei</vt:lpstr>
      <vt:lpstr>Arial Unicode MS</vt:lpstr>
      <vt:lpstr>Facet</vt:lpstr>
      <vt:lpstr>PowerPoint 演示文稿</vt:lpstr>
      <vt:lpstr>PowerPoint 演示文稿</vt:lpstr>
      <vt:lpstr>PowerPoint 演示文稿</vt:lpstr>
      <vt:lpstr>PowerPoint 演示文稿</vt:lpstr>
      <vt:lpstr>           EXISTING SYSTEM</vt:lpstr>
      <vt:lpstr>        PROPOSED SYSTEM</vt:lpstr>
      <vt:lpstr>PowerPoint 演示文稿</vt:lpstr>
      <vt:lpstr>PowerPoint 演示文稿</vt:lpstr>
      <vt:lpstr>SYSTEM REQUIREMENTS 	Hardware Requirements </vt:lpstr>
      <vt:lpstr>          SYSTEM REQUIREMENTS 		Software Requirements 	</vt:lpstr>
      <vt:lpstr>USE CASE DIAGRAM</vt:lpstr>
      <vt:lpstr>        Class Diagram</vt:lpstr>
      <vt:lpstr>        Sequence Diagram</vt:lpstr>
      <vt:lpstr>              TEST CASES</vt:lpstr>
      <vt:lpstr>FUTURE ENHANCEMENT</vt:lpstr>
      <vt:lpstr>            CONCLUSION</vt:lpstr>
      <vt:lpstr>		         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Braking System For Bikes By Using Gyroscopic Technique</dc:title>
  <dc:creator>ELCOT</dc:creator>
  <cp:lastModifiedBy>bejja</cp:lastModifiedBy>
  <cp:revision>102</cp:revision>
  <dcterms:created xsi:type="dcterms:W3CDTF">2019-01-27T16:12:00Z</dcterms:created>
  <dcterms:modified xsi:type="dcterms:W3CDTF">2021-05-27T04:40:55Z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85625fc4-835d-4e2b-986d-9c2a5a545f03</vt:lpwstr>
  </property>
  <property fmtid="{D5CDD505-2E9C-101B-9397-08002B2CF9AE}" pid="3" name="HCLClassD6">
    <vt:lpwstr>False</vt:lpwstr>
  </property>
  <property fmtid="{D5CDD505-2E9C-101B-9397-08002B2CF9AE}" pid="4" name="HCLClassification">
    <vt:lpwstr>HCL_Cla5s_Publ1c</vt:lpwstr>
  </property>
  <property fmtid="{D5CDD505-2E9C-101B-9397-08002B2CF9AE}" pid="5" name="KSOProductBuildVer">
    <vt:lpwstr>1033-11.2.0.10093</vt:lpwstr>
  </property>
</Properties>
</file>