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CIC 2021 Competition…"/>
          <p:cNvSpPr txBox="1"/>
          <p:nvPr>
            <p:ph type="ctrTitle"/>
          </p:nvPr>
        </p:nvSpPr>
        <p:spPr>
          <a:xfrm>
            <a:off x="1206498" y="1170921"/>
            <a:ext cx="21971004" cy="2393165"/>
          </a:xfrm>
          <a:prstGeom prst="rect">
            <a:avLst/>
          </a:prstGeom>
        </p:spPr>
        <p:txBody>
          <a:bodyPr/>
          <a:lstStyle/>
          <a:p>
            <a:pPr defTabSz="1755604">
              <a:defRPr spc="-167" sz="8352"/>
            </a:pPr>
            <a:r>
              <a:t>PCIC 2021 Competition</a:t>
            </a:r>
          </a:p>
          <a:p>
            <a:pPr defTabSz="1755604">
              <a:defRPr spc="-167" sz="8352"/>
            </a:pPr>
            <a:r>
              <a:t>Causal Discovery Track</a:t>
            </a:r>
          </a:p>
        </p:txBody>
      </p:sp>
      <p:sp>
        <p:nvSpPr>
          <p:cNvPr id="152" name="Solution Analysis"/>
          <p:cNvSpPr txBox="1"/>
          <p:nvPr>
            <p:ph type="subTitle" sz="quarter" idx="1"/>
          </p:nvPr>
        </p:nvSpPr>
        <p:spPr>
          <a:xfrm>
            <a:off x="1206500" y="3502407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Solution Analysis</a:t>
            </a:r>
          </a:p>
        </p:txBody>
      </p:sp>
      <p:sp>
        <p:nvSpPr>
          <p:cNvPr id="153" name="Team: JayceHaha"/>
          <p:cNvSpPr txBox="1"/>
          <p:nvPr/>
        </p:nvSpPr>
        <p:spPr>
          <a:xfrm>
            <a:off x="8399198" y="7010530"/>
            <a:ext cx="6442604" cy="72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Team: JayceHaha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Estimate DAG by causal effect"/>
          <p:cNvSpPr txBox="1"/>
          <p:nvPr/>
        </p:nvSpPr>
        <p:spPr>
          <a:xfrm>
            <a:off x="953589" y="1208418"/>
            <a:ext cx="10437445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800"/>
            </a:lvl1pPr>
          </a:lstStyle>
          <a:p>
            <a:pPr/>
            <a:r>
              <a:t>Estimate DAG by causal effect</a:t>
            </a:r>
          </a:p>
        </p:txBody>
      </p:sp>
      <p:sp>
        <p:nvSpPr>
          <p:cNvPr id="200" name="Treatment effect matrix"/>
          <p:cNvSpPr txBox="1"/>
          <p:nvPr/>
        </p:nvSpPr>
        <p:spPr>
          <a:xfrm>
            <a:off x="1314067" y="2788784"/>
            <a:ext cx="518785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Treatment effect matrix</a:t>
            </a:r>
          </a:p>
        </p:txBody>
      </p:sp>
      <p:pic>
        <p:nvPicPr>
          <p:cNvPr id="201" name="Screen Shot 2021-09-12 at 11.37.44 AM.png" descr="Screen Shot 2021-09-12 at 11.37.4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8208" y="4195770"/>
            <a:ext cx="15480469" cy="7231009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Rounded Rectangle"/>
          <p:cNvSpPr/>
          <p:nvPr/>
        </p:nvSpPr>
        <p:spPr>
          <a:xfrm>
            <a:off x="4989112" y="11054874"/>
            <a:ext cx="1043121" cy="320190"/>
          </a:xfrm>
          <a:prstGeom prst="roundRect">
            <a:avLst>
              <a:gd name="adj" fmla="val 27937"/>
            </a:avLst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Rounded Rectangle"/>
          <p:cNvSpPr/>
          <p:nvPr/>
        </p:nvSpPr>
        <p:spPr>
          <a:xfrm>
            <a:off x="4967869" y="8150425"/>
            <a:ext cx="1085608" cy="320190"/>
          </a:xfrm>
          <a:prstGeom prst="roundRect">
            <a:avLst>
              <a:gd name="adj" fmla="val 27937"/>
            </a:avLst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Estimate DAG by causal effect"/>
          <p:cNvSpPr txBox="1"/>
          <p:nvPr/>
        </p:nvSpPr>
        <p:spPr>
          <a:xfrm>
            <a:off x="953589" y="1208418"/>
            <a:ext cx="10437445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800"/>
            </a:lvl1pPr>
          </a:lstStyle>
          <a:p>
            <a:pPr/>
            <a:r>
              <a:t>Estimate DAG by causal effect</a:t>
            </a:r>
          </a:p>
        </p:txBody>
      </p:sp>
      <p:sp>
        <p:nvSpPr>
          <p:cNvPr id="206" name="Estimate DAG by deviation detect"/>
          <p:cNvSpPr txBox="1"/>
          <p:nvPr/>
        </p:nvSpPr>
        <p:spPr>
          <a:xfrm>
            <a:off x="1429845" y="2554772"/>
            <a:ext cx="743681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Estimate DAG by deviation detect</a:t>
            </a:r>
          </a:p>
        </p:txBody>
      </p:sp>
      <p:pic>
        <p:nvPicPr>
          <p:cNvPr id="207" name="Screen Shot 2021-09-12 at 11.37.44 AM.png" descr="Screen Shot 2021-09-12 at 11.37.4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10707" y="4008561"/>
            <a:ext cx="15480469" cy="7231009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ctangle"/>
          <p:cNvSpPr/>
          <p:nvPr/>
        </p:nvSpPr>
        <p:spPr>
          <a:xfrm>
            <a:off x="6791366" y="5644140"/>
            <a:ext cx="1283375" cy="5740129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mean value along rows:"/>
          <p:cNvSpPr txBox="1"/>
          <p:nvPr/>
        </p:nvSpPr>
        <p:spPr>
          <a:xfrm>
            <a:off x="1956739" y="4850786"/>
            <a:ext cx="4136518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mean value along rows:</a:t>
            </a:r>
          </a:p>
        </p:txBody>
      </p:sp>
      <p:sp>
        <p:nvSpPr>
          <p:cNvPr id="210" name="standard value along rows:"/>
          <p:cNvSpPr txBox="1"/>
          <p:nvPr/>
        </p:nvSpPr>
        <p:spPr>
          <a:xfrm>
            <a:off x="1444026" y="5928701"/>
            <a:ext cx="469392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standard value along rows:</a:t>
            </a:r>
          </a:p>
        </p:txBody>
      </p:sp>
      <p:sp>
        <p:nvSpPr>
          <p:cNvPr id="211" name="DAG[i, j] = 1 if effect_delta[i, j] &gt; effect_std[j] * scale"/>
          <p:cNvSpPr txBox="1"/>
          <p:nvPr/>
        </p:nvSpPr>
        <p:spPr>
          <a:xfrm>
            <a:off x="3952852" y="12139825"/>
            <a:ext cx="1128324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DAG[i, j] = 1 if effect_delta[i, j] &gt; effect_std[j] * scale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Estimate DAG by causal effect"/>
          <p:cNvSpPr txBox="1"/>
          <p:nvPr/>
        </p:nvSpPr>
        <p:spPr>
          <a:xfrm>
            <a:off x="953589" y="1208418"/>
            <a:ext cx="10437445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800"/>
            </a:lvl1pPr>
          </a:lstStyle>
          <a:p>
            <a:pPr/>
            <a:r>
              <a:t>Estimate DAG by causal effect</a:t>
            </a:r>
          </a:p>
        </p:txBody>
      </p:sp>
      <p:pic>
        <p:nvPicPr>
          <p:cNvPr id="214" name="Screen Shot 2021-09-12 at 11.49.13 AM.png" descr="Screen Shot 2021-09-12 at 11.49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3117" y="4459423"/>
            <a:ext cx="21431511" cy="660744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Ground True"/>
          <p:cNvSpPr txBox="1"/>
          <p:nvPr/>
        </p:nvSpPr>
        <p:spPr>
          <a:xfrm>
            <a:off x="4174865" y="3541231"/>
            <a:ext cx="2508404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Ground True</a:t>
            </a:r>
          </a:p>
        </p:txBody>
      </p:sp>
      <p:sp>
        <p:nvSpPr>
          <p:cNvPr id="216" name="Estimated"/>
          <p:cNvSpPr txBox="1"/>
          <p:nvPr/>
        </p:nvSpPr>
        <p:spPr>
          <a:xfrm>
            <a:off x="11703924" y="3541231"/>
            <a:ext cx="206989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Estimated</a:t>
            </a:r>
          </a:p>
        </p:txBody>
      </p:sp>
      <p:sp>
        <p:nvSpPr>
          <p:cNvPr id="217" name="Estimated - Ground True"/>
          <p:cNvSpPr txBox="1"/>
          <p:nvPr/>
        </p:nvSpPr>
        <p:spPr>
          <a:xfrm>
            <a:off x="17762751" y="3541231"/>
            <a:ext cx="485536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Estimated - Ground True</a:t>
            </a:r>
          </a:p>
        </p:txBody>
      </p:sp>
      <p:sp>
        <p:nvSpPr>
          <p:cNvPr id="218" name="Recall most edges…"/>
          <p:cNvSpPr txBox="1"/>
          <p:nvPr/>
        </p:nvSpPr>
        <p:spPr>
          <a:xfrm>
            <a:off x="2845007" y="11612431"/>
            <a:ext cx="6124042" cy="12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*"/>
              <a:defRPr b="1" sz="3600"/>
            </a:pPr>
            <a:r>
              <a:t>Recall most edges</a:t>
            </a:r>
          </a:p>
          <a:p>
            <a:pPr marL="304800" indent="-304800" algn="l">
              <a:buSzPct val="123000"/>
              <a:buChar char="*"/>
              <a:defRPr b="1" sz="3600"/>
            </a:pPr>
            <a:r>
              <a:t>Some false positive edges</a:t>
            </a:r>
          </a:p>
        </p:txBody>
      </p:sp>
      <p:sp>
        <p:nvSpPr>
          <p:cNvPr id="219" name="Estimate DAG by deviation detect"/>
          <p:cNvSpPr txBox="1"/>
          <p:nvPr/>
        </p:nvSpPr>
        <p:spPr>
          <a:xfrm>
            <a:off x="1429845" y="2554772"/>
            <a:ext cx="743681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Estimate DAG by deviation detect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Estimate DAG by causal effect"/>
          <p:cNvSpPr txBox="1"/>
          <p:nvPr/>
        </p:nvSpPr>
        <p:spPr>
          <a:xfrm>
            <a:off x="953589" y="1208418"/>
            <a:ext cx="10437445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800"/>
            </a:lvl1pPr>
          </a:lstStyle>
          <a:p>
            <a:pPr/>
            <a:r>
              <a:t>Estimate DAG by causal effect</a:t>
            </a:r>
          </a:p>
        </p:txBody>
      </p:sp>
      <p:sp>
        <p:nvSpPr>
          <p:cNvPr id="222" name="Estimate DAG by sorting"/>
          <p:cNvSpPr txBox="1"/>
          <p:nvPr/>
        </p:nvSpPr>
        <p:spPr>
          <a:xfrm>
            <a:off x="1503609" y="2788784"/>
            <a:ext cx="546399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Estimate DAG by sorting</a:t>
            </a:r>
          </a:p>
        </p:txBody>
      </p:sp>
      <p:pic>
        <p:nvPicPr>
          <p:cNvPr id="223" name="Screen Shot 2021-09-12 at 11.37.44 AM.png" descr="Screen Shot 2021-09-12 at 11.37.4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64373" y="4464851"/>
            <a:ext cx="10246718" cy="478629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imply sort all effect value and select the top k edges"/>
          <p:cNvSpPr txBox="1"/>
          <p:nvPr/>
        </p:nvSpPr>
        <p:spPr>
          <a:xfrm>
            <a:off x="1692497" y="9975862"/>
            <a:ext cx="1173175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Simply sort all effect value and select the top k edges</a:t>
            </a:r>
          </a:p>
        </p:txBody>
      </p:sp>
      <p:sp>
        <p:nvSpPr>
          <p:cNvPr id="225" name="Remove bi-directional edges by removing the less significant one"/>
          <p:cNvSpPr txBox="1"/>
          <p:nvPr/>
        </p:nvSpPr>
        <p:spPr>
          <a:xfrm>
            <a:off x="1715422" y="11043500"/>
            <a:ext cx="14326821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Remove bi-directional edges by removing the less significant 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Estimate DAG by causal effect"/>
          <p:cNvSpPr txBox="1"/>
          <p:nvPr/>
        </p:nvSpPr>
        <p:spPr>
          <a:xfrm>
            <a:off x="953589" y="1208418"/>
            <a:ext cx="10437445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800"/>
            </a:lvl1pPr>
          </a:lstStyle>
          <a:p>
            <a:pPr/>
            <a:r>
              <a:t>Estimate DAG by causal effect</a:t>
            </a:r>
          </a:p>
        </p:txBody>
      </p:sp>
      <p:sp>
        <p:nvSpPr>
          <p:cNvPr id="228" name="Estimate DAG by sorting"/>
          <p:cNvSpPr txBox="1"/>
          <p:nvPr/>
        </p:nvSpPr>
        <p:spPr>
          <a:xfrm>
            <a:off x="1503609" y="2788784"/>
            <a:ext cx="546399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Estimate DAG by sorting</a:t>
            </a:r>
          </a:p>
        </p:txBody>
      </p:sp>
      <p:sp>
        <p:nvSpPr>
          <p:cNvPr id="229" name="1. Simply sort all effect value and select the top k edges"/>
          <p:cNvSpPr txBox="1"/>
          <p:nvPr/>
        </p:nvSpPr>
        <p:spPr>
          <a:xfrm>
            <a:off x="2494659" y="3541376"/>
            <a:ext cx="1153149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1. Simply sort all effect value and select the top k edges</a:t>
            </a:r>
          </a:p>
        </p:txBody>
      </p:sp>
      <p:sp>
        <p:nvSpPr>
          <p:cNvPr id="230" name="2. Remove bi-directional edges by removing the less significant one"/>
          <p:cNvSpPr txBox="1"/>
          <p:nvPr/>
        </p:nvSpPr>
        <p:spPr>
          <a:xfrm>
            <a:off x="2621826" y="4177799"/>
            <a:ext cx="13918083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2. Remove bi-directional edges by removing the less significant one</a:t>
            </a:r>
          </a:p>
        </p:txBody>
      </p:sp>
      <p:sp>
        <p:nvSpPr>
          <p:cNvPr id="231" name="Estimated"/>
          <p:cNvSpPr txBox="1"/>
          <p:nvPr/>
        </p:nvSpPr>
        <p:spPr>
          <a:xfrm>
            <a:off x="4188400" y="5015569"/>
            <a:ext cx="206989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Estimated</a:t>
            </a:r>
          </a:p>
        </p:txBody>
      </p:sp>
      <p:sp>
        <p:nvSpPr>
          <p:cNvPr id="232" name="Estimated - Ground True"/>
          <p:cNvSpPr txBox="1"/>
          <p:nvPr/>
        </p:nvSpPr>
        <p:spPr>
          <a:xfrm>
            <a:off x="10925860" y="5015569"/>
            <a:ext cx="485536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Estimated - Ground True</a:t>
            </a:r>
          </a:p>
        </p:txBody>
      </p:sp>
      <p:pic>
        <p:nvPicPr>
          <p:cNvPr id="233" name="Screen Shot 2021-09-12 at 11.54.03 AM.png" descr="Screen Shot 2021-09-12 at 11.54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9433" y="5808967"/>
            <a:ext cx="15254140" cy="7281593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Recall all edges…"/>
          <p:cNvSpPr txBox="1"/>
          <p:nvPr/>
        </p:nvSpPr>
        <p:spPr>
          <a:xfrm>
            <a:off x="17353720" y="7507712"/>
            <a:ext cx="6431738" cy="17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*"/>
              <a:defRPr b="1" sz="3600"/>
            </a:pPr>
            <a:r>
              <a:t>Recall all edges</a:t>
            </a:r>
          </a:p>
          <a:p>
            <a:pPr marL="304800" indent="-304800" algn="l">
              <a:buSzPct val="123000"/>
              <a:buChar char="*"/>
              <a:defRPr sz="3600"/>
            </a:pPr>
            <a:r>
              <a:t>Some false positive edges </a:t>
            </a:r>
          </a:p>
          <a:p>
            <a:pPr marL="304800" indent="-304800" algn="l">
              <a:buSzPct val="123000"/>
              <a:buChar char="*"/>
              <a:defRPr sz="3600"/>
            </a:pPr>
            <a:r>
              <a:t>(less than checking std 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Estimate DAG by causal effect"/>
          <p:cNvSpPr txBox="1"/>
          <p:nvPr/>
        </p:nvSpPr>
        <p:spPr>
          <a:xfrm>
            <a:off x="953589" y="1208418"/>
            <a:ext cx="10437445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800"/>
            </a:lvl1pPr>
          </a:lstStyle>
          <a:p>
            <a:pPr/>
            <a:r>
              <a:t>Estimate DAG by causal effect</a:t>
            </a:r>
          </a:p>
        </p:txBody>
      </p:sp>
      <p:sp>
        <p:nvSpPr>
          <p:cNvPr id="237" name="Estimated"/>
          <p:cNvSpPr txBox="1"/>
          <p:nvPr/>
        </p:nvSpPr>
        <p:spPr>
          <a:xfrm>
            <a:off x="8778780" y="2587846"/>
            <a:ext cx="2069898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Estimated</a:t>
            </a:r>
          </a:p>
        </p:txBody>
      </p:sp>
      <p:sp>
        <p:nvSpPr>
          <p:cNvPr id="238" name="Estimated - Ground True"/>
          <p:cNvSpPr txBox="1"/>
          <p:nvPr/>
        </p:nvSpPr>
        <p:spPr>
          <a:xfrm>
            <a:off x="15516240" y="2587846"/>
            <a:ext cx="4855363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Estimated - Ground True</a:t>
            </a:r>
          </a:p>
        </p:txBody>
      </p:sp>
      <p:pic>
        <p:nvPicPr>
          <p:cNvPr id="239" name="Screen Shot 2021-09-12 at 11.54.03 AM.png" descr="Screen Shot 2021-09-12 at 11.54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9813" y="3381244"/>
            <a:ext cx="15254140" cy="728159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Text"/>
          <p:cNvSpPr txBox="1"/>
          <p:nvPr/>
        </p:nvSpPr>
        <p:spPr>
          <a:xfrm>
            <a:off x="11855500" y="6625854"/>
            <a:ext cx="673000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241" name="DAG estimated:"/>
          <p:cNvSpPr txBox="1"/>
          <p:nvPr/>
        </p:nvSpPr>
        <p:spPr>
          <a:xfrm>
            <a:off x="1719921" y="2765383"/>
            <a:ext cx="353370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DAG estimated:</a:t>
            </a:r>
          </a:p>
        </p:txBody>
      </p:sp>
      <p:sp>
        <p:nvSpPr>
          <p:cNvPr id="242" name="Recall all edges…"/>
          <p:cNvSpPr txBox="1"/>
          <p:nvPr/>
        </p:nvSpPr>
        <p:spPr>
          <a:xfrm>
            <a:off x="2728001" y="11378420"/>
            <a:ext cx="12694007" cy="1205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*"/>
              <a:defRPr b="1" sz="3600"/>
            </a:pPr>
            <a:r>
              <a:t>Recall all edges</a:t>
            </a:r>
          </a:p>
          <a:p>
            <a:pPr marL="304800" indent="-304800" algn="l">
              <a:buSzPct val="123000"/>
              <a:buChar char="*"/>
              <a:defRPr b="1" sz="3600"/>
            </a:pPr>
            <a:r>
              <a:t>Some false positive edges (less than checking std value)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Estimate DAG by causal effect"/>
          <p:cNvSpPr txBox="1"/>
          <p:nvPr/>
        </p:nvSpPr>
        <p:spPr>
          <a:xfrm>
            <a:off x="953589" y="1208418"/>
            <a:ext cx="10437445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800"/>
            </a:lvl1pPr>
          </a:lstStyle>
          <a:p>
            <a:pPr/>
            <a:r>
              <a:t>Estimate DAG by causal effect</a:t>
            </a:r>
          </a:p>
        </p:txBody>
      </p:sp>
      <p:sp>
        <p:nvSpPr>
          <p:cNvPr id="245" name="Estimated by mean effect time"/>
          <p:cNvSpPr txBox="1"/>
          <p:nvPr/>
        </p:nvSpPr>
        <p:spPr>
          <a:xfrm>
            <a:off x="5353010" y="5089078"/>
            <a:ext cx="5270857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Estimated by mean effect time</a:t>
            </a:r>
          </a:p>
        </p:txBody>
      </p:sp>
      <p:sp>
        <p:nvSpPr>
          <p:cNvPr id="246" name="Delta"/>
          <p:cNvSpPr txBox="1"/>
          <p:nvPr/>
        </p:nvSpPr>
        <p:spPr>
          <a:xfrm>
            <a:off x="12317598" y="5089078"/>
            <a:ext cx="1002945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Delta</a:t>
            </a:r>
          </a:p>
        </p:txBody>
      </p:sp>
      <p:sp>
        <p:nvSpPr>
          <p:cNvPr id="247" name="Apply same process to effect time, Got:"/>
          <p:cNvSpPr txBox="1"/>
          <p:nvPr/>
        </p:nvSpPr>
        <p:spPr>
          <a:xfrm>
            <a:off x="1448884" y="2516897"/>
            <a:ext cx="870920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Apply same process to effect time, Got:</a:t>
            </a:r>
          </a:p>
        </p:txBody>
      </p:sp>
      <p:pic>
        <p:nvPicPr>
          <p:cNvPr id="248" name="Screen Shot 2021-09-12 at 11.55.20 AM.png" descr="Screen Shot 2021-09-12 at 11.55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960" y="5939342"/>
            <a:ext cx="23142170" cy="4442399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Ground True"/>
          <p:cNvSpPr txBox="1"/>
          <p:nvPr/>
        </p:nvSpPr>
        <p:spPr>
          <a:xfrm>
            <a:off x="2405602" y="5089078"/>
            <a:ext cx="220914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Ground True</a:t>
            </a:r>
          </a:p>
        </p:txBody>
      </p:sp>
      <p:sp>
        <p:nvSpPr>
          <p:cNvPr id="250" name="Delta"/>
          <p:cNvSpPr txBox="1"/>
          <p:nvPr/>
        </p:nvSpPr>
        <p:spPr>
          <a:xfrm>
            <a:off x="21290233" y="5089078"/>
            <a:ext cx="1002945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Delta</a:t>
            </a:r>
          </a:p>
        </p:txBody>
      </p:sp>
      <p:sp>
        <p:nvSpPr>
          <p:cNvPr id="251" name="Estimated by std effect time"/>
          <p:cNvSpPr txBox="1"/>
          <p:nvPr/>
        </p:nvSpPr>
        <p:spPr>
          <a:xfrm>
            <a:off x="14646588" y="5089078"/>
            <a:ext cx="4862984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800"/>
            </a:lvl1pPr>
          </a:lstStyle>
          <a:p>
            <a:pPr/>
            <a:r>
              <a:t>Estimated by std effect time</a:t>
            </a:r>
          </a:p>
        </p:txBody>
      </p:sp>
      <p:sp>
        <p:nvSpPr>
          <p:cNvPr id="252" name="* effect time: delta of the start time of event j and i"/>
          <p:cNvSpPr txBox="1"/>
          <p:nvPr/>
        </p:nvSpPr>
        <p:spPr>
          <a:xfrm>
            <a:off x="2119797" y="3272596"/>
            <a:ext cx="9156701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* effect time: delta of the start time of event j and 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Estimate DAG by causal effect"/>
          <p:cNvSpPr txBox="1"/>
          <p:nvPr/>
        </p:nvSpPr>
        <p:spPr>
          <a:xfrm>
            <a:off x="953589" y="1208418"/>
            <a:ext cx="10437445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800"/>
            </a:lvl1pPr>
          </a:lstStyle>
          <a:p>
            <a:pPr/>
            <a:r>
              <a:t>Estimate DAG by causal effect</a:t>
            </a:r>
          </a:p>
        </p:txBody>
      </p:sp>
      <p:sp>
        <p:nvSpPr>
          <p:cNvPr id="255" name="Give some intuition…"/>
          <p:cNvSpPr txBox="1"/>
          <p:nvPr/>
        </p:nvSpPr>
        <p:spPr>
          <a:xfrm>
            <a:off x="2684338" y="3700212"/>
            <a:ext cx="8480502" cy="232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55600" indent="-355600" algn="l">
              <a:buSzPct val="123000"/>
              <a:buChar char="*"/>
              <a:defRPr b="1" sz="3600"/>
            </a:pPr>
            <a:r>
              <a:t>Give some intuition</a:t>
            </a:r>
          </a:p>
          <a:p>
            <a:pPr marL="355600" indent="-355600" algn="l">
              <a:buSzPct val="123000"/>
              <a:buChar char="*"/>
              <a:defRPr b="1" sz="3600"/>
            </a:pPr>
            <a:r>
              <a:t>Used as initial edge_mat for TTPM</a:t>
            </a:r>
          </a:p>
          <a:p>
            <a:pPr marL="355600" indent="-355600" algn="l">
              <a:buSzPct val="123000"/>
              <a:buChar char="*"/>
              <a:defRPr b="1" sz="3600"/>
            </a:pPr>
            <a:r>
              <a:t>Used as candidate edges for TTPM</a:t>
            </a:r>
          </a:p>
          <a:p>
            <a:pPr marL="355600" indent="-355600" algn="l">
              <a:buSzPct val="123000"/>
              <a:buChar char="*"/>
              <a:defRPr b="1" sz="3600"/>
            </a:pPr>
            <a:r>
              <a:t>Fiter edges with low treatment effect</a:t>
            </a:r>
          </a:p>
        </p:txBody>
      </p:sp>
      <p:sp>
        <p:nvSpPr>
          <p:cNvPr id="256" name="What these DAG can do?"/>
          <p:cNvSpPr txBox="1"/>
          <p:nvPr/>
        </p:nvSpPr>
        <p:spPr>
          <a:xfrm>
            <a:off x="1643269" y="2680705"/>
            <a:ext cx="555909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What these DAG can do?</a:t>
            </a:r>
          </a:p>
        </p:txBody>
      </p:sp>
      <p:pic>
        <p:nvPicPr>
          <p:cNvPr id="257" name="Screen Shot 2021-09-12 at 12.04.16 PM.png" descr="Screen Shot 2021-09-12 at 12.04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3249" y="6434061"/>
            <a:ext cx="17767614" cy="5547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TPM method"/>
          <p:cNvSpPr txBox="1"/>
          <p:nvPr/>
        </p:nvSpPr>
        <p:spPr>
          <a:xfrm>
            <a:off x="953589" y="1251763"/>
            <a:ext cx="485670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200"/>
            </a:lvl1pPr>
          </a:lstStyle>
          <a:p>
            <a:pPr/>
            <a:r>
              <a:t>TTPM method</a:t>
            </a:r>
          </a:p>
        </p:txBody>
      </p:sp>
      <p:sp>
        <p:nvSpPr>
          <p:cNvPr id="260" name="Run the baseline method"/>
          <p:cNvSpPr txBox="1"/>
          <p:nvPr/>
        </p:nvSpPr>
        <p:spPr>
          <a:xfrm>
            <a:off x="1578095" y="3004908"/>
            <a:ext cx="554903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Run the baseline method</a:t>
            </a:r>
          </a:p>
        </p:txBody>
      </p:sp>
      <p:pic>
        <p:nvPicPr>
          <p:cNvPr id="261" name="d10_ep10_1_3.png" descr="d10_ep10_1_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4771" y="71691"/>
            <a:ext cx="13181909" cy="13181909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(R. Cai, S.Wu, J.Qiao et al, 2021)"/>
          <p:cNvSpPr txBox="1"/>
          <p:nvPr/>
        </p:nvSpPr>
        <p:spPr>
          <a:xfrm>
            <a:off x="1057365" y="2006902"/>
            <a:ext cx="6039207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(R. Cai, S.Wu, J.Qiao et al, 2021)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TPM method"/>
          <p:cNvSpPr txBox="1"/>
          <p:nvPr/>
        </p:nvSpPr>
        <p:spPr>
          <a:xfrm>
            <a:off x="953589" y="1251763"/>
            <a:ext cx="485670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200"/>
            </a:lvl1pPr>
          </a:lstStyle>
          <a:p>
            <a:pPr/>
            <a:r>
              <a:t>TTPM method</a:t>
            </a:r>
          </a:p>
        </p:txBody>
      </p:sp>
      <p:sp>
        <p:nvSpPr>
          <p:cNvPr id="265" name="Hyper-parameters"/>
          <p:cNvSpPr txBox="1"/>
          <p:nvPr/>
        </p:nvSpPr>
        <p:spPr>
          <a:xfrm>
            <a:off x="1612381" y="2493496"/>
            <a:ext cx="407639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Hyper-parameters</a:t>
            </a:r>
          </a:p>
        </p:txBody>
      </p:sp>
      <p:sp>
        <p:nvSpPr>
          <p:cNvPr id="266" name="max_hop…"/>
          <p:cNvSpPr txBox="1"/>
          <p:nvPr/>
        </p:nvSpPr>
        <p:spPr>
          <a:xfrm>
            <a:off x="6645926" y="4373975"/>
            <a:ext cx="13723734" cy="5944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6088" indent="-316088" algn="l">
              <a:buSzPct val="123000"/>
              <a:buChar char="*"/>
              <a:defRPr b="1" sz="3200"/>
            </a:pPr>
            <a:r>
              <a:t>max_hop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For data without topo_mat: 0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For data with topo_mat: 2 is better 1 (that's what the paper tell us too)</a:t>
            </a:r>
          </a:p>
          <a:p>
            <a:pPr marL="316088" indent="-316088" algn="l">
              <a:buSzPct val="123000"/>
              <a:buChar char="*"/>
              <a:defRPr b="1" sz="3200"/>
            </a:pPr>
            <a:r>
              <a:t>max_iterations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the larger the better, util the likelihood converges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&gt; 40 for phase1, &gt; 60 for phase 2</a:t>
            </a:r>
          </a:p>
          <a:p>
            <a:pPr marL="316088" indent="-316088" algn="l">
              <a:buSzPct val="123000"/>
              <a:buChar char="*"/>
              <a:defRPr b="1" sz="3200"/>
            </a:pPr>
            <a:r>
              <a:t>delta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roughly around 0.01 ~ 0.04 (default 0.10)</a:t>
            </a:r>
          </a:p>
          <a:p>
            <a:pPr marL="316088" indent="-316088" algn="l">
              <a:buSzPct val="123000"/>
              <a:buChar char="*"/>
              <a:defRPr b="1" sz="3200"/>
            </a:pPr>
            <a:r>
              <a:t>epsilon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2.0 ~ 4.0 (default 1.0)</a:t>
            </a:r>
          </a:p>
          <a:p>
            <a:pPr marL="316088" indent="-316088" algn="l">
              <a:buSzPct val="123000"/>
              <a:buChar char="*"/>
              <a:defRPr b="1" sz="3200"/>
            </a:pPr>
            <a:r>
              <a:t>penalty method: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"BIC" is better than "AIC"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et intuition: check the data…"/>
          <p:cNvSpPr txBox="1"/>
          <p:nvPr/>
        </p:nvSpPr>
        <p:spPr>
          <a:xfrm>
            <a:off x="7726476" y="4538991"/>
            <a:ext cx="8931047" cy="3324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77875" indent="-777875" algn="l">
              <a:buSzPct val="100000"/>
              <a:buAutoNum type="arabicPeriod" startAt="1"/>
              <a:defRPr b="1" sz="4200"/>
            </a:pPr>
            <a:r>
              <a:t>Get intuition: check the data</a:t>
            </a:r>
          </a:p>
          <a:p>
            <a:pPr marL="777875" indent="-777875" algn="l">
              <a:buSzPct val="100000"/>
              <a:buAutoNum type="arabicPeriod" startAt="1"/>
              <a:defRPr b="1" sz="4200"/>
            </a:pPr>
            <a:r>
              <a:t>PC algorithm do not work</a:t>
            </a:r>
          </a:p>
          <a:p>
            <a:pPr marL="777875" indent="-777875" algn="l">
              <a:buSzPct val="100000"/>
              <a:buAutoNum type="arabicPeriod" startAt="1"/>
              <a:defRPr b="1" sz="4200"/>
            </a:pPr>
            <a:r>
              <a:t>Estimate DAG by causal effect</a:t>
            </a:r>
          </a:p>
          <a:p>
            <a:pPr marL="777875" indent="-777875" algn="l">
              <a:buSzPct val="100000"/>
              <a:buAutoNum type="arabicPeriod" startAt="1"/>
              <a:defRPr b="1" sz="4200"/>
            </a:pPr>
            <a:r>
              <a:t>Estimate DAG by TTPM method</a:t>
            </a:r>
          </a:p>
          <a:p>
            <a:pPr marL="777875" indent="-777875" algn="l">
              <a:buSzPct val="100000"/>
              <a:buAutoNum type="arabicPeriod" startAt="1"/>
              <a:defRPr b="1" sz="4200"/>
            </a:pPr>
            <a:r>
              <a:t>Failed effort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TPM method"/>
          <p:cNvSpPr txBox="1"/>
          <p:nvPr/>
        </p:nvSpPr>
        <p:spPr>
          <a:xfrm>
            <a:off x="953589" y="1251763"/>
            <a:ext cx="485670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200"/>
            </a:lvl1pPr>
          </a:lstStyle>
          <a:p>
            <a:pPr/>
            <a:r>
              <a:t>TTPM method</a:t>
            </a:r>
          </a:p>
        </p:txBody>
      </p:sp>
      <p:sp>
        <p:nvSpPr>
          <p:cNvPr id="269" name="Hyper-parameters: delta"/>
          <p:cNvSpPr txBox="1"/>
          <p:nvPr/>
        </p:nvSpPr>
        <p:spPr>
          <a:xfrm>
            <a:off x="1481953" y="2578085"/>
            <a:ext cx="541370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3600"/>
            </a:lvl1pPr>
          </a:lstStyle>
          <a:p>
            <a:pPr/>
            <a:r>
              <a:t>Hyper-parameters: delta</a:t>
            </a:r>
          </a:p>
        </p:txBody>
      </p:sp>
      <p:pic>
        <p:nvPicPr>
          <p:cNvPr id="270" name="d10_ep10_3.png" descr="d10_ep10_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051" y="4288209"/>
            <a:ext cx="11993587" cy="5996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d02_ep10_3.png" descr="d02_ep10_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00974" y="4288209"/>
            <a:ext cx="11993588" cy="5996794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delta: 0.10 (default)"/>
          <p:cNvSpPr txBox="1"/>
          <p:nvPr/>
        </p:nvSpPr>
        <p:spPr>
          <a:xfrm>
            <a:off x="1915261" y="3678018"/>
            <a:ext cx="3822361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delta: 0.10 (default)</a:t>
            </a:r>
          </a:p>
        </p:txBody>
      </p:sp>
      <p:sp>
        <p:nvSpPr>
          <p:cNvPr id="273" name="delta: 0.02"/>
          <p:cNvSpPr txBox="1"/>
          <p:nvPr/>
        </p:nvSpPr>
        <p:spPr>
          <a:xfrm>
            <a:off x="13672756" y="3811572"/>
            <a:ext cx="382236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200"/>
            </a:lvl1pPr>
          </a:lstStyle>
          <a:p>
            <a:pPr/>
            <a:r>
              <a:t>delta: 0.02</a:t>
            </a:r>
          </a:p>
        </p:txBody>
      </p:sp>
      <p:sp>
        <p:nvSpPr>
          <p:cNvPr id="274" name="higher likelihood…"/>
          <p:cNvSpPr txBox="1"/>
          <p:nvPr/>
        </p:nvSpPr>
        <p:spPr>
          <a:xfrm>
            <a:off x="13536204" y="10411533"/>
            <a:ext cx="3641763" cy="1080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6088" indent="-316088" algn="l">
              <a:buSzPct val="123000"/>
              <a:buChar char="*"/>
              <a:defRPr b="1" sz="3200">
                <a:solidFill>
                  <a:srgbClr val="000000"/>
                </a:solidFill>
              </a:defRPr>
            </a:pPr>
            <a:r>
              <a:t>higher likelihood</a:t>
            </a:r>
          </a:p>
          <a:p>
            <a:pPr marL="316088" indent="-316088" algn="l">
              <a:buSzPct val="123000"/>
              <a:buChar char="*"/>
              <a:defRPr b="1" sz="3200">
                <a:solidFill>
                  <a:srgbClr val="000000"/>
                </a:solidFill>
              </a:defRPr>
            </a:pPr>
            <a:r>
              <a:t>higher g-score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TPM method"/>
          <p:cNvSpPr txBox="1"/>
          <p:nvPr/>
        </p:nvSpPr>
        <p:spPr>
          <a:xfrm>
            <a:off x="953589" y="1251763"/>
            <a:ext cx="485670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200"/>
            </a:lvl1pPr>
          </a:lstStyle>
          <a:p>
            <a:pPr/>
            <a:r>
              <a:t>TTPM method</a:t>
            </a:r>
          </a:p>
        </p:txBody>
      </p:sp>
      <p:pic>
        <p:nvPicPr>
          <p:cNvPr id="277" name="d10_ep10_3.png" descr="d10_ep10_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0738" y="4582889"/>
            <a:ext cx="11583562" cy="5791782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epsilon: 4.0"/>
          <p:cNvSpPr txBox="1"/>
          <p:nvPr/>
        </p:nvSpPr>
        <p:spPr>
          <a:xfrm>
            <a:off x="13380656" y="3811572"/>
            <a:ext cx="509105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200"/>
            </a:lvl1pPr>
          </a:lstStyle>
          <a:p>
            <a:pPr/>
            <a:r>
              <a:t>epsilon: 4.0</a:t>
            </a:r>
          </a:p>
        </p:txBody>
      </p:sp>
      <p:pic>
        <p:nvPicPr>
          <p:cNvPr id="279" name="d10_ep40_3.png" descr="d10_ep40_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85460" y="4417936"/>
            <a:ext cx="12243375" cy="6121688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Hyper-parameters: epsilon"/>
          <p:cNvSpPr txBox="1"/>
          <p:nvPr/>
        </p:nvSpPr>
        <p:spPr>
          <a:xfrm>
            <a:off x="1522183" y="2567384"/>
            <a:ext cx="654004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600"/>
            </a:lvl1pPr>
          </a:lstStyle>
          <a:p>
            <a:pPr/>
            <a:r>
              <a:t>Hyper-parameters: epsilon</a:t>
            </a:r>
          </a:p>
        </p:txBody>
      </p:sp>
      <p:sp>
        <p:nvSpPr>
          <p:cNvPr id="281" name="epsilon: 1.0 (default)"/>
          <p:cNvSpPr txBox="1"/>
          <p:nvPr/>
        </p:nvSpPr>
        <p:spPr>
          <a:xfrm>
            <a:off x="2006281" y="3741518"/>
            <a:ext cx="3822362" cy="572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epsilon: 1.0 (default)</a:t>
            </a:r>
          </a:p>
        </p:txBody>
      </p:sp>
      <p:sp>
        <p:nvSpPr>
          <p:cNvPr id="282" name="Converge more earlier"/>
          <p:cNvSpPr txBox="1"/>
          <p:nvPr/>
        </p:nvSpPr>
        <p:spPr>
          <a:xfrm>
            <a:off x="13348996" y="10986799"/>
            <a:ext cx="4745951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16088" indent="-316088" algn="l">
              <a:buSzPct val="123000"/>
              <a:buChar char="*"/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Converge more earlier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TPM method"/>
          <p:cNvSpPr txBox="1"/>
          <p:nvPr/>
        </p:nvSpPr>
        <p:spPr>
          <a:xfrm>
            <a:off x="953589" y="1251763"/>
            <a:ext cx="485670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200"/>
            </a:lvl1pPr>
          </a:lstStyle>
          <a:p>
            <a:pPr/>
            <a:r>
              <a:t>TTPM method</a:t>
            </a:r>
          </a:p>
        </p:txBody>
      </p:sp>
      <p:sp>
        <p:nvSpPr>
          <p:cNvPr id="285" name="Hyper-parameters"/>
          <p:cNvSpPr txBox="1"/>
          <p:nvPr/>
        </p:nvSpPr>
        <p:spPr>
          <a:xfrm>
            <a:off x="1612381" y="2493496"/>
            <a:ext cx="407639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Hyper-parameters</a:t>
            </a:r>
          </a:p>
        </p:txBody>
      </p:sp>
      <p:sp>
        <p:nvSpPr>
          <p:cNvPr id="286" name="max_hop…"/>
          <p:cNvSpPr txBox="1"/>
          <p:nvPr/>
        </p:nvSpPr>
        <p:spPr>
          <a:xfrm>
            <a:off x="6645926" y="4373975"/>
            <a:ext cx="13723734" cy="5944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6088" indent="-316088" algn="l">
              <a:buSzPct val="123000"/>
              <a:buChar char="*"/>
              <a:defRPr b="1" sz="3200"/>
            </a:pPr>
            <a:r>
              <a:t>max_hop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For data without topo_mat: 0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For data with topo_mat: 2 is better 1 (that's what the paper tell us too)</a:t>
            </a:r>
          </a:p>
          <a:p>
            <a:pPr marL="316088" indent="-316088" algn="l">
              <a:buSzPct val="123000"/>
              <a:buChar char="*"/>
              <a:defRPr b="1" sz="3200"/>
            </a:pPr>
            <a:r>
              <a:t>max_iterations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the larger the better, util the likelihood converges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&gt; 40 for phase1, &gt; 60 for phase 2</a:t>
            </a:r>
          </a:p>
          <a:p>
            <a:pPr marL="316088" indent="-316088" algn="l">
              <a:buSzPct val="123000"/>
              <a:buChar char="*"/>
              <a:defRPr b="1" sz="3200"/>
            </a:pPr>
            <a:r>
              <a:t>delta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roughly around 0.01 ~ 0.04 (default 0.10)</a:t>
            </a:r>
          </a:p>
          <a:p>
            <a:pPr marL="316088" indent="-316088" algn="l">
              <a:buSzPct val="123000"/>
              <a:buChar char="*"/>
              <a:defRPr b="1" sz="3200"/>
            </a:pPr>
            <a:r>
              <a:t>epsilon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2.0 ~ 4.0 (default 1.0)</a:t>
            </a:r>
          </a:p>
          <a:p>
            <a:pPr marL="316088" indent="-316088" algn="l">
              <a:buSzPct val="123000"/>
              <a:buChar char="*"/>
              <a:defRPr b="1" sz="3200"/>
            </a:pPr>
            <a:r>
              <a:t>penalty method:</a:t>
            </a:r>
          </a:p>
          <a:p>
            <a:pPr lvl="1" marL="925688" indent="-316088" algn="l">
              <a:buSzPct val="123000"/>
              <a:buChar char="*"/>
              <a:defRPr sz="3200"/>
            </a:pPr>
            <a:r>
              <a:t>"BIC" is better than "AIC"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TPM method"/>
          <p:cNvSpPr txBox="1"/>
          <p:nvPr/>
        </p:nvSpPr>
        <p:spPr>
          <a:xfrm>
            <a:off x="953589" y="1251763"/>
            <a:ext cx="485670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200"/>
            </a:lvl1pPr>
          </a:lstStyle>
          <a:p>
            <a:pPr/>
            <a:r>
              <a:t>TTPM method</a:t>
            </a:r>
          </a:p>
        </p:txBody>
      </p:sp>
      <p:sp>
        <p:nvSpPr>
          <p:cNvPr id="289" name="Key details of phase 2"/>
          <p:cNvSpPr txBox="1"/>
          <p:nvPr/>
        </p:nvSpPr>
        <p:spPr>
          <a:xfrm>
            <a:off x="1501916" y="2680705"/>
            <a:ext cx="49057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Key details of phase 2</a:t>
            </a:r>
          </a:p>
        </p:txBody>
      </p:sp>
      <p:sp>
        <p:nvSpPr>
          <p:cNvPr id="290" name="max_iteration…"/>
          <p:cNvSpPr txBox="1"/>
          <p:nvPr/>
        </p:nvSpPr>
        <p:spPr>
          <a:xfrm>
            <a:off x="10647523" y="2127464"/>
            <a:ext cx="5958243" cy="2071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6088" indent="-316088" algn="l">
              <a:buSzPct val="123000"/>
              <a:buChar char="*"/>
              <a:defRPr b="1" sz="3200"/>
            </a:pPr>
            <a:r>
              <a:t>max_iteration</a:t>
            </a:r>
          </a:p>
          <a:p>
            <a:pPr lvl="1" marL="925688" indent="-316088" algn="l">
              <a:buSzPct val="123000"/>
              <a:buChar char="*"/>
              <a:defRPr b="1" sz="3200"/>
            </a:pPr>
            <a:r>
              <a:t>much larger then phase 1</a:t>
            </a:r>
          </a:p>
          <a:p>
            <a:pPr marL="316088" indent="-316088" algn="l">
              <a:buSzPct val="123000"/>
              <a:buChar char="*"/>
              <a:defRPr b="1" sz="3200"/>
            </a:pPr>
            <a:r>
              <a:t>delta</a:t>
            </a:r>
          </a:p>
          <a:p>
            <a:pPr algn="l">
              <a:defRPr b="1" sz="3200"/>
            </a:pPr>
            <a:r>
              <a:t>* epsilon</a:t>
            </a:r>
          </a:p>
        </p:txBody>
      </p:sp>
      <p:pic>
        <p:nvPicPr>
          <p:cNvPr id="291" name="Screen Shot 2021-09-12 at 12.31.34 PM.png" descr="Screen Shot 2021-09-12 at 12.31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4122" y="5236390"/>
            <a:ext cx="10401975" cy="51556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Screen Shot 2021-09-12 at 12.32.14 PM.png" descr="Screen Shot 2021-09-12 at 12.32.1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24788" y="4999237"/>
            <a:ext cx="11319981" cy="56299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TPM method"/>
          <p:cNvSpPr txBox="1"/>
          <p:nvPr/>
        </p:nvSpPr>
        <p:spPr>
          <a:xfrm>
            <a:off x="953589" y="1251763"/>
            <a:ext cx="485670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200"/>
            </a:lvl1pPr>
          </a:lstStyle>
          <a:p>
            <a:pPr/>
            <a:r>
              <a:t>TTPM method</a:t>
            </a:r>
          </a:p>
        </p:txBody>
      </p:sp>
      <p:sp>
        <p:nvSpPr>
          <p:cNvPr id="295" name="Phase 2: data-1, 2 are hard to learn"/>
          <p:cNvSpPr txBox="1"/>
          <p:nvPr/>
        </p:nvSpPr>
        <p:spPr>
          <a:xfrm>
            <a:off x="1490951" y="2587100"/>
            <a:ext cx="773582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Phase 2: data-1, 2 are hard to learn</a:t>
            </a:r>
          </a:p>
        </p:txBody>
      </p:sp>
      <p:sp>
        <p:nvSpPr>
          <p:cNvPr id="296" name="max_iteration…"/>
          <p:cNvSpPr txBox="1"/>
          <p:nvPr/>
        </p:nvSpPr>
        <p:spPr>
          <a:xfrm>
            <a:off x="10647523" y="2375114"/>
            <a:ext cx="6712115" cy="1575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16088" indent="-316088" algn="l">
              <a:buSzPct val="123000"/>
              <a:buChar char="*"/>
              <a:defRPr b="1" sz="3200"/>
            </a:pPr>
            <a:r>
              <a:t>max_iteration</a:t>
            </a:r>
          </a:p>
          <a:p>
            <a:pPr lvl="1" marL="925688" indent="-316088" algn="l">
              <a:buSzPct val="123000"/>
              <a:buChar char="*"/>
              <a:defRPr b="1" sz="3200"/>
            </a:pPr>
            <a:r>
              <a:t>much larger then phase 1</a:t>
            </a:r>
          </a:p>
          <a:p>
            <a:pPr marL="316088" indent="-316088" algn="l">
              <a:buSzPct val="123000"/>
              <a:buChar char="*"/>
              <a:defRPr b="1" sz="3200"/>
            </a:pPr>
            <a:r>
              <a:t>likelihood changes too smoothly</a:t>
            </a:r>
          </a:p>
        </p:txBody>
      </p:sp>
      <p:pic>
        <p:nvPicPr>
          <p:cNvPr id="297" name="Screen Shot 2021-09-12 at 1.25.56 PM.png" descr="Screen Shot 2021-09-12 at 1.25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2527" y="4548728"/>
            <a:ext cx="16738946" cy="82422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TPM method"/>
          <p:cNvSpPr txBox="1"/>
          <p:nvPr/>
        </p:nvSpPr>
        <p:spPr>
          <a:xfrm>
            <a:off x="953589" y="1251763"/>
            <a:ext cx="485670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200"/>
            </a:lvl1pPr>
          </a:lstStyle>
          <a:p>
            <a:pPr/>
            <a:r>
              <a:t>TTPM method</a:t>
            </a:r>
          </a:p>
        </p:txBody>
      </p:sp>
      <p:sp>
        <p:nvSpPr>
          <p:cNvPr id="300" name="TTPM is time consuming"/>
          <p:cNvSpPr txBox="1"/>
          <p:nvPr/>
        </p:nvSpPr>
        <p:spPr>
          <a:xfrm>
            <a:off x="2606290" y="2587100"/>
            <a:ext cx="550514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TTPM is time consuming</a:t>
            </a:r>
          </a:p>
        </p:txBody>
      </p:sp>
      <p:pic>
        <p:nvPicPr>
          <p:cNvPr id="301" name="Screen Shot 2021-09-12 at 12.57.34 PM.png" descr="Screen Shot 2021-09-12 at 12.57.3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9439" y="3835748"/>
            <a:ext cx="8161695" cy="1922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Screen Shot 2021-09-12 at 12.59.34 PM.png" descr="Screen Shot 2021-09-12 at 12.59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9022" y="7387734"/>
            <a:ext cx="13589353" cy="3315094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Text"/>
          <p:cNvSpPr txBox="1"/>
          <p:nvPr/>
        </p:nvSpPr>
        <p:spPr>
          <a:xfrm>
            <a:off x="11855500" y="6625854"/>
            <a:ext cx="673000" cy="4613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304" name="Rectangle"/>
          <p:cNvSpPr/>
          <p:nvPr/>
        </p:nvSpPr>
        <p:spPr>
          <a:xfrm>
            <a:off x="10584031" y="2922932"/>
            <a:ext cx="762110" cy="3346182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5" name="Rectangle"/>
          <p:cNvSpPr/>
          <p:nvPr/>
        </p:nvSpPr>
        <p:spPr>
          <a:xfrm>
            <a:off x="8478855" y="9344842"/>
            <a:ext cx="8822851" cy="1091999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TPM method"/>
          <p:cNvSpPr txBox="1"/>
          <p:nvPr/>
        </p:nvSpPr>
        <p:spPr>
          <a:xfrm>
            <a:off x="953589" y="1251763"/>
            <a:ext cx="485670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200"/>
            </a:lvl1pPr>
          </a:lstStyle>
          <a:p>
            <a:pPr/>
            <a:r>
              <a:t>TTPM method</a:t>
            </a:r>
          </a:p>
        </p:txBody>
      </p:sp>
      <p:sp>
        <p:nvSpPr>
          <p:cNvPr id="308" name="Use the DAG estimated by treatment effect as initial edge mat"/>
          <p:cNvSpPr txBox="1"/>
          <p:nvPr/>
        </p:nvSpPr>
        <p:spPr>
          <a:xfrm>
            <a:off x="2965083" y="3326091"/>
            <a:ext cx="11339882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Use the DAG estimated by treatment effect as initial edge mat</a:t>
            </a:r>
          </a:p>
        </p:txBody>
      </p:sp>
      <p:pic>
        <p:nvPicPr>
          <p:cNvPr id="309" name="Screen Shot 2021-09-12 at 12.04.16 PM.png" descr="Screen Shot 2021-09-12 at 12.04.1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583" y="5239412"/>
            <a:ext cx="17767614" cy="5547263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Improving speed"/>
          <p:cNvSpPr txBox="1"/>
          <p:nvPr/>
        </p:nvSpPr>
        <p:spPr>
          <a:xfrm>
            <a:off x="1890550" y="2493496"/>
            <a:ext cx="375407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Improving speed</a:t>
            </a:r>
          </a:p>
        </p:txBody>
      </p:sp>
      <p:sp>
        <p:nvSpPr>
          <p:cNvPr id="311" name="Only keep edges with significant treatment effect (Use the top 6% edges)"/>
          <p:cNvSpPr txBox="1"/>
          <p:nvPr/>
        </p:nvSpPr>
        <p:spPr>
          <a:xfrm>
            <a:off x="2971419" y="3903612"/>
            <a:ext cx="13386512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Only keep edges with significant treatment effect (Use the top 6% edges)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TPM method"/>
          <p:cNvSpPr txBox="1"/>
          <p:nvPr/>
        </p:nvSpPr>
        <p:spPr>
          <a:xfrm>
            <a:off x="953589" y="1251763"/>
            <a:ext cx="485670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200"/>
            </a:lvl1pPr>
          </a:lstStyle>
          <a:p>
            <a:pPr/>
            <a:r>
              <a:t>TTPM method</a:t>
            </a:r>
          </a:p>
        </p:txBody>
      </p:sp>
      <p:sp>
        <p:nvSpPr>
          <p:cNvPr id="314" name="Use the DAG estimated by treatment effect as candidate edges"/>
          <p:cNvSpPr txBox="1"/>
          <p:nvPr/>
        </p:nvSpPr>
        <p:spPr>
          <a:xfrm>
            <a:off x="2786607" y="3326091"/>
            <a:ext cx="11603229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Use the DAG estimated by treatment effect as candidate edges</a:t>
            </a:r>
          </a:p>
        </p:txBody>
      </p:sp>
      <p:sp>
        <p:nvSpPr>
          <p:cNvPr id="315" name="Improving speed"/>
          <p:cNvSpPr txBox="1"/>
          <p:nvPr/>
        </p:nvSpPr>
        <p:spPr>
          <a:xfrm>
            <a:off x="1890550" y="2328396"/>
            <a:ext cx="375407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Improving speed</a:t>
            </a:r>
          </a:p>
        </p:txBody>
      </p:sp>
      <p:sp>
        <p:nvSpPr>
          <p:cNvPr id="316" name="Keep most edges with significant treatment effect (Use the top 25% edges)"/>
          <p:cNvSpPr txBox="1"/>
          <p:nvPr/>
        </p:nvSpPr>
        <p:spPr>
          <a:xfrm>
            <a:off x="2763513" y="4084368"/>
            <a:ext cx="13755523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Keep most edges with significant treatment effect (Use the top 25% edges)</a:t>
            </a:r>
          </a:p>
        </p:txBody>
      </p:sp>
      <p:sp>
        <p:nvSpPr>
          <p:cNvPr id="317" name="Recover to search around all edges when likelihood converges"/>
          <p:cNvSpPr txBox="1"/>
          <p:nvPr/>
        </p:nvSpPr>
        <p:spPr>
          <a:xfrm>
            <a:off x="2781730" y="4842646"/>
            <a:ext cx="11460583" cy="572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/>
            </a:lvl1pPr>
          </a:lstStyle>
          <a:p>
            <a:pPr/>
            <a:r>
              <a:t>Recover to search around all edges when likelihood converges</a:t>
            </a:r>
          </a:p>
        </p:txBody>
      </p:sp>
      <p:pic>
        <p:nvPicPr>
          <p:cNvPr id="318" name="Screen Shot 2021-09-12 at 11.54.03 AM.png" descr="Screen Shot 2021-09-12 at 11.54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7139" y="5984783"/>
            <a:ext cx="11219296" cy="5355554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10x speed up in data [1, 2, 3, 4] in phase 1, not tested for phase2 yet"/>
          <p:cNvSpPr txBox="1"/>
          <p:nvPr/>
        </p:nvSpPr>
        <p:spPr>
          <a:xfrm>
            <a:off x="1902280" y="11909652"/>
            <a:ext cx="13219482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/>
            </a:lvl1pPr>
          </a:lstStyle>
          <a:p>
            <a:pPr/>
            <a:r>
              <a:t>10x speed up in data [1, 2, 3, 4] in phase 1, not tested for phase2 yet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Failed effort"/>
          <p:cNvSpPr txBox="1"/>
          <p:nvPr/>
        </p:nvSpPr>
        <p:spPr>
          <a:xfrm>
            <a:off x="953589" y="1251763"/>
            <a:ext cx="3774009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200"/>
            </a:lvl1pPr>
          </a:lstStyle>
          <a:p>
            <a:pPr/>
            <a:r>
              <a:t>Failed effort</a:t>
            </a:r>
          </a:p>
        </p:txBody>
      </p:sp>
      <p:sp>
        <p:nvSpPr>
          <p:cNvPr id="322" name="feature-1"/>
          <p:cNvSpPr/>
          <p:nvPr/>
        </p:nvSpPr>
        <p:spPr>
          <a:xfrm>
            <a:off x="6505238" y="8797042"/>
            <a:ext cx="2634899" cy="88575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feature-1</a:t>
            </a:r>
          </a:p>
        </p:txBody>
      </p:sp>
      <p:sp>
        <p:nvSpPr>
          <p:cNvPr id="323" name="feature-2"/>
          <p:cNvSpPr/>
          <p:nvPr/>
        </p:nvSpPr>
        <p:spPr>
          <a:xfrm>
            <a:off x="9791394" y="8797042"/>
            <a:ext cx="2634899" cy="88575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feature-2</a:t>
            </a:r>
          </a:p>
        </p:txBody>
      </p:sp>
      <p:sp>
        <p:nvSpPr>
          <p:cNvPr id="324" name="feature-i"/>
          <p:cNvSpPr/>
          <p:nvPr/>
        </p:nvSpPr>
        <p:spPr>
          <a:xfrm>
            <a:off x="16499529" y="8797042"/>
            <a:ext cx="2634899" cy="88575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feature-i</a:t>
            </a:r>
          </a:p>
        </p:txBody>
      </p:sp>
      <p:sp>
        <p:nvSpPr>
          <p:cNvPr id="325" name="......"/>
          <p:cNvSpPr/>
          <p:nvPr/>
        </p:nvSpPr>
        <p:spPr>
          <a:xfrm>
            <a:off x="13306150" y="8797042"/>
            <a:ext cx="2634899" cy="88575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......</a:t>
            </a:r>
          </a:p>
        </p:txBody>
      </p:sp>
      <p:sp>
        <p:nvSpPr>
          <p:cNvPr id="326" name="Transformer with causal DAG, topo mask"/>
          <p:cNvSpPr/>
          <p:nvPr/>
        </p:nvSpPr>
        <p:spPr>
          <a:xfrm>
            <a:off x="6505238" y="6319104"/>
            <a:ext cx="12704283" cy="99097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Transformer with causal DAG, topo mask</a:t>
            </a:r>
          </a:p>
        </p:txBody>
      </p:sp>
      <p:sp>
        <p:nvSpPr>
          <p:cNvPr id="327" name="label"/>
          <p:cNvSpPr/>
          <p:nvPr/>
        </p:nvSpPr>
        <p:spPr>
          <a:xfrm>
            <a:off x="16601129" y="4033201"/>
            <a:ext cx="2634899" cy="885757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label</a:t>
            </a:r>
          </a:p>
        </p:txBody>
      </p:sp>
      <p:sp>
        <p:nvSpPr>
          <p:cNvPr id="328" name="Arrow"/>
          <p:cNvSpPr/>
          <p:nvPr/>
        </p:nvSpPr>
        <p:spPr>
          <a:xfrm rot="16200000">
            <a:off x="17299847" y="5179868"/>
            <a:ext cx="1237462" cy="600606"/>
          </a:xfrm>
          <a:prstGeom prst="rightArrow">
            <a:avLst>
              <a:gd name="adj1" fmla="val 32000"/>
              <a:gd name="adj2" fmla="val 13533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29" name="Arrow"/>
          <p:cNvSpPr/>
          <p:nvPr/>
        </p:nvSpPr>
        <p:spPr>
          <a:xfrm rot="16200000">
            <a:off x="12176128" y="7792961"/>
            <a:ext cx="1389011" cy="600606"/>
          </a:xfrm>
          <a:prstGeom prst="rightArrow">
            <a:avLst>
              <a:gd name="adj1" fmla="val 32000"/>
              <a:gd name="adj2" fmla="val 13533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30" name="Try to estimate DAG by gradients but failed"/>
          <p:cNvSpPr txBox="1"/>
          <p:nvPr/>
        </p:nvSpPr>
        <p:spPr>
          <a:xfrm>
            <a:off x="2684347" y="2983605"/>
            <a:ext cx="8741493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200"/>
            </a:lvl1pPr>
          </a:lstStyle>
          <a:p>
            <a:pPr/>
            <a:r>
              <a:t>Try to estimate DAG by gradients but failed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Q &amp; A"/>
          <p:cNvSpPr txBox="1"/>
          <p:nvPr/>
        </p:nvSpPr>
        <p:spPr>
          <a:xfrm>
            <a:off x="10467619" y="4814022"/>
            <a:ext cx="2256318" cy="95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5600"/>
            </a:lvl1pPr>
          </a:lstStyle>
          <a:p>
            <a:pPr/>
            <a:r>
              <a:t>Q &amp; A</a:t>
            </a:r>
          </a:p>
        </p:txBody>
      </p:sp>
      <p:sp>
        <p:nvSpPr>
          <p:cNvPr id="333" name="Thanks!"/>
          <p:cNvSpPr txBox="1"/>
          <p:nvPr/>
        </p:nvSpPr>
        <p:spPr>
          <a:xfrm>
            <a:off x="10748433" y="6788584"/>
            <a:ext cx="2256318" cy="585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3200"/>
            </a:lvl1pPr>
          </a:lstStyle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et intuition"/>
          <p:cNvSpPr txBox="1"/>
          <p:nvPr/>
        </p:nvSpPr>
        <p:spPr>
          <a:xfrm>
            <a:off x="821441" y="1271166"/>
            <a:ext cx="3224557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/>
            </a:lvl1pPr>
          </a:lstStyle>
          <a:p>
            <a:pPr/>
            <a:r>
              <a:t>Get intuition</a:t>
            </a:r>
          </a:p>
        </p:txBody>
      </p:sp>
      <p:pic>
        <p:nvPicPr>
          <p:cNvPr id="158" name="Screen Shot 2021-09-12 at 10.38.43 AM.png" descr="Screen Shot 2021-09-12 at 10.38.4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2669" y="2087532"/>
            <a:ext cx="10476635" cy="9199849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Ground true DAG of data-4:"/>
          <p:cNvSpPr txBox="1"/>
          <p:nvPr/>
        </p:nvSpPr>
        <p:spPr>
          <a:xfrm>
            <a:off x="1696664" y="2865107"/>
            <a:ext cx="5779924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Ground true DAG of data-4: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opology graph of data-4:"/>
          <p:cNvSpPr txBox="1"/>
          <p:nvPr/>
        </p:nvSpPr>
        <p:spPr>
          <a:xfrm>
            <a:off x="1883202" y="2865107"/>
            <a:ext cx="5406848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Topology graph of data-4:</a:t>
            </a:r>
          </a:p>
        </p:txBody>
      </p:sp>
      <p:sp>
        <p:nvSpPr>
          <p:cNvPr id="162" name="Get intuition"/>
          <p:cNvSpPr txBox="1"/>
          <p:nvPr/>
        </p:nvSpPr>
        <p:spPr>
          <a:xfrm>
            <a:off x="821441" y="1271166"/>
            <a:ext cx="3224557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/>
            </a:lvl1pPr>
          </a:lstStyle>
          <a:p>
            <a:pPr/>
            <a:r>
              <a:t>Get intuition</a:t>
            </a:r>
          </a:p>
        </p:txBody>
      </p:sp>
      <p:pic>
        <p:nvPicPr>
          <p:cNvPr id="163" name="Screen Shot 2021-09-12 at 10.41.28 AM.png" descr="Screen Shot 2021-09-12 at 10.41.2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1459" y="190244"/>
            <a:ext cx="11781395" cy="127930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tatistics of data-4:"/>
          <p:cNvSpPr txBox="1"/>
          <p:nvPr/>
        </p:nvSpPr>
        <p:spPr>
          <a:xfrm>
            <a:off x="1735415" y="2724700"/>
            <a:ext cx="4111144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Statistics of data-4:</a:t>
            </a:r>
          </a:p>
        </p:txBody>
      </p:sp>
      <p:sp>
        <p:nvSpPr>
          <p:cNvPr id="166" name="Get intuition"/>
          <p:cNvSpPr txBox="1"/>
          <p:nvPr/>
        </p:nvSpPr>
        <p:spPr>
          <a:xfrm>
            <a:off x="821441" y="1271166"/>
            <a:ext cx="3224557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200"/>
            </a:lvl1pPr>
          </a:lstStyle>
          <a:p>
            <a:pPr/>
            <a:r>
              <a:t>Get intuition</a:t>
            </a:r>
          </a:p>
        </p:txBody>
      </p:sp>
      <p:pic>
        <p:nvPicPr>
          <p:cNvPr id="167" name="Screen Shot 2021-09-12 at 12.44.46 PM.png" descr="Screen Shot 2021-09-12 at 12.44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8272" y="3805536"/>
            <a:ext cx="12840178" cy="8178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reen Shot 2021-09-12 at 12.46.50 PM.png" descr="Screen Shot 2021-09-12 at 12.46.50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79963" y="3854882"/>
            <a:ext cx="6993299" cy="5269833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ime interval between events"/>
          <p:cNvSpPr txBox="1"/>
          <p:nvPr/>
        </p:nvSpPr>
        <p:spPr>
          <a:xfrm>
            <a:off x="15608568" y="3007006"/>
            <a:ext cx="5893715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3200"/>
            </a:lvl1pPr>
          </a:lstStyle>
          <a:p>
            <a:pPr/>
            <a:r>
              <a:t> Time interval between events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C-Algorithm do not work"/>
          <p:cNvSpPr txBox="1"/>
          <p:nvPr/>
        </p:nvSpPr>
        <p:spPr>
          <a:xfrm>
            <a:off x="-951313" y="1271166"/>
            <a:ext cx="10437445" cy="73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4200"/>
            </a:lvl1pPr>
          </a:lstStyle>
          <a:p>
            <a:pPr/>
            <a:r>
              <a:t>PC-Algorithm do not work</a:t>
            </a:r>
          </a:p>
        </p:txBody>
      </p:sp>
      <p:sp>
        <p:nvSpPr>
          <p:cNvPr id="172" name="* construct feature by windowing…"/>
          <p:cNvSpPr txBox="1"/>
          <p:nvPr/>
        </p:nvSpPr>
        <p:spPr>
          <a:xfrm>
            <a:off x="2417593" y="3106882"/>
            <a:ext cx="6828741" cy="11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t>* construct feature by windowing</a:t>
            </a:r>
          </a:p>
          <a:p>
            <a:pPr algn="l">
              <a:defRPr sz="3600"/>
            </a:pPr>
            <a:r>
              <a:t>* should be explored further</a:t>
            </a:r>
          </a:p>
        </p:txBody>
      </p:sp>
      <p:pic>
        <p:nvPicPr>
          <p:cNvPr id="173" name="Screen Shot 2021-09-12 at 1.33.56 PM.png" descr="Screen Shot 2021-09-12 at 1.33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6000" y="4918364"/>
            <a:ext cx="7636210" cy="7241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stimate DAG by causal effect"/>
          <p:cNvSpPr txBox="1"/>
          <p:nvPr/>
        </p:nvSpPr>
        <p:spPr>
          <a:xfrm>
            <a:off x="953589" y="1208418"/>
            <a:ext cx="10437445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800"/>
            </a:lvl1pPr>
          </a:lstStyle>
          <a:p>
            <a:pPr/>
            <a:r>
              <a:t>Estimate DAG by causal effect</a:t>
            </a:r>
          </a:p>
        </p:txBody>
      </p:sp>
      <p:sp>
        <p:nvSpPr>
          <p:cNvPr id="176" name="Calculate the treatment effect of event i on event j"/>
          <p:cNvSpPr txBox="1"/>
          <p:nvPr/>
        </p:nvSpPr>
        <p:spPr>
          <a:xfrm>
            <a:off x="1356086" y="2766845"/>
            <a:ext cx="10989718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Calculate the treatment effect of event i on event j</a:t>
            </a:r>
          </a:p>
        </p:txBody>
      </p:sp>
      <p:pic>
        <p:nvPicPr>
          <p:cNvPr id="177" name="Screen Shot 2021-09-12 at 11.21.13 AM.png" descr="Screen Shot 2021-09-12 at 11.21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4231" y="4195238"/>
            <a:ext cx="12626719" cy="1096574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Calculate"/>
          <p:cNvSpPr txBox="1"/>
          <p:nvPr/>
        </p:nvSpPr>
        <p:spPr>
          <a:xfrm>
            <a:off x="1533941" y="7194868"/>
            <a:ext cx="2170786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Calculate</a:t>
            </a:r>
          </a:p>
        </p:txBody>
      </p:sp>
      <p:pic>
        <p:nvPicPr>
          <p:cNvPr id="179" name="Screen Shot 2021-09-12 at 11.26.17 AM.png" descr="Screen Shot 2021-09-12 at 11.26.1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33137" y="5324431"/>
            <a:ext cx="13408662" cy="165098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elect out all windows started by event i…"/>
          <p:cNvSpPr txBox="1"/>
          <p:nvPr/>
        </p:nvSpPr>
        <p:spPr>
          <a:xfrm>
            <a:off x="2916921" y="8196286"/>
            <a:ext cx="8911778" cy="1538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92666" indent="-592666" algn="l">
              <a:buSzPct val="100000"/>
              <a:buAutoNum type="arabicPeriod" startAt="1"/>
              <a:defRPr sz="3200"/>
            </a:pPr>
            <a:r>
              <a:t>Select out all windows started by event i</a:t>
            </a:r>
          </a:p>
          <a:p>
            <a:pPr marL="592666" indent="-592666" algn="l">
              <a:buSzPct val="100000"/>
              <a:buAutoNum type="arabicPeriod" startAt="1"/>
              <a:defRPr sz="3200"/>
            </a:pPr>
            <a:r>
              <a:t>Sum event j (count, time, etc) inside windows</a:t>
            </a:r>
          </a:p>
          <a:p>
            <a:pPr marL="592666" indent="-592666" algn="l">
              <a:buSzPct val="100000"/>
              <a:buAutoNum type="arabicPeriod" startAt="1"/>
              <a:defRPr sz="3200"/>
            </a:pPr>
            <a:r>
              <a:t>Window size: 12 ~ 16 events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19436" y="10270911"/>
            <a:ext cx="11373442" cy="1650984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Rectangle"/>
          <p:cNvSpPr/>
          <p:nvPr/>
        </p:nvSpPr>
        <p:spPr>
          <a:xfrm>
            <a:off x="9404094" y="10302661"/>
            <a:ext cx="6391421" cy="1440887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83" name="Screen Shot 2021-09-12 at 2.58.17 PM.png" descr="Screen Shot 2021-09-12 at 2.58.17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11983" y="7118387"/>
            <a:ext cx="4089401" cy="927101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NOTE: Actually, we could force to 'do' in the observed data"/>
          <p:cNvSpPr txBox="1"/>
          <p:nvPr/>
        </p:nvSpPr>
        <p:spPr>
          <a:xfrm>
            <a:off x="9189426" y="7289177"/>
            <a:ext cx="10825786" cy="58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200"/>
            </a:lvl1pPr>
          </a:lstStyle>
          <a:p>
            <a:pPr/>
            <a:r>
              <a:t>NOTE: Actually, we could force to 'do' in the observed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stimate DAG by causal effect"/>
          <p:cNvSpPr txBox="1"/>
          <p:nvPr/>
        </p:nvSpPr>
        <p:spPr>
          <a:xfrm>
            <a:off x="953589" y="1208418"/>
            <a:ext cx="10437445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800"/>
            </a:lvl1pPr>
          </a:lstStyle>
          <a:p>
            <a:pPr/>
            <a:r>
              <a:t>Estimate DAG by causal effect</a:t>
            </a:r>
          </a:p>
        </p:txBody>
      </p:sp>
      <p:sp>
        <p:nvSpPr>
          <p:cNvPr id="187" name="Windowing"/>
          <p:cNvSpPr txBox="1"/>
          <p:nvPr/>
        </p:nvSpPr>
        <p:spPr>
          <a:xfrm>
            <a:off x="1236793" y="2812185"/>
            <a:ext cx="2534260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Windowing</a:t>
            </a:r>
          </a:p>
        </p:txBody>
      </p:sp>
      <p:pic>
        <p:nvPicPr>
          <p:cNvPr id="188" name="Screen Shot 2021-09-12 at 11.03.11 AM.png" descr="Screen Shot 2021-09-12 at 11.03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7634" y="3837545"/>
            <a:ext cx="18111872" cy="1894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 Shot 2021-09-12 at 11.04.17 AM.png" descr="Screen Shot 2021-09-12 at 11.04.1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2934" y="7583551"/>
            <a:ext cx="17213695" cy="263352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Sum over the window"/>
          <p:cNvSpPr txBox="1"/>
          <p:nvPr/>
        </p:nvSpPr>
        <p:spPr>
          <a:xfrm>
            <a:off x="1283153" y="6334006"/>
            <a:ext cx="4821632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Sum over the window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stimate DAG by causal effect"/>
          <p:cNvSpPr txBox="1"/>
          <p:nvPr/>
        </p:nvSpPr>
        <p:spPr>
          <a:xfrm>
            <a:off x="953589" y="1208418"/>
            <a:ext cx="10437445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sz="4800"/>
            </a:lvl1pPr>
          </a:lstStyle>
          <a:p>
            <a:pPr/>
            <a:r>
              <a:t>Estimate DAG by causal effect</a:t>
            </a:r>
          </a:p>
        </p:txBody>
      </p:sp>
      <p:sp>
        <p:nvSpPr>
          <p:cNvPr id="193" name="Iterate over all edge pairs"/>
          <p:cNvSpPr txBox="1"/>
          <p:nvPr/>
        </p:nvSpPr>
        <p:spPr>
          <a:xfrm>
            <a:off x="1074494" y="2788784"/>
            <a:ext cx="566699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600"/>
            </a:lvl1pPr>
          </a:lstStyle>
          <a:p>
            <a:pPr/>
            <a:r>
              <a:t>Iterate over all edge pairs</a:t>
            </a:r>
          </a:p>
        </p:txBody>
      </p:sp>
      <p:pic>
        <p:nvPicPr>
          <p:cNvPr id="194" name="Screen Shot 2021-09-12 at 11.32.22 AM.png" descr="Screen Shot 2021-09-12 at 11.32.2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1223" y="4936423"/>
            <a:ext cx="14706086" cy="580563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Apply same procedures to the effect time…"/>
          <p:cNvSpPr txBox="1"/>
          <p:nvPr/>
        </p:nvSpPr>
        <p:spPr>
          <a:xfrm>
            <a:off x="13288853" y="2486271"/>
            <a:ext cx="8900669" cy="1055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200"/>
            </a:pPr>
            <a:r>
              <a:t>Apply same procedures to the effect time</a:t>
            </a:r>
          </a:p>
          <a:p>
            <a:pPr algn="l">
              <a:defRPr sz="3200"/>
            </a:pPr>
            <a:r>
              <a:t>effect time: delta of the start time of event j and i</a:t>
            </a:r>
          </a:p>
        </p:txBody>
      </p:sp>
      <p:sp>
        <p:nvSpPr>
          <p:cNvPr id="196" name="Rectangle"/>
          <p:cNvSpPr/>
          <p:nvPr/>
        </p:nvSpPr>
        <p:spPr>
          <a:xfrm>
            <a:off x="3889623" y="5737745"/>
            <a:ext cx="16426110" cy="1039546"/>
          </a:xfrm>
          <a:prstGeom prst="rect">
            <a:avLst/>
          </a:prstGeom>
          <a:ln w="635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Line"/>
          <p:cNvSpPr/>
          <p:nvPr/>
        </p:nvSpPr>
        <p:spPr>
          <a:xfrm flipH="1">
            <a:off x="14592909" y="3577248"/>
            <a:ext cx="2587267" cy="2112864"/>
          </a:xfrm>
          <a:prstGeom prst="line">
            <a:avLst/>
          </a:prstGeom>
          <a:ln w="50800">
            <a:solidFill>
              <a:schemeClr val="accent6">
                <a:satOff val="-20754"/>
                <a:lumOff val="-16738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