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0" r:id="rId6"/>
    <p:sldId id="264" r:id="rId7"/>
    <p:sldId id="265" r:id="rId8"/>
    <p:sldId id="266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0282" autoAdjust="0"/>
  </p:normalViewPr>
  <p:slideViewPr>
    <p:cSldViewPr>
      <p:cViewPr varScale="1">
        <p:scale>
          <a:sx n="59" d="100"/>
          <a:sy n="59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271A-8C73-4D86-BAB6-7E0DDB3CE90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2E1DA-36CC-448F-BF8E-DCA58C2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5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</a:p>
          <a:p>
            <a:endParaRPr lang="en-US" dirty="0" smtClean="0"/>
          </a:p>
          <a:p>
            <a:r>
              <a:rPr lang="en-US" baseline="0" dirty="0" smtClean="0"/>
              <a:t>                            Virtualization 				Containerization</a:t>
            </a:r>
          </a:p>
          <a:p>
            <a:r>
              <a:rPr lang="en-US" baseline="0" dirty="0" smtClean="0"/>
              <a:t>	&gt; Mixed OS’s					&gt; efficient</a:t>
            </a:r>
          </a:p>
          <a:p>
            <a:pPr marL="1085850" lvl="2" indent="-171450">
              <a:buFont typeface="Wingdings"/>
              <a:buChar char="Ø"/>
            </a:pPr>
            <a:r>
              <a:rPr lang="en-US" baseline="0" dirty="0" smtClean="0"/>
              <a:t>More Flexible				&gt; Less OS Maintenance</a:t>
            </a:r>
          </a:p>
          <a:p>
            <a:pPr marL="1085850" lvl="2" indent="-171450">
              <a:buFont typeface="Wingdings"/>
              <a:buChar char="Ø"/>
            </a:pPr>
            <a:r>
              <a:rPr lang="en-US" baseline="0" dirty="0" smtClean="0"/>
              <a:t>Very Mature 				&gt; Fast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2E1DA-36CC-448F-BF8E-DCA58C2CD5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Adejonge</a:t>
            </a:r>
            <a:r>
              <a:rPr lang="en-US" dirty="0" smtClean="0"/>
              <a:t>/</a:t>
            </a:r>
            <a:r>
              <a:rPr lang="en-US" dirty="0" err="1" smtClean="0"/>
              <a:t>helloworld</a:t>
            </a:r>
            <a:r>
              <a:rPr lang="en-US" dirty="0" smtClean="0"/>
              <a:t> – it</a:t>
            </a:r>
            <a:r>
              <a:rPr lang="en-US" baseline="0" dirty="0" smtClean="0"/>
              <a:t> is a </a:t>
            </a:r>
            <a:r>
              <a:rPr lang="en-US" baseline="0" dirty="0" err="1" smtClean="0"/>
              <a:t>selfcontained</a:t>
            </a:r>
            <a:r>
              <a:rPr lang="en-US" baseline="0" dirty="0" smtClean="0"/>
              <a:t> webserver which servers </a:t>
            </a:r>
            <a:r>
              <a:rPr lang="en-US" baseline="0" dirty="0" err="1" smtClean="0"/>
              <a:t>onepage</a:t>
            </a:r>
            <a:r>
              <a:rPr lang="en-US" baseline="0" dirty="0" smtClean="0"/>
              <a:t> on port 8080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2E1DA-36CC-448F-BF8E-DCA58C2CD5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2E1DA-36CC-448F-BF8E-DCA58C2CD5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5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2E1DA-36CC-448F-BF8E-DCA58C2CD5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9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993A-BDE8-4DA1-A758-DF79A4A926A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6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centos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hub.docker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2546" y="51054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Containerization Technology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https://d3nmt5vlzunoa1.cloudfront.net/phpstorm/files/2015/10/large_v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-381000"/>
            <a:ext cx="6363835" cy="567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0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2377" y="152400"/>
            <a:ext cx="56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NETWORKING IN DOCKER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93313"/>
            <a:ext cx="86106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Hence the </a:t>
            </a:r>
            <a:r>
              <a:rPr lang="en-US" b="1" dirty="0" smtClean="0"/>
              <a:t>Virtual Interface (</a:t>
            </a:r>
            <a:r>
              <a:rPr lang="en-US" b="1" dirty="0"/>
              <a:t>Docker0:172.16.0.1</a:t>
            </a:r>
            <a:r>
              <a:rPr lang="en-US" b="1" dirty="0" smtClean="0"/>
              <a:t>) </a:t>
            </a:r>
            <a:r>
              <a:rPr lang="en-US" dirty="0" smtClean="0"/>
              <a:t>is created when you have a </a:t>
            </a:r>
            <a:r>
              <a:rPr lang="en-US" dirty="0" err="1" smtClean="0"/>
              <a:t>docker</a:t>
            </a:r>
            <a:r>
              <a:rPr lang="en-US" dirty="0" smtClean="0"/>
              <a:t> installed and then a </a:t>
            </a:r>
            <a:r>
              <a:rPr lang="en-US" b="1" dirty="0" smtClean="0"/>
              <a:t>Bridge Networked (Virtual </a:t>
            </a:r>
            <a:r>
              <a:rPr lang="en-US" b="1" dirty="0" err="1" smtClean="0"/>
              <a:t>EtherNet</a:t>
            </a:r>
            <a:r>
              <a:rPr lang="en-US" b="1" dirty="0" smtClean="0"/>
              <a:t> Port - </a:t>
            </a:r>
            <a:r>
              <a:rPr lang="en-US" b="1" dirty="0" err="1"/>
              <a:t>VetnXXX</a:t>
            </a:r>
            <a:r>
              <a:rPr lang="en-US" b="1" dirty="0" smtClean="0"/>
              <a:t>)</a:t>
            </a:r>
            <a:r>
              <a:rPr lang="en-US" dirty="0" smtClean="0"/>
              <a:t> is created for every running container and an IP Address is allocated.</a:t>
            </a:r>
          </a:p>
          <a:p>
            <a:r>
              <a:rPr lang="en-US" dirty="0" smtClean="0"/>
              <a:t>Finding the IP: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1: </a:t>
            </a:r>
            <a:r>
              <a:rPr lang="en-US" dirty="0" smtClean="0"/>
              <a:t>Check your host with </a:t>
            </a:r>
          </a:p>
          <a:p>
            <a:r>
              <a:rPr lang="en-US" b="1" i="1" dirty="0" smtClean="0"/>
              <a:t>$ </a:t>
            </a:r>
            <a:r>
              <a:rPr lang="en-US" b="1" i="1" dirty="0" err="1" smtClean="0"/>
              <a:t>ifconfig</a:t>
            </a:r>
            <a:r>
              <a:rPr lang="en-US" b="1" i="1" dirty="0" smtClean="0"/>
              <a:t>   </a:t>
            </a:r>
          </a:p>
          <a:p>
            <a:r>
              <a:rPr lang="en-US" dirty="0" smtClean="0"/>
              <a:t>You would find an eht0 and docker0 but not </a:t>
            </a:r>
            <a:r>
              <a:rPr lang="en-US" b="1" dirty="0" err="1"/>
              <a:t>VetnXXX</a:t>
            </a:r>
            <a:r>
              <a:rPr lang="en-US" dirty="0" smtClean="0"/>
              <a:t>.(Note: without any running container.)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2: </a:t>
            </a:r>
            <a:r>
              <a:rPr lang="en-US" dirty="0" smtClean="0"/>
              <a:t>Run this container in daemon mode.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run –d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b="1" i="1" dirty="0" smtClean="0"/>
              <a:t> (</a:t>
            </a:r>
            <a:r>
              <a:rPr lang="en-US" dirty="0"/>
              <a:t>it is a </a:t>
            </a:r>
            <a:r>
              <a:rPr lang="en-US" dirty="0" err="1"/>
              <a:t>selfcontained</a:t>
            </a:r>
            <a:r>
              <a:rPr lang="en-US" dirty="0"/>
              <a:t> webserver which servers </a:t>
            </a:r>
            <a:r>
              <a:rPr lang="en-US" dirty="0" smtClean="0"/>
              <a:t>one page </a:t>
            </a:r>
            <a:r>
              <a:rPr lang="en-US" dirty="0"/>
              <a:t>on port </a:t>
            </a:r>
            <a:r>
              <a:rPr lang="en-US" dirty="0" smtClean="0"/>
              <a:t>8080 but need to know the IP address of this container</a:t>
            </a:r>
            <a:r>
              <a:rPr lang="en-US" b="1" i="1" dirty="0" smtClean="0"/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3 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Finding the </a:t>
            </a:r>
            <a:r>
              <a:rPr lang="en-US" dirty="0" smtClean="0"/>
              <a:t>IP of this </a:t>
            </a:r>
            <a:r>
              <a:rPr lang="en-US" dirty="0" err="1" smtClean="0"/>
              <a:t>contianer</a:t>
            </a:r>
            <a:r>
              <a:rPr lang="en-US" dirty="0" smtClean="0"/>
              <a:t>.</a:t>
            </a:r>
            <a:endParaRPr lang="en-US" b="1" i="1" dirty="0"/>
          </a:p>
          <a:p>
            <a:r>
              <a:rPr lang="en-US" b="1" i="1" dirty="0" smtClean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inspect </a:t>
            </a:r>
            <a:r>
              <a:rPr lang="en-US" b="1" i="1" dirty="0"/>
              <a:t>&lt;</a:t>
            </a:r>
            <a:r>
              <a:rPr lang="en-US" b="1" i="1" dirty="0" err="1"/>
              <a:t>Cont.Name</a:t>
            </a:r>
            <a:r>
              <a:rPr lang="en-US" b="1" i="1" dirty="0"/>
              <a:t> or Cont.ID</a:t>
            </a:r>
            <a:r>
              <a:rPr lang="en-US" b="1" i="1" dirty="0" smtClean="0"/>
              <a:t>&gt;</a:t>
            </a:r>
            <a:r>
              <a:rPr lang="en-US" dirty="0" smtClean="0"/>
              <a:t> </a:t>
            </a:r>
            <a:r>
              <a:rPr lang="en-US" b="1" i="1" dirty="0" smtClean="0"/>
              <a:t>(“</a:t>
            </a:r>
            <a:r>
              <a:rPr lang="en-US" b="1" i="1" dirty="0"/>
              <a:t>check for the </a:t>
            </a:r>
            <a:r>
              <a:rPr lang="en-US" b="1" i="1" dirty="0" smtClean="0"/>
              <a:t>container information”)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inspect &lt;</a:t>
            </a:r>
            <a:r>
              <a:rPr lang="en-US" b="1" i="1" dirty="0" err="1"/>
              <a:t>Cont.Name</a:t>
            </a:r>
            <a:r>
              <a:rPr lang="en-US" b="1" i="1" dirty="0"/>
              <a:t> or Cont.ID&gt;</a:t>
            </a:r>
            <a:r>
              <a:rPr lang="en-US" dirty="0"/>
              <a:t> </a:t>
            </a:r>
            <a:r>
              <a:rPr lang="en-US" dirty="0" smtClean="0"/>
              <a:t>| grep IP</a:t>
            </a:r>
          </a:p>
          <a:p>
            <a:r>
              <a:rPr lang="en-US" dirty="0" smtClean="0"/>
              <a:t>Exactly here check for 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ifconfig</a:t>
            </a:r>
            <a:r>
              <a:rPr lang="en-US" b="1" i="1" dirty="0"/>
              <a:t>   </a:t>
            </a:r>
          </a:p>
          <a:p>
            <a:r>
              <a:rPr lang="en-US" dirty="0"/>
              <a:t>You would find an eht0 and docker0 but </a:t>
            </a:r>
            <a:r>
              <a:rPr lang="en-US" dirty="0" smtClean="0"/>
              <a:t>and </a:t>
            </a:r>
            <a:r>
              <a:rPr lang="en-US" b="1" dirty="0" err="1" smtClean="0"/>
              <a:t>VetnXXX</a:t>
            </a:r>
            <a:r>
              <a:rPr lang="en-US" b="1" dirty="0" smtClean="0"/>
              <a:t>. This is the </a:t>
            </a:r>
            <a:r>
              <a:rPr lang="en-US" b="1" dirty="0"/>
              <a:t>Bridge Networked </a:t>
            </a:r>
            <a:r>
              <a:rPr lang="en-US" b="1" dirty="0" smtClean="0"/>
              <a:t>Virtual </a:t>
            </a:r>
            <a:r>
              <a:rPr lang="en-US" b="1" dirty="0" err="1"/>
              <a:t>EtherNet</a:t>
            </a:r>
            <a:r>
              <a:rPr lang="en-US" b="1" dirty="0"/>
              <a:t> </a:t>
            </a:r>
            <a:r>
              <a:rPr lang="en-US" b="1" dirty="0" smtClean="0"/>
              <a:t>Port that  exposes IP </a:t>
            </a:r>
            <a:r>
              <a:rPr lang="en-US" b="1" dirty="0" err="1" smtClean="0"/>
              <a:t>fo</a:t>
            </a:r>
            <a:r>
              <a:rPr lang="en-US" b="1" dirty="0" smtClean="0"/>
              <a:t> the container to rest of the Network.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Step 4: </a:t>
            </a:r>
          </a:p>
          <a:p>
            <a:pPr algn="ctr"/>
            <a:r>
              <a:rPr lang="en-US" sz="2800" b="1" dirty="0" smtClean="0"/>
              <a:t>GOTO BROWSER and type : www.&lt;Container IP </a:t>
            </a:r>
            <a:r>
              <a:rPr lang="en-US" sz="2800" b="1" dirty="0" err="1" smtClean="0"/>
              <a:t>Adderss</a:t>
            </a:r>
            <a:r>
              <a:rPr lang="en-US" sz="2800" b="1" dirty="0" smtClean="0"/>
              <a:t>&gt;: 8080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69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1" y="152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Advanced NETWORKING IN DOCKER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98731"/>
            <a:ext cx="86105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Port Mapping .</a:t>
            </a:r>
          </a:p>
          <a:p>
            <a:pPr marL="342900" indent="-342900">
              <a:buAutoNum type="arabicPeriod"/>
            </a:pPr>
            <a:r>
              <a:rPr lang="en-US" dirty="0" smtClean="0"/>
              <a:t>Port Redirecting.</a:t>
            </a:r>
          </a:p>
          <a:p>
            <a:pPr marL="342900" indent="-342900">
              <a:buAutoNum type="arabicPeriod"/>
            </a:pPr>
            <a:r>
              <a:rPr lang="en-US" dirty="0" smtClean="0"/>
              <a:t>Host Networking.</a:t>
            </a:r>
          </a:p>
          <a:p>
            <a:r>
              <a:rPr lang="en-US" b="1" dirty="0">
                <a:solidFill>
                  <a:srgbClr val="C00000"/>
                </a:solidFill>
              </a:rPr>
              <a:t>Step 1: </a:t>
            </a:r>
            <a:r>
              <a:rPr lang="en-US" dirty="0" smtClean="0"/>
              <a:t>Run the container for mapping the port.</a:t>
            </a:r>
            <a:endParaRPr lang="en-US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run –d </a:t>
            </a:r>
            <a:r>
              <a:rPr lang="en-US" b="1" i="1" dirty="0" smtClean="0"/>
              <a:t>–p 8080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b="1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Note</a:t>
            </a:r>
            <a:r>
              <a:rPr lang="en-US" dirty="0" smtClean="0"/>
              <a:t>:</a:t>
            </a:r>
            <a:r>
              <a:rPr lang="en-US" b="1" i="1" dirty="0" smtClean="0"/>
              <a:t> </a:t>
            </a:r>
            <a:r>
              <a:rPr lang="en-US" dirty="0" smtClean="0"/>
              <a:t>-p stand for </a:t>
            </a:r>
            <a:r>
              <a:rPr lang="en-US" dirty="0" err="1" smtClean="0"/>
              <a:t>pubish</a:t>
            </a:r>
            <a:r>
              <a:rPr lang="en-US" dirty="0"/>
              <a:t> </a:t>
            </a:r>
            <a:r>
              <a:rPr lang="en-US" dirty="0" smtClean="0"/>
              <a:t>port)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Goto</a:t>
            </a:r>
            <a:r>
              <a:rPr lang="en-US" dirty="0" smtClean="0"/>
              <a:t> host browser and : www.&lt;locathost IP&gt;:32769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Step 2: </a:t>
            </a:r>
            <a:r>
              <a:rPr lang="en-US" dirty="0"/>
              <a:t>Run this container in </a:t>
            </a:r>
            <a:r>
              <a:rPr lang="en-US" dirty="0" smtClean="0"/>
              <a:t>Redirecting the port.</a:t>
            </a:r>
            <a:endParaRPr lang="en-US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run –d </a:t>
            </a:r>
            <a:r>
              <a:rPr lang="en-US" b="1" i="1" dirty="0" smtClean="0"/>
              <a:t>–p 9009:8080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b="1" i="1" dirty="0" smtClean="0"/>
              <a:t> (With this command one can assign your </a:t>
            </a:r>
            <a:r>
              <a:rPr lang="en-US" b="1" i="1" dirty="0" err="1" smtClean="0"/>
              <a:t>prefered</a:t>
            </a:r>
            <a:r>
              <a:rPr lang="en-US" b="1" i="1" dirty="0" smtClean="0"/>
              <a:t> port number rather than random number by Docker engine)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</a:t>
            </a:r>
            <a:r>
              <a:rPr lang="en-US" b="1" dirty="0">
                <a:solidFill>
                  <a:srgbClr val="C00000"/>
                </a:solidFill>
              </a:rPr>
              <a:t>3 : </a:t>
            </a:r>
            <a:r>
              <a:rPr lang="en-US" dirty="0" smtClean="0"/>
              <a:t>Sharing the HOST IP for </a:t>
            </a:r>
            <a:r>
              <a:rPr lang="en-US" dirty="0"/>
              <a:t>this </a:t>
            </a:r>
            <a:r>
              <a:rPr lang="en-US" dirty="0" err="1"/>
              <a:t>contianer</a:t>
            </a:r>
            <a:r>
              <a:rPr lang="en-US" dirty="0" smtClean="0"/>
              <a:t>.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–d - -net= host	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dirty="0" smtClean="0"/>
              <a:t> </a:t>
            </a:r>
            <a:r>
              <a:rPr lang="en-US" b="1" i="1" dirty="0" smtClean="0"/>
              <a:t>(This would share the host IP and DOES NOT use BRIDGE NETWORKING  and Hence no V-</a:t>
            </a:r>
            <a:r>
              <a:rPr lang="en-US" b="1" i="1" dirty="0" err="1" smtClean="0"/>
              <a:t>etherNET</a:t>
            </a:r>
            <a:r>
              <a:rPr lang="en-US" b="1" i="1" dirty="0" smtClean="0"/>
              <a:t>.)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inspect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dirty="0" smtClean="0"/>
              <a:t> </a:t>
            </a:r>
            <a:r>
              <a:rPr lang="en-US" dirty="0"/>
              <a:t>| grep </a:t>
            </a:r>
            <a:r>
              <a:rPr lang="en-US" dirty="0" smtClean="0"/>
              <a:t>IP</a:t>
            </a:r>
            <a:endParaRPr lang="en-US" dirty="0"/>
          </a:p>
          <a:p>
            <a:r>
              <a:rPr lang="en-US" dirty="0"/>
              <a:t>Exactly here check for 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ifconfig</a:t>
            </a:r>
            <a:r>
              <a:rPr lang="en-US" b="1" i="1" dirty="0"/>
              <a:t>   </a:t>
            </a:r>
          </a:p>
          <a:p>
            <a:r>
              <a:rPr lang="en-US" dirty="0"/>
              <a:t>You would find an eht0 and docker0 </a:t>
            </a:r>
            <a:r>
              <a:rPr lang="en-US" dirty="0" smtClean="0"/>
              <a:t>but NOT </a:t>
            </a:r>
            <a:r>
              <a:rPr lang="en-US" b="1" dirty="0" err="1"/>
              <a:t>VetnXXX</a:t>
            </a:r>
            <a:r>
              <a:rPr lang="en-US" b="1" dirty="0"/>
              <a:t>. 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286000"/>
            <a:ext cx="8686799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493" y="5531082"/>
            <a:ext cx="3429001" cy="109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7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1" y="152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Shared and Persistent Data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798731"/>
            <a:ext cx="8610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External DATA is Ideal – DATA ON HOST</a:t>
            </a:r>
          </a:p>
          <a:p>
            <a:pPr marL="342900" indent="-342900">
              <a:buAutoNum type="arabicPeriod"/>
            </a:pPr>
            <a:r>
              <a:rPr lang="en-US" dirty="0" smtClean="0"/>
              <a:t>Mapping the External DATA with the Container.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4400" y="258187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997981" y="1456273"/>
            <a:ext cx="6973625" cy="2196991"/>
            <a:chOff x="997981" y="1652651"/>
            <a:chExt cx="7250298" cy="2196991"/>
          </a:xfrm>
        </p:grpSpPr>
        <p:sp>
          <p:nvSpPr>
            <p:cNvPr id="13" name="Rectangle 12"/>
            <p:cNvSpPr/>
            <p:nvPr/>
          </p:nvSpPr>
          <p:spPr>
            <a:xfrm>
              <a:off x="997981" y="2299623"/>
              <a:ext cx="3124200" cy="14336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Process 13"/>
            <p:cNvSpPr/>
            <p:nvPr/>
          </p:nvSpPr>
          <p:spPr>
            <a:xfrm>
              <a:off x="1340881" y="1766223"/>
              <a:ext cx="1219200" cy="5334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24462" y="1877479"/>
              <a:ext cx="1052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</a:t>
              </a:r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642718" y="1722061"/>
              <a:ext cx="2605561" cy="1997561"/>
              <a:chOff x="1946177" y="3768650"/>
              <a:chExt cx="2605561" cy="1997561"/>
            </a:xfrm>
          </p:grpSpPr>
          <p:sp>
            <p:nvSpPr>
              <p:cNvPr id="6" name="Flowchart: Process 5"/>
              <p:cNvSpPr/>
              <p:nvPr/>
            </p:nvSpPr>
            <p:spPr>
              <a:xfrm>
                <a:off x="2123612" y="3768650"/>
                <a:ext cx="1723846" cy="557381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46177" y="4318411"/>
                <a:ext cx="2605561" cy="1447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18875" y="3877914"/>
                <a:ext cx="165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DK. CONTAINER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32535" y="464249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148875" y="2811056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/HOST/…../DATA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20153" y="2672556"/>
              <a:ext cx="2151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/THE/DIRECTORY/YOU/DESIRE</a:t>
              </a:r>
              <a:endParaRPr lang="en-US" dirty="0"/>
            </a:p>
          </p:txBody>
        </p:sp>
        <p:sp>
          <p:nvSpPr>
            <p:cNvPr id="18" name="Circular Arrow 17"/>
            <p:cNvSpPr/>
            <p:nvPr/>
          </p:nvSpPr>
          <p:spPr>
            <a:xfrm>
              <a:off x="3599207" y="1652651"/>
              <a:ext cx="2514600" cy="219699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7999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19600" y="2554769"/>
              <a:ext cx="12231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External DATA MAPPING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4129" y="3639532"/>
            <a:ext cx="8797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command is SIMPLE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run –d –v /HOST/…../</a:t>
            </a:r>
            <a:r>
              <a:rPr lang="en-US" b="1" i="1" dirty="0" smtClean="0"/>
              <a:t>DATA:/</a:t>
            </a:r>
            <a:r>
              <a:rPr lang="en-US" b="1" i="1" dirty="0"/>
              <a:t>CONTAINER/LOCATION </a:t>
            </a:r>
            <a:r>
              <a:rPr lang="en-US" dirty="0"/>
              <a:t>(</a:t>
            </a:r>
            <a:r>
              <a:rPr lang="en-US" i="1" dirty="0"/>
              <a:t>Note</a:t>
            </a:r>
            <a:r>
              <a:rPr lang="en-US" dirty="0"/>
              <a:t>:</a:t>
            </a:r>
            <a:r>
              <a:rPr lang="en-US" b="1" i="1" dirty="0"/>
              <a:t> </a:t>
            </a:r>
            <a:r>
              <a:rPr lang="en-US" dirty="0" smtClean="0"/>
              <a:t>-v </a:t>
            </a:r>
            <a:r>
              <a:rPr lang="en-US" dirty="0"/>
              <a:t>stand for </a:t>
            </a:r>
            <a:r>
              <a:rPr lang="en-US" dirty="0" smtClean="0"/>
              <a:t>share volume)</a:t>
            </a:r>
          </a:p>
          <a:p>
            <a:r>
              <a:rPr lang="en-US" dirty="0" smtClean="0"/>
              <a:t>Practice </a:t>
            </a:r>
            <a:r>
              <a:rPr lang="en-US" dirty="0" err="1" smtClean="0"/>
              <a:t>Example:We</a:t>
            </a:r>
            <a:r>
              <a:rPr lang="en-US" dirty="0" smtClean="0"/>
              <a:t> shall use NGINX image which is a simple webserver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1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First RUN the NGINX </a:t>
            </a:r>
            <a:r>
              <a:rPr lang="en-US" dirty="0" err="1" smtClean="0"/>
              <a:t>conatianer</a:t>
            </a:r>
            <a:r>
              <a:rPr lang="en-US" dirty="0" smtClean="0"/>
              <a:t> inspect the IP and check the data on host browser.</a:t>
            </a:r>
          </a:p>
          <a:p>
            <a:r>
              <a:rPr lang="en-US" b="1" dirty="0">
                <a:solidFill>
                  <a:srgbClr val="C00000"/>
                </a:solidFill>
              </a:rPr>
              <a:t>Step 2: </a:t>
            </a:r>
            <a:r>
              <a:rPr lang="en-US" dirty="0" smtClean="0"/>
              <a:t>Create an index.html file on HOST MACHINE 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Step 3: </a:t>
            </a:r>
            <a:r>
              <a:rPr lang="en-US" dirty="0"/>
              <a:t>Using the command </a:t>
            </a:r>
            <a:r>
              <a:rPr lang="en-US" dirty="0" smtClean="0"/>
              <a:t>above, map the HOST LOCATION to this NGINX container /</a:t>
            </a:r>
            <a:r>
              <a:rPr lang="en-US" dirty="0" err="1" smtClean="0"/>
              <a:t>usr</a:t>
            </a:r>
            <a:r>
              <a:rPr lang="en-US" dirty="0" smtClean="0"/>
              <a:t>/share/</a:t>
            </a:r>
            <a:r>
              <a:rPr lang="en-US" dirty="0" err="1" smtClean="0"/>
              <a:t>nginx</a:t>
            </a:r>
            <a:r>
              <a:rPr lang="en-US" dirty="0" smtClean="0"/>
              <a:t>/html</a:t>
            </a:r>
          </a:p>
          <a:p>
            <a:r>
              <a:rPr lang="en-US" b="1" dirty="0">
                <a:solidFill>
                  <a:srgbClr val="C00000"/>
                </a:solidFill>
              </a:rPr>
              <a:t>Step 4: </a:t>
            </a:r>
            <a:r>
              <a:rPr lang="en-US" dirty="0" smtClean="0"/>
              <a:t>Inspect the newly started NGINX container with MAPED DATA and you find the data reflecting in the browser.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272" y="152400"/>
            <a:ext cx="870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Modifying Containers and Hence New Image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12272" y="798731"/>
            <a:ext cx="87793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</a:t>
            </a:r>
            <a:r>
              <a:rPr lang="en-US" dirty="0"/>
              <a:t>Attaching to running containers</a:t>
            </a:r>
          </a:p>
          <a:p>
            <a:r>
              <a:rPr lang="en-US" dirty="0" smtClean="0"/>
              <a:t>2. </a:t>
            </a:r>
            <a:r>
              <a:rPr lang="en-US" dirty="0"/>
              <a:t>Modifying Image</a:t>
            </a:r>
          </a:p>
          <a:p>
            <a:r>
              <a:rPr lang="en-US" dirty="0" smtClean="0"/>
              <a:t>3.Creating New Image</a:t>
            </a:r>
          </a:p>
          <a:p>
            <a:r>
              <a:rPr lang="en-US" b="1" dirty="0">
                <a:solidFill>
                  <a:srgbClr val="C00000"/>
                </a:solidFill>
              </a:rPr>
              <a:t>Step 1: </a:t>
            </a:r>
            <a:r>
              <a:rPr lang="en-US" dirty="0"/>
              <a:t>Run the container for mapping the </a:t>
            </a:r>
            <a:r>
              <a:rPr lang="en-US" dirty="0" smtClean="0"/>
              <a:t>port..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run –d </a:t>
            </a:r>
            <a:r>
              <a:rPr lang="en-US" b="1" i="1" dirty="0" smtClean="0"/>
              <a:t>–name </a:t>
            </a:r>
            <a:r>
              <a:rPr lang="en-US" b="1" i="1" dirty="0" err="1" smtClean="0"/>
              <a:t>temp_container</a:t>
            </a:r>
            <a:r>
              <a:rPr lang="en-US" b="1" i="1" dirty="0" smtClean="0"/>
              <a:t> </a:t>
            </a:r>
            <a:r>
              <a:rPr lang="en-US" b="1" i="1" dirty="0" err="1" smtClean="0"/>
              <a:t>nginx</a:t>
            </a:r>
            <a:r>
              <a:rPr lang="en-US" b="1" i="1" dirty="0" smtClean="0"/>
              <a:t> </a:t>
            </a:r>
            <a:r>
              <a:rPr lang="en-US" dirty="0"/>
              <a:t>(</a:t>
            </a:r>
            <a:r>
              <a:rPr lang="en-US" i="1" dirty="0"/>
              <a:t>Note</a:t>
            </a:r>
            <a:r>
              <a:rPr lang="en-US" dirty="0"/>
              <a:t>:</a:t>
            </a:r>
            <a:r>
              <a:rPr lang="en-US" b="1" i="1" dirty="0"/>
              <a:t> </a:t>
            </a:r>
            <a:r>
              <a:rPr lang="en-US" dirty="0" smtClean="0"/>
              <a:t>--name flag to give your name to container)</a:t>
            </a:r>
          </a:p>
          <a:p>
            <a:r>
              <a:rPr lang="en-US" b="1" dirty="0">
                <a:solidFill>
                  <a:srgbClr val="C00000"/>
                </a:solidFill>
              </a:rPr>
              <a:t>Step 2: </a:t>
            </a:r>
            <a:r>
              <a:rPr lang="en-US" dirty="0" smtClean="0"/>
              <a:t>Now to enter the container. Use the command below.</a:t>
            </a:r>
            <a:endParaRPr lang="en-US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exec -</a:t>
            </a:r>
            <a:r>
              <a:rPr lang="en-US" b="1" i="1" dirty="0" err="1" smtClean="0"/>
              <a:t>i</a:t>
            </a:r>
            <a:r>
              <a:rPr lang="en-US" b="1" i="1" dirty="0" smtClean="0"/>
              <a:t> -t </a:t>
            </a:r>
            <a:r>
              <a:rPr lang="en-US" b="1" i="1" dirty="0"/>
              <a:t>&lt;</a:t>
            </a:r>
            <a:r>
              <a:rPr lang="en-US" b="1" i="1" dirty="0" err="1"/>
              <a:t>Cont.Name</a:t>
            </a:r>
            <a:r>
              <a:rPr lang="en-US" b="1" i="1" dirty="0"/>
              <a:t> or Cont.ID</a:t>
            </a:r>
            <a:r>
              <a:rPr lang="en-US" b="1" i="1" dirty="0" smtClean="0"/>
              <a:t>&gt; bash</a:t>
            </a:r>
            <a:r>
              <a:rPr lang="en-US" dirty="0" smtClean="0"/>
              <a:t> (</a:t>
            </a:r>
            <a:r>
              <a:rPr lang="en-US" i="1" dirty="0"/>
              <a:t>Note</a:t>
            </a:r>
            <a:r>
              <a:rPr lang="en-US" dirty="0"/>
              <a:t>:</a:t>
            </a:r>
            <a:r>
              <a:rPr lang="en-US" b="1" i="1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and –t flags stand for interactive and terminal respectively and </a:t>
            </a:r>
            <a:r>
              <a:rPr lang="en-US" b="1" i="1" dirty="0" smtClean="0"/>
              <a:t>bash is the command that we want to run under that terminal</a:t>
            </a:r>
            <a:r>
              <a:rPr lang="en-US" dirty="0" smtClean="0"/>
              <a:t>)</a:t>
            </a:r>
          </a:p>
          <a:p>
            <a:r>
              <a:rPr lang="en-US" b="1" i="1" dirty="0" smtClean="0"/>
              <a:t>You would now be INSIDE that container.</a:t>
            </a:r>
          </a:p>
          <a:p>
            <a:r>
              <a:rPr lang="en-US" b="1" i="1" dirty="0" smtClean="0"/>
              <a:t>root@</a:t>
            </a:r>
            <a:r>
              <a:rPr lang="en-US" b="1" i="1" dirty="0"/>
              <a:t> </a:t>
            </a:r>
            <a:r>
              <a:rPr lang="en-US" b="1" i="1" dirty="0" smtClean="0"/>
              <a:t>&lt;Cont.ID&gt;</a:t>
            </a:r>
            <a:r>
              <a:rPr lang="en-US" b="1" i="1" dirty="0"/>
              <a:t> </a:t>
            </a:r>
            <a:r>
              <a:rPr lang="en-US" b="1" i="1" dirty="0" smtClean="0"/>
              <a:t>$ </a:t>
            </a:r>
          </a:p>
          <a:p>
            <a:r>
              <a:rPr lang="en-US" b="1" i="1" dirty="0" smtClean="0"/>
              <a:t>Now here if you can change the content of  index.html under /</a:t>
            </a:r>
            <a:r>
              <a:rPr lang="en-US" b="1" i="1" dirty="0" err="1" smtClean="0"/>
              <a:t>usr</a:t>
            </a:r>
            <a:r>
              <a:rPr lang="en-US" b="1" i="1" dirty="0" smtClean="0"/>
              <a:t>/share/</a:t>
            </a:r>
            <a:r>
              <a:rPr lang="en-US" b="1" i="1" dirty="0" err="1" smtClean="0"/>
              <a:t>nginx</a:t>
            </a:r>
            <a:r>
              <a:rPr lang="en-US" b="1" i="1" dirty="0" smtClean="0"/>
              <a:t>/html</a:t>
            </a:r>
          </a:p>
          <a:p>
            <a:r>
              <a:rPr lang="en-US" b="1" i="1" dirty="0"/>
              <a:t>root@ &lt;Cont.ID&gt; </a:t>
            </a:r>
            <a:r>
              <a:rPr lang="en-US" b="1" i="1" dirty="0" smtClean="0"/>
              <a:t>:</a:t>
            </a:r>
            <a:r>
              <a:rPr lang="en-US" b="1" i="1" dirty="0"/>
              <a:t> /</a:t>
            </a:r>
            <a:r>
              <a:rPr lang="en-US" b="1" i="1" dirty="0" err="1"/>
              <a:t>usr</a:t>
            </a:r>
            <a:r>
              <a:rPr lang="en-US" b="1" i="1" dirty="0"/>
              <a:t>/share/</a:t>
            </a:r>
            <a:r>
              <a:rPr lang="en-US" b="1" i="1" dirty="0" err="1"/>
              <a:t>nginx</a:t>
            </a:r>
            <a:r>
              <a:rPr lang="en-US" b="1" i="1" dirty="0"/>
              <a:t>/html </a:t>
            </a:r>
            <a:r>
              <a:rPr lang="en-US" b="1" i="1" dirty="0" smtClean="0"/>
              <a:t>$ cat &gt; index.html</a:t>
            </a:r>
          </a:p>
          <a:p>
            <a:r>
              <a:rPr lang="en-US" b="1" i="1" dirty="0" smtClean="0"/>
              <a:t>&lt;h1&gt;CHANGED THE DATA&lt;/h1&gt;</a:t>
            </a:r>
          </a:p>
          <a:p>
            <a:r>
              <a:rPr lang="en-US" b="1" i="1" dirty="0" smtClean="0"/>
              <a:t>(</a:t>
            </a:r>
            <a:r>
              <a:rPr lang="en-US" b="1" i="1" dirty="0" err="1" smtClean="0"/>
              <a:t>ctrl+d</a:t>
            </a:r>
            <a:r>
              <a:rPr lang="en-US" b="1" i="1" dirty="0" smtClean="0"/>
              <a:t>) ---this would save the changed in index.html</a:t>
            </a:r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Step 3: </a:t>
            </a:r>
            <a:r>
              <a:rPr lang="en-US" dirty="0"/>
              <a:t>N</a:t>
            </a:r>
            <a:r>
              <a:rPr lang="en-US" dirty="0" smtClean="0"/>
              <a:t>ow to create a New IMAGE with these changes as permanent.</a:t>
            </a:r>
          </a:p>
          <a:p>
            <a:r>
              <a:rPr lang="en-US" dirty="0" smtClean="0"/>
              <a:t>To do so, exit out of the running container to host. And follow the command below.</a:t>
            </a:r>
            <a:endParaRPr lang="en-US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commit </a:t>
            </a:r>
            <a:r>
              <a:rPr lang="en-US" b="1" i="1" dirty="0" err="1" smtClean="0"/>
              <a:t>temp_container</a:t>
            </a:r>
            <a:r>
              <a:rPr lang="en-US" b="1" i="1" dirty="0" smtClean="0"/>
              <a:t> </a:t>
            </a:r>
            <a:r>
              <a:rPr lang="en-US" b="1" i="1" dirty="0" err="1" smtClean="0"/>
              <a:t>regenerated_nginx</a:t>
            </a:r>
            <a:r>
              <a:rPr lang="en-US" b="1" i="1" dirty="0" smtClean="0"/>
              <a:t> </a:t>
            </a:r>
          </a:p>
          <a:p>
            <a:r>
              <a:rPr lang="en-US" b="1" i="1" dirty="0" err="1" smtClean="0"/>
              <a:t>i.e</a:t>
            </a:r>
            <a:r>
              <a:rPr lang="en-US" b="1" i="1" dirty="0" smtClean="0"/>
              <a:t> </a:t>
            </a:r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commit </a:t>
            </a:r>
            <a:r>
              <a:rPr lang="en-US" b="1" i="1" dirty="0" smtClean="0"/>
              <a:t>&lt;Running </a:t>
            </a:r>
            <a:r>
              <a:rPr lang="en-US" b="1" i="1" dirty="0" err="1" smtClean="0"/>
              <a:t>Cont.Name</a:t>
            </a:r>
            <a:r>
              <a:rPr lang="en-US" b="1" i="1" dirty="0" smtClean="0"/>
              <a:t> with changes&gt; &lt;Name of the NEW IMAGE&gt; </a:t>
            </a:r>
            <a:endParaRPr lang="en-US" b="1" i="1" dirty="0"/>
          </a:p>
          <a:p>
            <a:pPr algn="ctr"/>
            <a:r>
              <a:rPr lang="en-US" sz="2400" b="1" dirty="0" smtClean="0"/>
              <a:t>LISTH DOCKER IMAGES AND YOU WOULD FIND AND NEW IMAGE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636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272" y="152400"/>
            <a:ext cx="870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Creating New Image from Scratch</a:t>
            </a:r>
            <a:endParaRPr lang="en-US" sz="3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30036" y="919035"/>
            <a:ext cx="7467600" cy="2357565"/>
            <a:chOff x="457200" y="1266903"/>
            <a:chExt cx="8458200" cy="2357565"/>
          </a:xfrm>
        </p:grpSpPr>
        <p:sp>
          <p:nvSpPr>
            <p:cNvPr id="5" name="Cube 4"/>
            <p:cNvSpPr/>
            <p:nvPr/>
          </p:nvSpPr>
          <p:spPr>
            <a:xfrm>
              <a:off x="3581400" y="1524000"/>
              <a:ext cx="2286000" cy="182693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Dcoker</a:t>
              </a:r>
              <a:r>
                <a:rPr lang="en-US" dirty="0" smtClean="0"/>
                <a:t> Image</a:t>
              </a:r>
              <a:endParaRPr lang="en-US" dirty="0"/>
            </a:p>
          </p:txBody>
        </p:sp>
        <p:sp>
          <p:nvSpPr>
            <p:cNvPr id="7" name="Bevel 6"/>
            <p:cNvSpPr/>
            <p:nvPr/>
          </p:nvSpPr>
          <p:spPr>
            <a:xfrm>
              <a:off x="6553200" y="2013106"/>
              <a:ext cx="2362200" cy="9144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12" name="Down Arrow 11"/>
            <p:cNvSpPr/>
            <p:nvPr/>
          </p:nvSpPr>
          <p:spPr>
            <a:xfrm rot="16200000">
              <a:off x="2903439" y="2190116"/>
              <a:ext cx="347695" cy="8205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57200" y="1266903"/>
              <a:ext cx="2133600" cy="2357565"/>
              <a:chOff x="656798" y="1397000"/>
              <a:chExt cx="2133600" cy="2667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56798" y="1397000"/>
                <a:ext cx="2133600" cy="2667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38200" y="1446241"/>
                <a:ext cx="1752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Docker file</a:t>
                </a:r>
              </a:p>
              <a:p>
                <a:endParaRPr lang="en-US" dirty="0"/>
              </a:p>
              <a:p>
                <a:pPr marL="285750" indent="-285750">
                  <a:buFont typeface="Wingdings"/>
                  <a:buChar char="Ø"/>
                </a:pPr>
                <a:r>
                  <a:rPr lang="en-US" dirty="0" smtClean="0"/>
                  <a:t>Nginx</a:t>
                </a:r>
              </a:p>
              <a:p>
                <a:pPr marL="285750" indent="-285750">
                  <a:buFont typeface="Wingdings"/>
                  <a:buChar char="Ø"/>
                </a:pPr>
                <a:r>
                  <a:rPr lang="en-US" dirty="0" err="1" smtClean="0"/>
                  <a:t>Php</a:t>
                </a:r>
                <a:endParaRPr lang="en-US" dirty="0" smtClean="0"/>
              </a:p>
              <a:p>
                <a:pPr marL="285750" indent="-285750">
                  <a:buFont typeface="Wingdings"/>
                  <a:buChar char="Ø"/>
                </a:pPr>
                <a:r>
                  <a:rPr lang="en-US" dirty="0" smtClean="0"/>
                  <a:t>Java</a:t>
                </a:r>
              </a:p>
              <a:p>
                <a:pPr marL="285750" indent="-285750">
                  <a:buFont typeface="Wingdings"/>
                  <a:buChar char="Ø"/>
                </a:pPr>
                <a:r>
                  <a:rPr lang="en-US" dirty="0" smtClean="0"/>
                  <a:t>…</a:t>
                </a:r>
              </a:p>
              <a:p>
                <a:pPr marL="285750" indent="-285750">
                  <a:buFont typeface="Wingdings"/>
                  <a:buChar char="Ø"/>
                </a:pPr>
                <a:r>
                  <a:rPr lang="en-US" dirty="0" smtClean="0"/>
                  <a:t>…</a:t>
                </a:r>
              </a:p>
              <a:p>
                <a:pPr marL="285750" indent="-285750">
                  <a:buFont typeface="Wingdings"/>
                  <a:buChar char="Ø"/>
                </a:pPr>
                <a:endParaRPr lang="en-US" dirty="0"/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>
              <a:off x="6019800" y="2426554"/>
              <a:ext cx="419100" cy="3476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12272" y="3276600"/>
            <a:ext cx="8703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create a Docker file follow the procedure below.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2272" y="3505200"/>
            <a:ext cx="8703128" cy="2862322"/>
            <a:chOff x="212272" y="3718679"/>
            <a:chExt cx="8703128" cy="2862322"/>
          </a:xfrm>
        </p:grpSpPr>
        <p:sp>
          <p:nvSpPr>
            <p:cNvPr id="19" name="Rectangle 18"/>
            <p:cNvSpPr/>
            <p:nvPr/>
          </p:nvSpPr>
          <p:spPr>
            <a:xfrm>
              <a:off x="212272" y="3718679"/>
              <a:ext cx="8703128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Step 1</a:t>
              </a:r>
              <a:r>
                <a:rPr lang="en-US" b="1" dirty="0" smtClean="0">
                  <a:solidFill>
                    <a:srgbClr val="C00000"/>
                  </a:solidFill>
                </a:rPr>
                <a:t>: </a:t>
              </a:r>
              <a:r>
                <a:rPr lang="en-US" dirty="0"/>
                <a:t>Under the directory /home/USER/</a:t>
              </a:r>
              <a:r>
                <a:rPr lang="en-US" dirty="0" err="1"/>
                <a:t>DockerPrac</a:t>
              </a:r>
              <a:r>
                <a:rPr lang="en-US" dirty="0"/>
                <a:t> lets us create a small </a:t>
              </a:r>
              <a:r>
                <a:rPr lang="en-US" dirty="0" err="1" smtClean="0"/>
                <a:t>programme</a:t>
              </a:r>
              <a:r>
                <a:rPr lang="en-US" dirty="0" smtClean="0"/>
                <a:t> </a:t>
              </a:r>
              <a:r>
                <a:rPr lang="en-US" dirty="0"/>
                <a:t>called ticker.sh 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Which basically does the function of ticking from 1 – infinity.</a:t>
              </a:r>
            </a:p>
            <a:p>
              <a:endParaRPr lang="en-US" dirty="0"/>
            </a:p>
            <a:p>
              <a:r>
                <a:rPr lang="en-US" dirty="0"/>
                <a:t>Now let us create a Docker Image which when run (Docker Container) displays ticker 1-…. </a:t>
              </a:r>
            </a:p>
          </p:txBody>
        </p:sp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4114800"/>
              <a:ext cx="1905000" cy="1375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965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rved Up Arrow 10"/>
          <p:cNvSpPr/>
          <p:nvPr/>
        </p:nvSpPr>
        <p:spPr>
          <a:xfrm rot="20998053">
            <a:off x="1767268" y="4607923"/>
            <a:ext cx="2222831" cy="6922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986" y="833803"/>
            <a:ext cx="8703128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Step 2: </a:t>
            </a:r>
            <a:r>
              <a:rPr lang="en-US" dirty="0"/>
              <a:t>Now create </a:t>
            </a:r>
            <a:r>
              <a:rPr lang="en-US" dirty="0" smtClean="0"/>
              <a:t>a file name </a:t>
            </a:r>
            <a:r>
              <a:rPr lang="en-US" dirty="0" err="1" smtClean="0"/>
              <a:t>Dockerfile</a:t>
            </a:r>
            <a:r>
              <a:rPr lang="en-US" dirty="0" smtClean="0"/>
              <a:t> (by convention this is the method D capital). Under the same location /home/USER/</a:t>
            </a:r>
            <a:r>
              <a:rPr lang="en-US" dirty="0" err="1" smtClean="0"/>
              <a:t>DockerPrac</a:t>
            </a:r>
            <a:r>
              <a:rPr lang="en-US" dirty="0" smtClean="0"/>
              <a:t> as below.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Step 2: </a:t>
            </a:r>
            <a:r>
              <a:rPr lang="en-US" dirty="0"/>
              <a:t>Now create a </a:t>
            </a:r>
            <a:r>
              <a:rPr lang="en-US" dirty="0" smtClean="0"/>
              <a:t>Docker image from this as follows.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build –t </a:t>
            </a:r>
            <a:r>
              <a:rPr lang="en-US" b="1" i="1" dirty="0" err="1" smtClean="0"/>
              <a:t>ticker_ubuntu</a:t>
            </a:r>
            <a:r>
              <a:rPr lang="en-US" b="1" i="1" dirty="0" smtClean="0"/>
              <a:t> . (Note: -t refers to tag a name to new IMAGE and mind the </a:t>
            </a:r>
            <a:r>
              <a:rPr lang="en-US" sz="2000" b="1" i="1" dirty="0" smtClean="0"/>
              <a:t>. DOT it sates from the current directory</a:t>
            </a:r>
            <a:r>
              <a:rPr lang="en-US" b="1" i="1" dirty="0" smtClean="0"/>
              <a:t>. Very Necessary make sure the ticker.sh file is present in the same directory as the </a:t>
            </a:r>
            <a:r>
              <a:rPr lang="en-US" b="1" i="1" dirty="0" err="1" smtClean="0"/>
              <a:t>Dcokerfile</a:t>
            </a:r>
            <a:r>
              <a:rPr lang="en-US" b="1" i="1" dirty="0" smtClean="0"/>
              <a:t> is present for the example above.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Step </a:t>
            </a:r>
            <a:r>
              <a:rPr lang="en-US" b="1" dirty="0" smtClean="0">
                <a:solidFill>
                  <a:srgbClr val="C00000"/>
                </a:solidFill>
              </a:rPr>
              <a:t>3: </a:t>
            </a:r>
            <a:r>
              <a:rPr lang="en-US" dirty="0" smtClean="0"/>
              <a:t>The IMAGE is created with the name </a:t>
            </a:r>
            <a:r>
              <a:rPr lang="en-US" dirty="0" err="1" smtClean="0"/>
              <a:t>ticker_ubuntu</a:t>
            </a:r>
            <a:r>
              <a:rPr lang="en-US" dirty="0" smtClean="0"/>
              <a:t> 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images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run –d –name </a:t>
            </a:r>
            <a:r>
              <a:rPr lang="en-US" b="1" i="1" dirty="0" err="1" smtClean="0"/>
              <a:t>check_ticker</a:t>
            </a:r>
            <a:r>
              <a:rPr lang="en-US" b="1" i="1" dirty="0" smtClean="0"/>
              <a:t> </a:t>
            </a:r>
            <a:r>
              <a:rPr lang="en-US" b="1" i="1" dirty="0" err="1" smtClean="0"/>
              <a:t>ticker_ubuntu</a:t>
            </a:r>
            <a:r>
              <a:rPr lang="en-US" b="1" i="1" dirty="0" smtClean="0"/>
              <a:t> 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logs </a:t>
            </a:r>
            <a:r>
              <a:rPr lang="en-US" b="1" i="1" dirty="0" err="1" smtClean="0"/>
              <a:t>check_ticker</a:t>
            </a:r>
            <a:endParaRPr lang="en-US" b="1" i="1" dirty="0" smtClean="0"/>
          </a:p>
          <a:p>
            <a:pPr algn="ctr"/>
            <a:r>
              <a:rPr lang="en-US" sz="2400" b="1" i="1" dirty="0" smtClean="0"/>
              <a:t>MUST GET COUNT GOING EVERY SECOND……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2272" y="152400"/>
            <a:ext cx="870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Creating New Image from Scratch </a:t>
            </a:r>
            <a:r>
              <a:rPr lang="en-US" sz="3600" dirty="0" err="1" smtClean="0"/>
              <a:t>cont</a:t>
            </a:r>
            <a:r>
              <a:rPr lang="en-US" sz="3600" dirty="0" smtClean="0"/>
              <a:t>…</a:t>
            </a:r>
            <a:endParaRPr lang="en-US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2" y="1524000"/>
            <a:ext cx="56959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2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752600"/>
            <a:ext cx="8305800" cy="239428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Chiller" panose="04020404031007020602" pitchFamily="82" charset="0"/>
              </a:rPr>
              <a:t>THANK YOU FOR LEARNING</a:t>
            </a: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latin typeface="Chiller" panose="04020404031007020602" pitchFamily="82" charset="0"/>
            </a:endParaRPr>
          </a:p>
        </p:txBody>
      </p:sp>
      <p:pic>
        <p:nvPicPr>
          <p:cNvPr id="3" name="Picture 2" descr="https://d3nmt5vlzunoa1.cloudfront.net/phpstorm/files/2015/10/large_v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43400"/>
            <a:ext cx="256228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log.jayway.com/wp-content/uploads/2015/03/vm-vs-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68697"/>
            <a:ext cx="7239000" cy="325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7971" y="434602"/>
            <a:ext cx="822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Virtualization and Containerization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537971" y="4771072"/>
            <a:ext cx="8220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image describes the difference between a VM and Docker. Instead of a hypervisor with Guest OSes on top, Docker uses a Docker engine and containers on top. Does this really tell us anything? What is the difference between a "hypervisor" and the "Docker engine"? A nice way of illustrating this difference is through listing the running processes on the Host.</a:t>
            </a:r>
          </a:p>
        </p:txBody>
      </p:sp>
    </p:spTree>
    <p:extLst>
      <p:ext uri="{BB962C8B-B14F-4D97-AF65-F5344CB8AC3E}">
        <p14:creationId xmlns:p14="http://schemas.microsoft.com/office/powerpoint/2010/main" val="22106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04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Differences In a Nutshell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5562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http://blog.jayway.com/wp-content/uploads/2015/03/vm-vs-docker-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52" y="1219200"/>
            <a:ext cx="670560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5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7900" y="381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How Dockers Works?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/>
          </a:p>
          <a:p>
            <a:pPr lvl="0">
              <a:buChar char="•"/>
            </a:pPr>
            <a:endParaRPr lang="en-US"/>
          </a:p>
          <a:p>
            <a:pPr lvl="0">
              <a:buChar char="•"/>
            </a:pP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7228" y="1397000"/>
            <a:ext cx="8173872" cy="4521200"/>
            <a:chOff x="627228" y="1397000"/>
            <a:chExt cx="8173872" cy="4521200"/>
          </a:xfrm>
        </p:grpSpPr>
        <p:sp>
          <p:nvSpPr>
            <p:cNvPr id="16" name="Rectangle 15"/>
            <p:cNvSpPr/>
            <p:nvPr/>
          </p:nvSpPr>
          <p:spPr>
            <a:xfrm>
              <a:off x="656798" y="1397000"/>
              <a:ext cx="2133600" cy="266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ube 17"/>
            <p:cNvSpPr/>
            <p:nvPr/>
          </p:nvSpPr>
          <p:spPr>
            <a:xfrm>
              <a:off x="3962400" y="1397000"/>
              <a:ext cx="2286000" cy="2667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Docker </a:t>
              </a:r>
              <a:r>
                <a:rPr lang="en-US" dirty="0" smtClean="0"/>
                <a:t>Image</a:t>
              </a:r>
              <a:endParaRPr lang="en-US" dirty="0"/>
            </a:p>
          </p:txBody>
        </p:sp>
        <p:sp>
          <p:nvSpPr>
            <p:cNvPr id="19" name="Bevel 18"/>
            <p:cNvSpPr/>
            <p:nvPr/>
          </p:nvSpPr>
          <p:spPr>
            <a:xfrm>
              <a:off x="627228" y="4968209"/>
              <a:ext cx="2362200" cy="9144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20" name="Bevel 19"/>
            <p:cNvSpPr/>
            <p:nvPr/>
          </p:nvSpPr>
          <p:spPr>
            <a:xfrm>
              <a:off x="3657600" y="5003800"/>
              <a:ext cx="2362200" cy="9144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21" name="Bevel 20"/>
            <p:cNvSpPr/>
            <p:nvPr/>
          </p:nvSpPr>
          <p:spPr>
            <a:xfrm>
              <a:off x="6438900" y="5003800"/>
              <a:ext cx="2362200" cy="9144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 rot="3859780">
              <a:off x="2631819" y="3790391"/>
              <a:ext cx="347695" cy="13218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672317" y="4267199"/>
              <a:ext cx="347695" cy="6270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 rot="18366039">
              <a:off x="7027053" y="3790391"/>
              <a:ext cx="347695" cy="13218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 rot="16200000">
              <a:off x="3225867" y="2559226"/>
              <a:ext cx="347695" cy="8205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8200" y="1446241"/>
              <a:ext cx="1752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Docker file</a:t>
              </a:r>
            </a:p>
            <a:p>
              <a:endParaRPr lang="en-US" dirty="0"/>
            </a:p>
            <a:p>
              <a:pPr marL="285750" indent="-285750">
                <a:buFont typeface="Wingdings"/>
                <a:buChar char="Ø"/>
              </a:pPr>
              <a:r>
                <a:rPr lang="en-US" dirty="0" smtClean="0"/>
                <a:t>Nginx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US" dirty="0" err="1" smtClean="0"/>
                <a:t>Php</a:t>
              </a:r>
              <a:endParaRPr lang="en-US" dirty="0" smtClean="0"/>
            </a:p>
            <a:p>
              <a:pPr marL="285750" indent="-285750">
                <a:buFont typeface="Wingdings"/>
                <a:buChar char="Ø"/>
              </a:pPr>
              <a:r>
                <a:rPr lang="en-US" dirty="0" smtClean="0"/>
                <a:t>Java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US" dirty="0" smtClean="0"/>
                <a:t>…</a:t>
              </a:r>
            </a:p>
            <a:p>
              <a:pPr marL="285750" indent="-285750">
                <a:buFont typeface="Wingdings"/>
                <a:buChar char="Ø"/>
              </a:pPr>
              <a:r>
                <a:rPr lang="en-US" dirty="0" smtClean="0"/>
                <a:t>…</a:t>
              </a:r>
            </a:p>
            <a:p>
              <a:pPr marL="285750" indent="-285750">
                <a:buFont typeface="Wingdings"/>
                <a:buChar char="Ø"/>
              </a:pP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90600" y="61722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Docker File </a:t>
            </a:r>
            <a:r>
              <a:rPr lang="en-US" sz="2800" dirty="0" smtClean="0">
                <a:sym typeface="Wingdings" panose="05000000000000000000" pitchFamily="2" charset="2"/>
              </a:rPr>
              <a:t> Docker Image  Container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59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2" t="7396" r="13185" b="12055"/>
          <a:stretch/>
        </p:blipFill>
        <p:spPr bwMode="auto">
          <a:xfrm>
            <a:off x="533400" y="1219200"/>
            <a:ext cx="8153400" cy="470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304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Docker Community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495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Environment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480288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Office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71790"/>
            <a:ext cx="289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Docker Installation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44760" y="79501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not to do?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apt-cache search </a:t>
            </a:r>
            <a:r>
              <a:rPr lang="en-US" dirty="0" err="1" smtClean="0"/>
              <a:t>docker</a:t>
            </a:r>
            <a:r>
              <a:rPr lang="en-US" dirty="0" smtClean="0"/>
              <a:t> or yum list and do not prefer </a:t>
            </a:r>
          </a:p>
          <a:p>
            <a:r>
              <a:rPr lang="en-US" dirty="0" smtClean="0"/>
              <a:t>docker.io </a:t>
            </a:r>
          </a:p>
          <a:p>
            <a:r>
              <a:rPr lang="en-US" dirty="0" smtClean="0"/>
              <a:t>Or Do not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Yum install </a:t>
            </a:r>
            <a:r>
              <a:rPr lang="en-US" dirty="0" err="1" smtClean="0"/>
              <a:t>docker</a:t>
            </a:r>
            <a:r>
              <a:rPr lang="en-US" dirty="0" smtClean="0"/>
              <a:t> or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Apt-get install </a:t>
            </a:r>
            <a:r>
              <a:rPr lang="en-US" dirty="0" err="1" smtClean="0"/>
              <a:t>docker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Install the correct way got use the Docker Installer platform 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STEP 1</a:t>
            </a:r>
            <a:r>
              <a:rPr lang="en-US" dirty="0" smtClean="0"/>
              <a:t>: got to </a:t>
            </a:r>
          </a:p>
          <a:p>
            <a:r>
              <a:rPr lang="sv-SE" dirty="0">
                <a:hlinkClick r:id="rId2"/>
              </a:rPr>
              <a:t>https://docs.docker.com/engine/installation/linux/centos</a:t>
            </a:r>
            <a:r>
              <a:rPr lang="sv-SE" dirty="0" smtClean="0">
                <a:hlinkClick r:id="rId2"/>
              </a:rPr>
              <a:t>/</a:t>
            </a:r>
            <a:r>
              <a:rPr lang="sv-SE" dirty="0" smtClean="0"/>
              <a:t>  </a:t>
            </a:r>
          </a:p>
          <a:p>
            <a:endParaRPr lang="sv-SE" dirty="0"/>
          </a:p>
          <a:p>
            <a:r>
              <a:rPr lang="sv-SE" dirty="0" smtClean="0"/>
              <a:t>Follow the steps to install CE (community edition)</a:t>
            </a:r>
            <a:endParaRPr lang="sv-SE" dirty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Step 2</a:t>
            </a:r>
            <a:r>
              <a:rPr lang="en-US" dirty="0" smtClean="0"/>
              <a:t>: Check Docker version.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smtClean="0"/>
              <a:t> --version</a:t>
            </a:r>
            <a:endParaRPr lang="en-US" dirty="0" smtClean="0"/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Step 3</a:t>
            </a:r>
            <a:r>
              <a:rPr lang="en-US" dirty="0" smtClean="0"/>
              <a:t>: Check for Docker service is running </a:t>
            </a:r>
          </a:p>
          <a:p>
            <a:r>
              <a:rPr lang="en-US" dirty="0" smtClean="0"/>
              <a:t>$ service </a:t>
            </a:r>
            <a:r>
              <a:rPr lang="en-US" dirty="0" err="1" smtClean="0"/>
              <a:t>docker</a:t>
            </a:r>
            <a:r>
              <a:rPr lang="en-US" dirty="0" smtClean="0"/>
              <a:t> status/start/restart </a:t>
            </a:r>
          </a:p>
        </p:txBody>
      </p:sp>
    </p:spTree>
    <p:extLst>
      <p:ext uri="{BB962C8B-B14F-4D97-AF65-F5344CB8AC3E}">
        <p14:creationId xmlns:p14="http://schemas.microsoft.com/office/powerpoint/2010/main" val="28653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3518" y="271790"/>
            <a:ext cx="3608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Simple </a:t>
            </a:r>
            <a:r>
              <a:rPr lang="en-US" sz="2800" dirty="0" err="1" smtClean="0"/>
              <a:t>Dockerized</a:t>
            </a:r>
            <a:r>
              <a:rPr lang="en-US" sz="2800" dirty="0" smtClean="0"/>
              <a:t> App.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is Docker HUB?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to download a Docker Image</a:t>
            </a:r>
          </a:p>
          <a:p>
            <a:pPr marL="342900" indent="-342900">
              <a:buAutoNum type="arabicPeriod"/>
            </a:pPr>
            <a:r>
              <a:rPr lang="en-US" dirty="0" smtClean="0"/>
              <a:t>Run the IMAGE and hence call it a container.</a:t>
            </a:r>
          </a:p>
          <a:p>
            <a:pPr marL="342900" indent="-342900">
              <a:buAutoNum type="arabicPeriod"/>
            </a:pPr>
            <a:r>
              <a:rPr lang="en-US" dirty="0" smtClean="0"/>
              <a:t>Check the log.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A Docker HUB is a DOCKER IMAGE repository. You can visit </a:t>
            </a:r>
            <a:r>
              <a:rPr lang="en-US" dirty="0" smtClean="0">
                <a:hlinkClick r:id="rId2"/>
              </a:rPr>
              <a:t>www.hub.docker.com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the below code in the </a:t>
            </a:r>
            <a:r>
              <a:rPr lang="en-US" dirty="0" err="1" smtClean="0"/>
              <a:t>docker</a:t>
            </a:r>
            <a:r>
              <a:rPr lang="en-US" dirty="0" smtClean="0"/>
              <a:t> image.</a:t>
            </a:r>
          </a:p>
          <a:p>
            <a:endParaRPr lang="en-US" dirty="0"/>
          </a:p>
          <a:p>
            <a:r>
              <a:rPr lang="en-US" dirty="0"/>
              <a:t>/bin/bash -c 'while true; do X=$[$X+1]; echo $X; sleep 1; done'</a:t>
            </a:r>
          </a:p>
          <a:p>
            <a:endParaRPr lang="en-US" dirty="0" smtClean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run -d centos /bin….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err="1"/>
              <a:t>ps</a:t>
            </a:r>
            <a:r>
              <a:rPr lang="en-US" b="1" i="1" dirty="0"/>
              <a:t>  (</a:t>
            </a:r>
            <a:r>
              <a:rPr lang="en-US" b="1" i="1" dirty="0" err="1"/>
              <a:t>docker</a:t>
            </a:r>
            <a:r>
              <a:rPr lang="en-US" b="1" i="1" dirty="0"/>
              <a:t> process running</a:t>
            </a:r>
            <a:r>
              <a:rPr lang="en-US" b="1" i="1" dirty="0" smtClean="0"/>
              <a:t>)</a:t>
            </a:r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logs &lt;Cont. Name/Cont.ID&gt;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stop &lt;Cont. Name/Cont.ID&gt;</a:t>
            </a:r>
          </a:p>
          <a:p>
            <a:r>
              <a:rPr lang="en-US" b="1" i="1" dirty="0"/>
              <a:t>Check for 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-</a:t>
            </a:r>
            <a:r>
              <a:rPr lang="en-US" b="1" i="1" dirty="0" err="1"/>
              <a:t>ps</a:t>
            </a:r>
            <a:r>
              <a:rPr lang="en-US" b="1" i="1" dirty="0"/>
              <a:t>  (</a:t>
            </a:r>
            <a:r>
              <a:rPr lang="en-US" b="1" i="1" dirty="0" err="1"/>
              <a:t>docker</a:t>
            </a:r>
            <a:r>
              <a:rPr lang="en-US" b="1" i="1" dirty="0"/>
              <a:t> process running)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29691"/>
            <a:ext cx="8763000" cy="78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2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167" y="799021"/>
            <a:ext cx="77082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 how to </a:t>
            </a:r>
          </a:p>
          <a:p>
            <a:r>
              <a:rPr lang="en-US" dirty="0" smtClean="0"/>
              <a:t>1. Updating and deleting Imaged.</a:t>
            </a:r>
          </a:p>
          <a:p>
            <a:r>
              <a:rPr lang="en-US" dirty="0" smtClean="0"/>
              <a:t>2. Start, Stop and remove containers and Images.</a:t>
            </a:r>
          </a:p>
          <a:p>
            <a:endParaRPr lang="en-US" dirty="0"/>
          </a:p>
          <a:p>
            <a:r>
              <a:rPr lang="en-US" dirty="0" smtClean="0"/>
              <a:t>First of all check the Images in your environment.</a:t>
            </a:r>
          </a:p>
          <a:p>
            <a:r>
              <a:rPr lang="en-US" b="1" i="1" dirty="0" smtClean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images</a:t>
            </a:r>
          </a:p>
          <a:p>
            <a:r>
              <a:rPr lang="en-US" b="1" i="1" dirty="0" smtClean="0"/>
              <a:t> </a:t>
            </a:r>
          </a:p>
          <a:p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search </a:t>
            </a:r>
            <a:r>
              <a:rPr lang="en-US" b="1" i="1" dirty="0" err="1" smtClean="0"/>
              <a:t>php</a:t>
            </a:r>
            <a:r>
              <a:rPr lang="en-US" b="1" i="1" dirty="0" smtClean="0"/>
              <a:t> (“check for the image in Docker HUB”)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pull </a:t>
            </a:r>
            <a:r>
              <a:rPr lang="en-US" b="1" i="1" dirty="0" err="1" smtClean="0"/>
              <a:t>php</a:t>
            </a:r>
            <a:r>
              <a:rPr lang="en-US" b="1" i="1" dirty="0" smtClean="0"/>
              <a:t> (pull and download the image from Docker hub)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err="1" smtClean="0"/>
              <a:t>rmi</a:t>
            </a:r>
            <a:r>
              <a:rPr lang="en-US" b="1" i="1" dirty="0" smtClean="0"/>
              <a:t> &lt;image name&gt;</a:t>
            </a:r>
          </a:p>
          <a:p>
            <a:r>
              <a:rPr lang="en-US" b="1" i="1" dirty="0" smtClean="0"/>
              <a:t>$ </a:t>
            </a:r>
            <a:r>
              <a:rPr lang="en-US" b="1" i="1" dirty="0" err="1" smtClean="0"/>
              <a:t>sudo</a:t>
            </a:r>
            <a:r>
              <a:rPr lang="en-US" b="1" i="1" dirty="0" smtClean="0"/>
              <a:t> 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pull &lt;image name&gt; (to update the existing image or download the latest)</a:t>
            </a:r>
            <a:endParaRPr lang="en-US" b="1" i="1" dirty="0"/>
          </a:p>
          <a:p>
            <a:r>
              <a:rPr lang="en-US" b="1" i="1" dirty="0"/>
              <a:t>Check for </a:t>
            </a:r>
            <a:r>
              <a:rPr lang="en-US" b="1" i="1" dirty="0" smtClean="0"/>
              <a:t>the running or stopped Container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err="1" smtClean="0"/>
              <a:t>ps</a:t>
            </a:r>
            <a:r>
              <a:rPr lang="en-US" b="1" i="1" dirty="0" smtClean="0"/>
              <a:t> -a  (running and </a:t>
            </a:r>
            <a:r>
              <a:rPr lang="en-US" b="1" i="1" dirty="0" err="1" smtClean="0"/>
              <a:t>stoped</a:t>
            </a:r>
            <a:r>
              <a:rPr lang="en-US" b="1" i="1" dirty="0" smtClean="0"/>
              <a:t> container)</a:t>
            </a:r>
          </a:p>
          <a:p>
            <a:r>
              <a:rPr lang="en-US" b="1" i="1" dirty="0" smtClean="0"/>
              <a:t>$ </a:t>
            </a:r>
            <a:r>
              <a:rPr lang="en-US" b="1" i="1" dirty="0" err="1" smtClean="0"/>
              <a:t>sudo</a:t>
            </a:r>
            <a:r>
              <a:rPr lang="en-US" b="1" i="1" dirty="0" smtClean="0"/>
              <a:t> 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</a:t>
            </a:r>
            <a:r>
              <a:rPr lang="en-US" b="1" i="1" dirty="0" err="1" smtClean="0"/>
              <a:t>rm</a:t>
            </a:r>
            <a:r>
              <a:rPr lang="en-US" b="1" i="1" dirty="0" smtClean="0"/>
              <a:t> –f  &lt;</a:t>
            </a:r>
            <a:r>
              <a:rPr lang="en-US" b="1" i="1" dirty="0" err="1" smtClean="0"/>
              <a:t>Cont.Name</a:t>
            </a:r>
            <a:r>
              <a:rPr lang="en-US" b="1" i="1" dirty="0"/>
              <a:t> </a:t>
            </a:r>
            <a:r>
              <a:rPr lang="en-US" b="1" i="1" dirty="0" smtClean="0"/>
              <a:t>or Cont.ID&gt;</a:t>
            </a:r>
            <a:endParaRPr lang="en-US" b="1" i="1" dirty="0"/>
          </a:p>
          <a:p>
            <a:r>
              <a:rPr lang="en-US" dirty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6157" y="271790"/>
            <a:ext cx="402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Download,Update</a:t>
            </a:r>
            <a:r>
              <a:rPr lang="en-US" sz="2800" dirty="0" smtClean="0"/>
              <a:t> remove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8" y="2542770"/>
            <a:ext cx="8500421" cy="42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7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 1 4"/>
          <p:cNvSpPr/>
          <p:nvPr/>
        </p:nvSpPr>
        <p:spPr>
          <a:xfrm>
            <a:off x="5105400" y="1676400"/>
            <a:ext cx="3886200" cy="3505200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85800" y="1752600"/>
            <a:ext cx="4038600" cy="4114800"/>
            <a:chOff x="762000" y="1143000"/>
            <a:chExt cx="4038600" cy="4114800"/>
          </a:xfrm>
        </p:grpSpPr>
        <p:sp>
          <p:nvSpPr>
            <p:cNvPr id="9" name="Flowchart: Process 8"/>
            <p:cNvSpPr/>
            <p:nvPr/>
          </p:nvSpPr>
          <p:spPr>
            <a:xfrm>
              <a:off x="2199812" y="3159050"/>
              <a:ext cx="1723846" cy="55738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62000" y="1143000"/>
              <a:ext cx="4038600" cy="4114800"/>
              <a:chOff x="762000" y="457200"/>
              <a:chExt cx="4038600" cy="41148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762000" y="990600"/>
                <a:ext cx="4038600" cy="3581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Process 3"/>
              <p:cNvSpPr/>
              <p:nvPr/>
            </p:nvSpPr>
            <p:spPr>
              <a:xfrm>
                <a:off x="990600" y="457200"/>
                <a:ext cx="1219200" cy="53340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022377" y="3708811"/>
              <a:ext cx="2605561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4181" y="1258054"/>
              <a:ext cx="1052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0600" y="1972270"/>
              <a:ext cx="376090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Eth0: 192.168.0.X</a:t>
              </a:r>
            </a:p>
            <a:p>
              <a:r>
                <a:rPr lang="en-US" dirty="0" smtClean="0"/>
                <a:t>Docker0:172.16.0.1 </a:t>
              </a:r>
              <a:r>
                <a:rPr lang="en-US" b="1" dirty="0" smtClean="0"/>
                <a:t>(Virtual Interface)</a:t>
              </a:r>
            </a:p>
            <a:p>
              <a:r>
                <a:rPr lang="en-US" dirty="0" err="1" smtClean="0"/>
                <a:t>VetnXXX</a:t>
              </a:r>
              <a:r>
                <a:rPr lang="en-US" dirty="0" smtClean="0"/>
                <a:t>: </a:t>
              </a:r>
              <a:r>
                <a:rPr lang="en-US" dirty="0" err="1" smtClean="0"/>
                <a:t>BridgeNet</a:t>
              </a:r>
              <a:r>
                <a:rPr lang="en-US" dirty="0" smtClean="0"/>
                <a:t>.</a:t>
              </a:r>
            </a:p>
            <a:p>
              <a:r>
                <a:rPr lang="en-US" sz="1600" b="1" dirty="0" smtClean="0"/>
                <a:t>(</a:t>
              </a:r>
              <a:r>
                <a:rPr lang="en-US" sz="1600" b="1" dirty="0" err="1" smtClean="0"/>
                <a:t>Vir.ethernetAdapter</a:t>
              </a:r>
              <a:r>
                <a:rPr lang="en-US" sz="1600" b="1" dirty="0" smtClean="0"/>
                <a:t>)</a:t>
              </a:r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08735" y="3268314"/>
              <a:ext cx="1278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8735" y="4032899"/>
              <a:ext cx="1781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Eth0:172.16.0.12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77000" y="3347099"/>
            <a:ext cx="11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22377" y="457200"/>
            <a:ext cx="56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NETWORKING IN DOCKER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75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1393</Words>
  <Application>Microsoft Office PowerPoint</Application>
  <PresentationFormat>On-screen Show (4:3)</PresentationFormat>
  <Paragraphs>208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mujahid</dc:creator>
  <cp:lastModifiedBy>mujahid</cp:lastModifiedBy>
  <cp:revision>73</cp:revision>
  <dcterms:created xsi:type="dcterms:W3CDTF">2017-04-06T13:37:47Z</dcterms:created>
  <dcterms:modified xsi:type="dcterms:W3CDTF">2017-08-01T15:13:41Z</dcterms:modified>
</cp:coreProperties>
</file>