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ink/ink2.xml" ContentType="application/inkml+xml"/>
  <Override PartName="/ppt/notesSlides/notesSlide8.xml" ContentType="application/vnd.openxmlformats-officedocument.presentationml.notesSlide+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notesMasterIdLst>
    <p:notesMasterId r:id="rId26"/>
  </p:notesMasterIdLst>
  <p:handoutMasterIdLst>
    <p:handoutMasterId r:id="rId27"/>
  </p:handoutMasterIdLst>
  <p:sldIdLst>
    <p:sldId id="256" r:id="rId2"/>
    <p:sldId id="257" r:id="rId3"/>
    <p:sldId id="311" r:id="rId4"/>
    <p:sldId id="259" r:id="rId5"/>
    <p:sldId id="260" r:id="rId6"/>
    <p:sldId id="304" r:id="rId7"/>
    <p:sldId id="261" r:id="rId8"/>
    <p:sldId id="294" r:id="rId9"/>
    <p:sldId id="312" r:id="rId10"/>
    <p:sldId id="313" r:id="rId11"/>
    <p:sldId id="314" r:id="rId12"/>
    <p:sldId id="302" r:id="rId13"/>
    <p:sldId id="303" r:id="rId14"/>
    <p:sldId id="263" r:id="rId15"/>
    <p:sldId id="264" r:id="rId16"/>
    <p:sldId id="265" r:id="rId17"/>
    <p:sldId id="295" r:id="rId18"/>
    <p:sldId id="296" r:id="rId19"/>
    <p:sldId id="266" r:id="rId20"/>
    <p:sldId id="267" r:id="rId21"/>
    <p:sldId id="268" r:id="rId22"/>
    <p:sldId id="269" r:id="rId23"/>
    <p:sldId id="270" r:id="rId24"/>
    <p:sldId id="297" r:id="rId25"/>
  </p:sldIdLst>
  <p:sldSz cx="9144000" cy="6858000" type="screen4x3"/>
  <p:notesSz cx="6858000" cy="99472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434" autoAdjust="0"/>
  </p:normalViewPr>
  <p:slideViewPr>
    <p:cSldViewPr>
      <p:cViewPr varScale="1">
        <p:scale>
          <a:sx n="70" d="100"/>
          <a:sy n="70" d="100"/>
        </p:scale>
        <p:origin x="1410"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736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97364"/>
          </a:xfrm>
          <a:prstGeom prst="rect">
            <a:avLst/>
          </a:prstGeom>
        </p:spPr>
        <p:txBody>
          <a:bodyPr vert="horz" lIns="91440" tIns="45720" rIns="91440" bIns="45720" rtlCol="0"/>
          <a:lstStyle>
            <a:lvl1pPr algn="r">
              <a:defRPr sz="1200"/>
            </a:lvl1pPr>
          </a:lstStyle>
          <a:p>
            <a:fld id="{73C685DC-9357-4DE3-B65B-45ADA26600FD}" type="datetimeFigureOut">
              <a:rPr lang="en-US" smtClean="0"/>
              <a:t>10/21/2023</a:t>
            </a:fld>
            <a:endParaRPr lang="en-US"/>
          </a:p>
        </p:txBody>
      </p:sp>
      <p:sp>
        <p:nvSpPr>
          <p:cNvPr id="4" name="Footer Placeholder 3"/>
          <p:cNvSpPr>
            <a:spLocks noGrp="1"/>
          </p:cNvSpPr>
          <p:nvPr>
            <p:ph type="ftr" sz="quarter" idx="2"/>
          </p:nvPr>
        </p:nvSpPr>
        <p:spPr>
          <a:xfrm>
            <a:off x="0" y="9448186"/>
            <a:ext cx="2971800" cy="497364"/>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9448186"/>
            <a:ext cx="2971800" cy="497364"/>
          </a:xfrm>
          <a:prstGeom prst="rect">
            <a:avLst/>
          </a:prstGeom>
        </p:spPr>
        <p:txBody>
          <a:bodyPr vert="horz" lIns="91440" tIns="45720" rIns="91440" bIns="45720" rtlCol="0" anchor="b"/>
          <a:lstStyle>
            <a:lvl1pPr algn="r">
              <a:defRPr sz="1200"/>
            </a:lvl1pPr>
          </a:lstStyle>
          <a:p>
            <a:fld id="{2AE442A8-7080-44AF-9664-B00F0D6E090B}" type="slidenum">
              <a:rPr lang="en-US" smtClean="0"/>
              <a:t>‹#›</a:t>
            </a:fld>
            <a:endParaRPr lang="en-US"/>
          </a:p>
        </p:txBody>
      </p:sp>
    </p:spTree>
    <p:extLst>
      <p:ext uri="{BB962C8B-B14F-4D97-AF65-F5344CB8AC3E}">
        <p14:creationId xmlns:p14="http://schemas.microsoft.com/office/powerpoint/2010/main" val="3981208372"/>
      </p:ext>
    </p:extLst>
  </p:cSld>
  <p:clrMap bg1="lt1" tx1="dk1" bg2="lt2" tx2="dk2" accent1="accent1" accent2="accent2" accent3="accent3" accent4="accent4" accent5="accent5" accent6="accent6" hlink="hlink" folHlink="folHlink"/>
  <p:hf sldNum="0" hdr="0" ftr="0" dt="0"/>
</p:handoutMaster>
</file>

<file path=ppt/ink/ink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79275" units="1/cm"/>
        </inkml:channelProperties>
      </inkml:inkSource>
      <inkml:timestamp xml:id="ts0" timeString="2021-02-19T02:14:22.976"/>
    </inkml:context>
    <inkml:brush xml:id="br0">
      <inkml:brushProperty name="width" value="0.05292" units="cm"/>
      <inkml:brushProperty name="height" value="0.05292" units="cm"/>
      <inkml:brushProperty name="color" value="#FF0000"/>
    </inkml:brush>
  </inkml:definitions>
  <inkml:trace contextRef="#ctx0" brushRef="#br0">3324 10840,'0'-25,"0"0,0 0,-49 0,49 1,-25 24,0 0,0 0,0 0,-24 0,24 0,0 24,0-24,25 25,-24-25,24 25,0 0,-25-25,25 25,0-1,0 1,0 0,0 0,-25 0,25-1,0 1,0 0,0 0,0 0,0-1,-25 26,25-25,0 0,0 0,0-1,0 1,0 25,0-25,0 24,0-24,0 0,-25-25,25 25,0-1,0 1,0 0,0 0,0 0,0-1,0 26,0-25,0 0,0-1,25-24,0 0,0 0,0 0,-1 0,1 0,0 0,25 0,-26 0,1-24,-25-1,0 0,25 0,-25 0,0 1,0-1,0 0,25 25,-25-25,0 0,0-24,0 24,0 0,25 25,-25-49,24-1,-24 25,25-24,-25 24,25-25,-25 25,0 0,25 1,-25-1,0 0,25 0,-1 25,-24-25,0 1,0-1,0 0,0 0,0 0,-24 25,-1-24,25-1,-25 25,0-50</inkml:trace>
  <inkml:trace contextRef="#ctx0" brushRef="#br0" timeOffset="50615.99">2729 5680,'-25'0,"0"0,0 25,1 25,-26-50,25 49,0-49,-24 50,-1-25,1 24,24-24,0 25,0-50,0 49,-24 1,-1-25,25 0,-24-1,49 1,-25-25,25 25,0 0,0 0,-25-1,25 1,-25-25,25 25,0 0,0 0,0-1,0 1,0 0,0 25,0-26,0 1,0 0,0 0,0 0,0-1,0 1,25-25,25 50,-1-25,26-1,-1 1,1-25,-26 25,26-25,-26 0,-24 25,0-25,0 0,-1 0,1 0,0 0,0 0,0 0,-25-25,24 0,1 0,0 25,0 0,0 0,-25-24,24-1,1 0,0 0,0 25,-25-25,25 1,-25-1,25 25,-25-25,0 0,49 0,-49 1,25 24,-25-25,25-25,-25 25,0 1,0-1,0 0,0 0,0 0,0 1,0-1,0 0,0 0,0 0,0 1,0-1,0 0,0-49,0 49,-25 0,0 0,0 0,25 1,-24 24,-1-25,0 0,0 25,25-25,-25 0,0 0,25 1,-24-1,-1 25,0 0,0 0,0-25,-24 25,24 0</inkml:trace>
  <inkml:trace contextRef="#ctx0" brushRef="#br0" timeOffset="53403.39">7417 5804,'0'25,"0"25,0-25,0-1,-25 1,25 0,-25-25,1 50,-1-26,25 1,0 0,0 25,-25-26,0 1,25 0,0 0,0 0,0-1,-25-24,25 25,0 0,0 0,-24 0,24 24,0-24,0 0,0 0,0-1,0 26,0-25,0 0,0-1,24 26,1-25,0-25,0 0,0 0,24 49,1-49,-25 0,24 0,-24 0,0 25,0-25,-1 0,1 0,25 0,24 0,1 0,-1 25,0-25,-49 0,0 0,0 0,0 0,-1 0,1 0,0 0,0-25,-25 0,25 25,-25-49,0 24,0 0,0-24,25 24,-25-25,0 25,0 1,0-1,0-25,0 25,0-24,0 24,0 0,0 0,0 1,0-51,0 50,0 1,-25 24,0-50,0 0,0 26,25-1,-25 25,1-25,-1 25,0 0,25-25,-25 25,25-25,-49 1,-1-1,0 0,-24 0,49 25,-24-25,-1 25,0 0,1 0,-1 0,25 0,1 0</inkml:trace>
  <inkml:trace contextRef="#ctx0" brushRef="#br0" timeOffset="72263.95">13519 14734,'-25'0,"0"0,0 0,-49 0,24 0,-49 0,-25-50,0 50,-25-24,100-1,-50 0,-50 0,25 0,-50 1,25 24,0 0,-24-25,-26 0,-24 0,25 0,24 1,-24-1,24 25,25-25,-25 0,1 25,24-25,25 25,25 0,0 0,-50 0,0-25,50 25,-25 0,49 0,-24 0,0 0,0 0,24-24,1-1,24 25,-49 0,74 0,0 0,1 0,-1 0,0 25,0 24,-24-24,24 25,0-25,0-1,25 1,0 50,0-51,0 1,0 25,0-25,0-1,0 26,0-25,0 0,0-1,0 1,0 0,0 0,0 0,0-1,0 1,25 0,-25 0,25-25,0 25,-1-1,-24 1,25 0,0-25,0 50,0-1,24-24,-24 25,49-50,-24 74,-50-49,50 0,-1-25,-24 49,49-24,-24-25,-50 25,25-25,0 0,24 50,-24-50,49 49,-49-49,25 75,-1-75,1 24,0 1,-26-25,26 50,-25-50,0 0,0 49,-1-49,1 0,25 25,-1 0,-24-25,25 0,-1 0,1 25,0 0,24-1,25-24,-24 25,-1-25,25 50,-74-50,25 0,-1 0,1 25,-25-25,24 0,1 0,49 0,-24 0,-1 24,0-24,26 0,24 0,-25 0,0 0,-25 0,-49 0,25 25,-25-25,49 0,-24 0,24 0,25 0,-24 0,49 0,-50 0,1 0,49 0,-50 0,0 0,-24 0,49 0,-24 0,-26 0,1 0,0 0,24 0,0 0,1 0,-26-49,26 49,-26 0,26-50,-26 25,-49 0,50 1,49-26,-74 25,49 25,-24-49,-25 49,25-25,-1 0,1 25,-25 0,-1-25,1 0,0 1,0-1,0 0,-1 0,1-24,0 49,-25-25,0-25,0-24,0 24,0 25,0 0,0 1,0-1,0 0,-25 0,0 0,25-49,-49 49,24 0,25 1,-25-1,0 0,1 25,24-25,-25 0,-25 1,50-1,-25 0,1 25,24-25,-25 0,0 25,0 0,25-24,-25 24,0-25,-24 0,49 0,-50 0,1 1</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79275" units="1/cm"/>
        </inkml:channelProperties>
      </inkml:inkSource>
      <inkml:timestamp xml:id="ts0" timeString="2021-02-19T02:16:12.944"/>
    </inkml:context>
    <inkml:brush xml:id="br0">
      <inkml:brushProperty name="width" value="0.05292" units="cm"/>
      <inkml:brushProperty name="height" value="0.05292" units="cm"/>
      <inkml:brushProperty name="color" value="#FF0000"/>
    </inkml:brush>
  </inkml:definitions>
  <inkml:trace contextRef="#ctx0" brushRef="#br0">3547 8657,'-49'0,"-1"0,1 0,-26-25,50 25,-24 0,24 0,0 0,0 0,1-25,-1 25,0 0,-25 0,-49 0,0 0,0 0,24 0,26 0,-26 0,-24 0,0 0,24 0,1 0,24 0,26 0,-1 0,0 0,0 0,-24 0,24 50,-50 49,75-74,-24 24,-1 1,25-25,-25 0,25-1,0 26,-25-25,25 25,0-26,0 1,0 0,0 0,0 0,0-1,0 1,0 0,0 0,0 0,0-1,0 1,0 0,25-25,0 50,0-1,-1-24,1 25,0-50,49 49,-49 1,25-25,-25 24,24-24,1 25,-1-1,75 26,0-51,-24 1,24 25,-25-50,50 50,-25-26,25 1,-50-25,-50 0,26 0,-1 0,25 0,1 0,-26 0,0 25,-24-25,25 0,-51 0,1 0,0 0,0 0,0 0,-1 0,1 0,-25-25,50 0,-50 1,25 24,24-50,-24 25,0 0,-25 0,25-24,24-1,1-49,-25 49,-1 26,1-26,25 0,-25 26,-25-1,0 0,0 0,0 0,0 1,0-1,0 0,0 0,0-24,0 24,0 0,0 0,0 0,0 1,-25-1,0 0,0 0,0 0,-49-49,24 49,-49-25,-50-24,75 49,-50 0,49 1,1-1,-75-25,50 1,25 24,-1 0,-24 0,25 25,49 0</inkml:trace>
  <inkml:trace contextRef="#ctx0" brushRef="#br0" timeOffset="2416.77">15900 8731,'0'-25,"0"1,-25 24,-24 0,24 0,-49 0,-1-25,25 25,-49 0,25 0,-1 0,1 0,-25 0,49 0,-49 0,25 25,-1-25,1 49,24-49,-24 25,24 25,25-50,1 24,-26 26,0-50,25 25,-49 0,49-1,25 1,-49-25,49 25,-25-25,25 25,-25 0,0 0,25 24,0-24,-25 0,25 0,-24-1,24 1,0 0,0 0,0 0,0 24,0-24,0 25,0-1,24 1,-24-25,25-25,0 49,0-24,0 0,-1 0,1-25,25 49,-1-49,1 50,0-25,24-25,50 49,-74-24,-1 0,1 0,24-1,1-24,-26 25,-24-25,50 0,-26 50,26-50,49 0,-25 25,50 0,-75-25,50 24,-74-24,24 0,50 0,25 25,-25-25,25 25,-25-25,0 0,0 0,-25 0,-24 0,-1 0,-24 0,24 0,-24 0,-26 0,1 0,25 0,-25-50,24 26,1-26,-1 0,-24 25,0 1,0-26,0 50,0-50,-1 50,1-24,0-26,0 25,0-24,24-26,-49 50,25-49,0 0,-25 49,0-50,0 1,0 24,0 1,0-26,0 26,0-1,-25-24,0 24,-24-24,-1 24,0 0,1-49,-26 50,1-26,-25 26,-1-26,51 75,-50-49,-1-1,26 25,49 25,-24 0,-1-25,0 25,26 0,-1 0,0 0,0 0,0 0,-24 0,24 0,-25 0,-24 0,49 0,-25 0,-24 25,0-25,-1 25,50 0,-24 0,-1 24,1-49,-1 0,0 50,-24-1,49-24,0-25,1 50,-1-50,-25 0,1 49,24-49,0 25,0-25,0 25,0 25,1-50,-1 24,0-24,-49 0,49-24</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79275" units="1/cm"/>
        </inkml:channelProperties>
      </inkml:inkSource>
      <inkml:timestamp xml:id="ts0" timeString="2021-02-19T02:19:44.220"/>
    </inkml:context>
    <inkml:brush xml:id="br0">
      <inkml:brushProperty name="width" value="0.05292" units="cm"/>
      <inkml:brushProperty name="height" value="0.05292" units="cm"/>
      <inkml:brushProperty name="color" value="#FF0000"/>
    </inkml:brush>
  </inkml:definitions>
  <inkml:trace contextRef="#ctx0" brushRef="#br0">8880 7962,'25'0,"74"0,-74 0,25 0,24-25,1 1,74 24,-50 0,-25-25,50 25,-25 0,1 0,-26 0,25 0,25 0,75 0,-1 0,25 0,50 0,-50 0,50 0,0 0,-50 0,-24 0,24 0,-24 0,-1 0,-24 0,-1 0,-49 0,-25 0,1 0,24 0,-99 0,74 0,0 0,-49 0,49 0,-25 0,25 0,-49 0,49 0,50 0,0-25,25 25,-1-25,1 25,-1 0,-24 0,25 0,24 0,-24 0,-25 0,24-25,-24 1,25 24,-50 0,50 0,-50 0,24 0,-24 0,-24 0,-1 0,-25 0,26 0,-26 0,0 0,26 0,48 0,-24 0,50 0,24 0,26 0,-26 0,50 0,50 0,-50 0,-25 0,-24 0,24 0,-74 0,-1 0,-48 0,-26 0,-49 0,0 0,0 0,24 0,26 24,-75 1,24-25,1 0,74 50,-24-25,-26 74,-24-99,50 74,-1 1,-24-1,24 25,-49-24,24-50,-24 49,0-74,-25 50,25-26,0 1,-25 50,24-26,-24 1,0-25,0-1,0 26,0 24,0-24,0 0,0-25,0 24,0-24,-24 25,-1 24,-25-49,25 24,1-24,-26 0,0 25,-24-26,-50 26,-25 0,25-50,-25 24,25-24,50 0,-50 25,-50-25,1 0,-26 0,1 0,49 0,-25 0,1 0,-1 0,25 0,-99 0,50 0,-1 0,-24 0,-50 0,50-25,-25 1,25-1,24 0,26 25,-26 0,25-25,1 25,24 0,-25 0,1 0,49 0,-25 0,0 0,0 0,-24 0,49 0,-50 0,25 0,0 0,-49 0,-1 0,-24 0,-25 0,-25 0,0 0,50 0,-25 0,25 0,49 0,1 0,24 0,-25 0,1 0,49 0,-50 0,0 0,25-25,1 25,24 0,-25 0,50 0,24 0,50 0,-49 0,24 0,1 0,-1 0,0 0,1 0,-1 0,-24 0,24 0,-24 0,24 0,1 0,-26-24,26 24,-1 0,0 0,1 0,24-25,-49 0,24 25,25 0,0 0,0-50,-49 26,49-26,-49 0,24 26,25-1,-24-25,-1 25,25 1,-24-1,-1 0,25 0,1-25,-1 26,0-1,0 25,25-25,-25 25,25-25,-24-24,24 24,-25 25,0-25,0 25,0-25,1 0,24 1,-25-1,25 0,-25 25,0-25,-24-49,49 49,-25 0,0 0,25 1,0-1,0 0,0 0,0-24,0 24,0 0,0 0,0 0,0 1,0-1,0 0,0 0,25 0,0 1,-1-1,26 0,0 0,-1 25,1 0,-1-74,-24 74,0 0,25-25,-26 25,26-25,0 25,24-50,25 26,-49 24,24 0,1 0,-26 0,-24 0,0 0,0-25</inkml:trace>
  <inkml:trace contextRef="#ctx0" brushRef="#br0" timeOffset="5670.88">8781 11832,'0'-25,"0"0,99 25,-49-25,49-24,-24 49,73-75,-23 75,23 0,-98 0,49 0,25-24,25 24,-25-25,50 25,-1 0,-49 0,50 0,0 0,-50 0,24 0,1 0,50 0,-26 0,1 0,24 0,26 0,-26 0,1 0,-1 0,50 0,-25 0,25 0,50 0,0 0,-1 0,1 0,-25-25,0 0,-25 25,0 0,-50-49,1 49,-26 0,-49 0,25 0,-50-25,1 0,-1 25,50 0,-50 0,25 0,25 0,-25 0,49 0,-49 0,25 0,0 0,25 0,-1-25,-24 25,-25-25,50 25,-1-24,-24 24,25 0,-25 0,-25 0,0 0,25 0,-25 0,24 0,-48 0,-1 0,-74-25,24 25,26 0,-26 0,1 0,49 0,0 0,1 0,48 0,-24 0,0 0,0 0,-99 0,0 0,25 0,-26 0,1 0,0 0,0 0,0 0,-1 0,1 0,0 0,25 0,-26 0,1 25,25-25,49 49,-74-24,74-25,-24 50,-26-50,-49 24,25-24,0 0,0 0,-1 50,1-25,0 0,25-1,-50 26,24-50,1 50,0-1,0 26,24-26,1 1,-50-1,50 75,-50-74,24 49,-24-74,25 50,0 73,-25-73,25-26,0 1,-25 49,24 25,-24-25,0-24,0-26,0 1,0 25,0-1,0 0,0 1,0-26,0 1,0-25,0 0,0-1,-24 26,24-25,-50 0,-24 24,-1-24,1 0,-1 0,26-25,-1 24,-49-24,74 0,-24 0,-1 0,25 0,-24 0,-1 0,0 0,-74 0,75 0,-51 0,-48 0,48 0,-24 0,-24 0,48 0,-24 0,25 0,50 0,-26 0,-24 0,0 0,-50 0,50 0,24 0,1 0,-25 25,74-25,-25 0,-49 25,74-25,0 25,-99 0,25-1,25 1,24 0,-74-25,25 50,24-50,51 0,-100 24,49-24,26 0,-51 25,1-25,25 0,-26 25,1 0,-25-25,0 0,50 0,-50 0,49 0,1 25,-25-1,0-24,24 0,1 0,24 0,-24 0,-26 0,-48 0,48 0,-24 0,-24 0,-26 0,50 0,0 0,-50 0,1 0,49 0,-25 0,0 0,0 0,50 0,-25 0,-50 0,25 0,1 0,-26 0,0 0,50 0,-25 0,1 0,-1 0,25 0,25 0,-1 0,-24 0,25 0,25 0,-1 0,1 0,-25 0,-1 0,1 0,25 0,-25 0,24 0,1 0,49 0,-25 0,1 0,-1 0,25 0,0 0,-24 0,-1 0,-24 0,-25 0,49-24,-24 24,-1 0,26 0,-51 0,51 0,24 0,-25 0,1 0,-50-25,74 0,-25 25,-49 0,49 0,-24 0,24 0,1 0,-1 0,0 0,26 0,-1-25,0 25,0-25,0 25,-24 0,-1 0,-49-24,25 24,24 0,-49 0,-1 0,51 0,-26 0,1 0,0-25,49 25,-50 0,51-25,-26 25,0 0,-24-25,49 25,-24-25,-1 25,-24 0,49 0,-50 0,51-24,-1 24,-25-25,0 25,1 0,24 0,-25 0,26 0,-1 0,-25-25,1 0,-1 25,0 0,-24 0,49 0,0 0,-24 0,24-49,0 49,0-25,1 25,-1-25,25 0,0 0,-25 25,0-49,0 49,25-25,-24 25,24-25,0-24,-25 49,25-25,0 0,-25 0,25 0,0 1,0-1,0 0,0-25,0 26,0-1,-25-25,25 25,-25-24,25 24,0 0,0 0,0 0,0 1,0-1,0 0,0 0,0-24,0 24,0 0,0-25,0 26,0-1,0 0,0 0,0 0,0-24,0 24,0 0,0-24,0 24,0 0,0 0,0 0,0 1,0-26,0 25,0 0,0 1,25-1,0-25,-25 25,0 1,0-1,0 0,0 0,25 0,0 0,-1 25,-24-24,0-1,25 0,-25 0,25 0,-25 1,25-1,0-25,-1 25,1 1,-25-1,25 0,-25 0,25 0,-25 1,0-1</inkml:trace>
  <inkml:trace contextRef="#ctx0" brushRef="#br0" timeOffset="14980.5">9327 17636,'-50'0,"25"0,1 0,-26 0,25 0,0 0,-24 0,-26 25,51-25,-51 25,50-25,1 25,-26-1,25-24,0 0,1 25,-1-25,-25 25,25 0,-24 0,24 24,0-49,0 25,1 25,-1-50,-25 49,50-24,-25-25,25 25,0 0,-24-1,24 26,0-25,0 24,0-24,0 0,0 25,0-26,0 1,0 0,0 0,0 0,0 24,24-24,-24 0,50 0,24 24,26 1,24-25,-75 0,50-1,50 26,0 0,-25-26,50 1,-1 0,-24 0,-25 0,-49-25,49 24,-25 1,-25-25,50 0,-49 0,24 0,0 0,50 0,-25 0,25 0,-25 0,50 0,-50 0,0 0,0 0,0 0,-25 0,25 0,25 0,-25 0,0 0,49 0,1 0,-50 0,25 0,49 0,-49 0,25 0,-1 0,1 0,-50 0,0 0,25 0,-50 0,0 0,1 0,48 0,-48 0,24 0,49 0,1 0,24-25,-24 1,24-26,-24 0,-25 26,-25-1,0-25,-99 25,-1 25,1-24,25-26,-25 25,0-24,-1 24,-24 0,0 0,0 0,0-24,0 24,0-25,0 25,0 1,0-26,0 25,0 0,-49 1,-1-51,0 26,-24 24,-25 0,-25-25,-25 1,99 24,-74 0,0 25,-24-25,23 1,-23-1,-26 0,0 0,26 0,-1 25,-25 0,25 0,0 0,1 0,-1 0,25 0,-25 0,50 0,24 0,-24 0,0 0,24 0,1 0,24 0,1 0,-26 0,26 0,-26 0,26 0,-1 0,-24 0,24 0,-24 0,-1 0,-24 0,25 0,-1 0,1 0,49 0,-74 25,24 0,1-25,49 0,-24 0,24 0,-25 0,1 0,-1 0,0 0,26 25,-51-25,26 25,-1-25,-24 0,-1 0,-24 0,49 0,-49 0,49 0,-49 0,-50 0,100 0,-26 24,-24-24,25 0,49 0,-49 0,24 0,-25 0,1 0,24 0,-49 0,50 0,-1 0,0 0,1 0,24 0,-49 0,-1 0,1 0,49 0,-49 0,24 0,25 0,-24 0,24 0,-25 0,25 0,0 0,1 0,-1 0,0 0,-25 0,1 0,24 0,-25 0,1 0,-1 0,1-24,-1 24,0-75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736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97364"/>
          </a:xfrm>
          <a:prstGeom prst="rect">
            <a:avLst/>
          </a:prstGeom>
        </p:spPr>
        <p:txBody>
          <a:bodyPr vert="horz" lIns="91440" tIns="45720" rIns="91440" bIns="45720" rtlCol="0"/>
          <a:lstStyle>
            <a:lvl1pPr algn="r">
              <a:defRPr sz="1200"/>
            </a:lvl1pPr>
          </a:lstStyle>
          <a:p>
            <a:fld id="{8A689E42-BF46-430D-BEF2-9D1C53F6C296}" type="datetimeFigureOut">
              <a:rPr lang="en-US" smtClean="0"/>
              <a:t>10/21/2023</a:t>
            </a:fld>
            <a:endParaRPr lang="en-US"/>
          </a:p>
        </p:txBody>
      </p:sp>
      <p:sp>
        <p:nvSpPr>
          <p:cNvPr id="4" name="Slide Image Placeholder 3"/>
          <p:cNvSpPr>
            <a:spLocks noGrp="1" noRot="1" noChangeAspect="1"/>
          </p:cNvSpPr>
          <p:nvPr>
            <p:ph type="sldImg" idx="2"/>
          </p:nvPr>
        </p:nvSpPr>
        <p:spPr>
          <a:xfrm>
            <a:off x="942975" y="746125"/>
            <a:ext cx="4972050" cy="37306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724957"/>
            <a:ext cx="5486400" cy="447627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48186"/>
            <a:ext cx="2971800" cy="497364"/>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9448186"/>
            <a:ext cx="2971800" cy="497364"/>
          </a:xfrm>
          <a:prstGeom prst="rect">
            <a:avLst/>
          </a:prstGeom>
        </p:spPr>
        <p:txBody>
          <a:bodyPr vert="horz" lIns="91440" tIns="45720" rIns="91440" bIns="45720" rtlCol="0" anchor="b"/>
          <a:lstStyle>
            <a:lvl1pPr algn="r">
              <a:defRPr sz="1200"/>
            </a:lvl1pPr>
          </a:lstStyle>
          <a:p>
            <a:fld id="{D4F868E6-4A05-42F0-9539-551EBF1F7786}" type="slidenum">
              <a:rPr lang="en-US" smtClean="0"/>
              <a:t>‹#›</a:t>
            </a:fld>
            <a:endParaRPr lang="en-US"/>
          </a:p>
        </p:txBody>
      </p:sp>
    </p:spTree>
    <p:extLst>
      <p:ext uri="{BB962C8B-B14F-4D97-AF65-F5344CB8AC3E}">
        <p14:creationId xmlns:p14="http://schemas.microsoft.com/office/powerpoint/2010/main" val="1331095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en.wikipedia.org/wiki/Packet_switching" TargetMode="External"/><Relationship Id="rId2" Type="http://schemas.openxmlformats.org/officeDocument/2006/relationships/slide" Target="../slides/slide5.xml"/><Relationship Id="rId1" Type="http://schemas.openxmlformats.org/officeDocument/2006/relationships/notesMaster" Target="../notesMasters/notesMaster1.xml"/><Relationship Id="rId5" Type="http://schemas.openxmlformats.org/officeDocument/2006/relationships/hyperlink" Target="http://en.wikipedia.org/wiki/Internet" TargetMode="External"/><Relationship Id="rId4" Type="http://schemas.openxmlformats.org/officeDocument/2006/relationships/hyperlink" Target="http://en.wikipedia.org/wiki/TCP/IP"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en.wikipedia.org/wiki/Tim_Berners-Lee#cite_note-whoswho-1" TargetMode="External"/><Relationship Id="rId13" Type="http://schemas.openxmlformats.org/officeDocument/2006/relationships/hyperlink" Target="http://en.wikipedia.org/wiki/University_of_Oxford" TargetMode="External"/><Relationship Id="rId3" Type="http://schemas.openxmlformats.org/officeDocument/2006/relationships/hyperlink" Target="http://en.wikipedia.org/wiki/Tim_Berners-Lee#cite_note-W3Bio-20" TargetMode="External"/><Relationship Id="rId7" Type="http://schemas.openxmlformats.org/officeDocument/2006/relationships/hyperlink" Target="http://en.wikipedia.org/wiki/Emanuel_School" TargetMode="External"/><Relationship Id="rId12" Type="http://schemas.openxmlformats.org/officeDocument/2006/relationships/hyperlink" Target="http://en.wikipedia.org/wiki/The_Queen's_College,_Oxford"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en.wikipedia.org/wiki/Ferranti_Mark_1" TargetMode="External"/><Relationship Id="rId11" Type="http://schemas.openxmlformats.org/officeDocument/2006/relationships/hyperlink" Target="http://en.wikipedia.org/wiki/Tim_Berners-Lee#cite_note-21" TargetMode="External"/><Relationship Id="rId5" Type="http://schemas.openxmlformats.org/officeDocument/2006/relationships/hyperlink" Target="http://en.wikipedia.org/wiki/Conway_Berners-Lee" TargetMode="External"/><Relationship Id="rId10" Type="http://schemas.openxmlformats.org/officeDocument/2006/relationships/hyperlink" Target="http://en.wikipedia.org/wiki/Trainspotter" TargetMode="External"/><Relationship Id="rId4" Type="http://schemas.openxmlformats.org/officeDocument/2006/relationships/hyperlink" Target="http://en.wikipedia.org/wiki/Mary_Lee_Woods" TargetMode="External"/><Relationship Id="rId9" Type="http://schemas.openxmlformats.org/officeDocument/2006/relationships/hyperlink" Target="http://en.wikipedia.org/wiki/Tim_Berners-Lee#cite_note-tecb-14" TargetMode="External"/><Relationship Id="rId14" Type="http://schemas.openxmlformats.org/officeDocument/2006/relationships/hyperlink" Target="http://en.wikipedia.org/wiki/British_undergraduate_degree_classification#First-class_honours"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039004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0B915-EDAD-4BBC-B607-4B6272DF7264}" type="slidenum">
              <a:rPr lang="en-US" smtClean="0"/>
              <a:t>3</a:t>
            </a:fld>
            <a:endParaRPr lang="en-US"/>
          </a:p>
        </p:txBody>
      </p:sp>
    </p:spTree>
    <p:extLst>
      <p:ext uri="{BB962C8B-B14F-4D97-AF65-F5344CB8AC3E}">
        <p14:creationId xmlns:p14="http://schemas.microsoft.com/office/powerpoint/2010/main" val="2614120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Advanced Research Projects Agency Network</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ARPANET</a:t>
            </a:r>
            <a:r>
              <a:rPr lang="en-US" sz="1200" b="0" i="0" kern="1200" dirty="0">
                <a:solidFill>
                  <a:schemeClr val="tx1"/>
                </a:solidFill>
                <a:effectLst/>
                <a:latin typeface="+mn-lt"/>
                <a:ea typeface="+mn-ea"/>
                <a:cs typeface="+mn-cs"/>
              </a:rPr>
              <a:t>) was one of the world's first </a:t>
            </a:r>
            <a:r>
              <a:rPr lang="en-US" sz="1200" b="0" i="0" kern="1200" dirty="0" err="1">
                <a:solidFill>
                  <a:schemeClr val="tx1"/>
                </a:solidFill>
                <a:effectLst/>
                <a:latin typeface="+mn-lt"/>
                <a:ea typeface="+mn-ea"/>
                <a:cs typeface="+mn-cs"/>
              </a:rPr>
              <a:t>operational</a:t>
            </a:r>
            <a:r>
              <a:rPr lang="en-US" sz="1200" b="0" i="0" u="none" strike="noStrike" kern="1200" dirty="0" err="1">
                <a:solidFill>
                  <a:schemeClr val="tx1"/>
                </a:solidFill>
                <a:effectLst/>
                <a:latin typeface="+mn-lt"/>
                <a:ea typeface="+mn-ea"/>
                <a:cs typeface="+mn-cs"/>
                <a:hlinkClick r:id="rId3" tooltip="Packet switching"/>
              </a:rPr>
              <a:t>packet</a:t>
            </a:r>
            <a:r>
              <a:rPr lang="en-US" sz="1200" b="0" i="0" u="none" strike="noStrike" kern="1200" dirty="0">
                <a:solidFill>
                  <a:schemeClr val="tx1"/>
                </a:solidFill>
                <a:effectLst/>
                <a:latin typeface="+mn-lt"/>
                <a:ea typeface="+mn-ea"/>
                <a:cs typeface="+mn-cs"/>
                <a:hlinkClick r:id="rId3" tooltip="Packet switching"/>
              </a:rPr>
              <a:t> switching</a:t>
            </a:r>
            <a:r>
              <a:rPr lang="en-US" sz="1200" b="0" i="0" kern="1200" dirty="0">
                <a:solidFill>
                  <a:schemeClr val="tx1"/>
                </a:solidFill>
                <a:effectLst/>
                <a:latin typeface="+mn-lt"/>
                <a:ea typeface="+mn-ea"/>
                <a:cs typeface="+mn-cs"/>
              </a:rPr>
              <a:t> networks, the first network to implement </a:t>
            </a:r>
            <a:r>
              <a:rPr lang="en-US" sz="1200" b="0" i="0" u="none" strike="noStrike" kern="1200" dirty="0">
                <a:solidFill>
                  <a:schemeClr val="tx1"/>
                </a:solidFill>
                <a:effectLst/>
                <a:latin typeface="+mn-lt"/>
                <a:ea typeface="+mn-ea"/>
                <a:cs typeface="+mn-cs"/>
                <a:hlinkClick r:id="rId4" tooltip="TCP/IP"/>
              </a:rPr>
              <a:t>TCP/IP</a:t>
            </a:r>
            <a:r>
              <a:rPr lang="en-US" sz="1200" b="0" i="0" kern="1200" dirty="0">
                <a:solidFill>
                  <a:schemeClr val="tx1"/>
                </a:solidFill>
                <a:effectLst/>
                <a:latin typeface="+mn-lt"/>
                <a:ea typeface="+mn-ea"/>
                <a:cs typeface="+mn-cs"/>
              </a:rPr>
              <a:t>, and the progenitor of what was to become the global </a:t>
            </a:r>
            <a:r>
              <a:rPr lang="en-US" sz="1200" b="0" i="0" u="none" strike="noStrike" kern="1200" dirty="0">
                <a:solidFill>
                  <a:schemeClr val="tx1"/>
                </a:solidFill>
                <a:effectLst/>
                <a:latin typeface="+mn-lt"/>
                <a:ea typeface="+mn-ea"/>
                <a:cs typeface="+mn-cs"/>
                <a:hlinkClick r:id="rId5" tooltip="Internet"/>
              </a:rPr>
              <a:t>Internet</a:t>
            </a:r>
            <a:r>
              <a:rPr lang="en-US" sz="1200" b="0" i="0" kern="1200" dirty="0">
                <a:solidFill>
                  <a:schemeClr val="tx1"/>
                </a:solidFill>
                <a:effectLst/>
                <a:latin typeface="+mn-lt"/>
                <a:ea typeface="+mn-ea"/>
                <a:cs typeface="+mn-cs"/>
              </a:rPr>
              <a:t>.</a:t>
            </a:r>
            <a:endParaRPr lang="en-US" dirty="0"/>
          </a:p>
        </p:txBody>
      </p:sp>
    </p:spTree>
    <p:extLst>
      <p:ext uri="{BB962C8B-B14F-4D97-AF65-F5344CB8AC3E}">
        <p14:creationId xmlns:p14="http://schemas.microsoft.com/office/powerpoint/2010/main" val="36642664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0B915-EDAD-4BBC-B607-4B6272DF7264}" type="slidenum">
              <a:rPr lang="en-US" smtClean="0"/>
              <a:t>9</a:t>
            </a:fld>
            <a:endParaRPr lang="en-US"/>
          </a:p>
        </p:txBody>
      </p:sp>
    </p:spTree>
    <p:extLst>
      <p:ext uri="{BB962C8B-B14F-4D97-AF65-F5344CB8AC3E}">
        <p14:creationId xmlns:p14="http://schemas.microsoft.com/office/powerpoint/2010/main" val="22562555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0B915-EDAD-4BBC-B607-4B6272DF7264}" type="slidenum">
              <a:rPr lang="en-US" smtClean="0"/>
              <a:t>10</a:t>
            </a:fld>
            <a:endParaRPr lang="en-US"/>
          </a:p>
        </p:txBody>
      </p:sp>
    </p:spTree>
    <p:extLst>
      <p:ext uri="{BB962C8B-B14F-4D97-AF65-F5344CB8AC3E}">
        <p14:creationId xmlns:p14="http://schemas.microsoft.com/office/powerpoint/2010/main" val="25131787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Berners-Lee was born in southwest London, England, on 8 June 1955,</a:t>
            </a:r>
            <a:r>
              <a:rPr lang="en-US" sz="1200" b="0" i="0" u="none" strike="noStrike" kern="1200" baseline="30000" dirty="0">
                <a:solidFill>
                  <a:schemeClr val="tx1"/>
                </a:solidFill>
                <a:effectLst/>
                <a:latin typeface="+mn-lt"/>
                <a:ea typeface="+mn-ea"/>
                <a:cs typeface="+mn-cs"/>
                <a:hlinkClick r:id="rId3"/>
              </a:rPr>
              <a:t>[20]</a:t>
            </a:r>
            <a:r>
              <a:rPr lang="en-US" sz="1200" b="0" i="0" kern="1200" dirty="0">
                <a:solidFill>
                  <a:schemeClr val="tx1"/>
                </a:solidFill>
                <a:effectLst/>
                <a:latin typeface="+mn-lt"/>
                <a:ea typeface="+mn-ea"/>
                <a:cs typeface="+mn-cs"/>
              </a:rPr>
              <a:t> one of four children born to </a:t>
            </a:r>
            <a:r>
              <a:rPr lang="en-US" sz="1200" b="0" i="0" u="none" strike="noStrike" kern="1200" dirty="0">
                <a:solidFill>
                  <a:schemeClr val="tx1"/>
                </a:solidFill>
                <a:effectLst/>
                <a:latin typeface="+mn-lt"/>
                <a:ea typeface="+mn-ea"/>
                <a:cs typeface="+mn-cs"/>
                <a:hlinkClick r:id="rId4" tooltip="Mary Lee Woods"/>
              </a:rPr>
              <a:t>Mary Lee Woods</a:t>
            </a:r>
            <a:r>
              <a:rPr lang="en-US" sz="1200" b="0" i="0"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hlinkClick r:id="rId5" tooltip="Conway Berners-Lee"/>
              </a:rPr>
              <a:t>Conway Berners-Lee</a:t>
            </a:r>
            <a:r>
              <a:rPr lang="en-US" sz="1200" b="0" i="0" kern="1200" dirty="0">
                <a:solidFill>
                  <a:schemeClr val="tx1"/>
                </a:solidFill>
                <a:effectLst/>
                <a:latin typeface="+mn-lt"/>
                <a:ea typeface="+mn-ea"/>
                <a:cs typeface="+mn-cs"/>
              </a:rPr>
              <a:t>. His parents worked on the first commercially-built computer, the </a:t>
            </a:r>
            <a:r>
              <a:rPr lang="en-US" sz="1200" b="0" i="0" u="none" strike="noStrike" kern="1200" dirty="0">
                <a:solidFill>
                  <a:schemeClr val="tx1"/>
                </a:solidFill>
                <a:effectLst/>
                <a:latin typeface="+mn-lt"/>
                <a:ea typeface="+mn-ea"/>
                <a:cs typeface="+mn-cs"/>
                <a:hlinkClick r:id="rId6" tooltip="Ferranti Mark 1"/>
              </a:rPr>
              <a:t>Ferranti Mark 1</a:t>
            </a:r>
            <a:r>
              <a:rPr lang="en-US" sz="1200" b="0" i="0" kern="1200" dirty="0">
                <a:solidFill>
                  <a:schemeClr val="tx1"/>
                </a:solidFill>
                <a:effectLst/>
                <a:latin typeface="+mn-lt"/>
                <a:ea typeface="+mn-ea"/>
                <a:cs typeface="+mn-cs"/>
              </a:rPr>
              <a:t>. He attended Sheen Mount Primary School, and then went on to attend south west London's </a:t>
            </a:r>
            <a:r>
              <a:rPr lang="en-US" sz="1200" b="0" i="0" kern="1200" dirty="0" err="1">
                <a:solidFill>
                  <a:schemeClr val="tx1"/>
                </a:solidFill>
                <a:effectLst/>
                <a:latin typeface="+mn-lt"/>
                <a:ea typeface="+mn-ea"/>
                <a:cs typeface="+mn-cs"/>
              </a:rPr>
              <a:t>independent</a:t>
            </a:r>
            <a:r>
              <a:rPr lang="en-US" sz="1200" b="0" i="0" u="none" strike="noStrike" kern="1200" dirty="0" err="1">
                <a:solidFill>
                  <a:schemeClr val="tx1"/>
                </a:solidFill>
                <a:effectLst/>
                <a:latin typeface="+mn-lt"/>
                <a:ea typeface="+mn-ea"/>
                <a:cs typeface="+mn-cs"/>
                <a:hlinkClick r:id="rId7" tooltip="Emanuel School"/>
              </a:rPr>
              <a:t>Emanuel</a:t>
            </a:r>
            <a:r>
              <a:rPr lang="en-US" sz="1200" b="0" i="0" u="none" strike="noStrike" kern="1200" dirty="0">
                <a:solidFill>
                  <a:schemeClr val="tx1"/>
                </a:solidFill>
                <a:effectLst/>
                <a:latin typeface="+mn-lt"/>
                <a:ea typeface="+mn-ea"/>
                <a:cs typeface="+mn-cs"/>
                <a:hlinkClick r:id="rId7" tooltip="Emanuel School"/>
              </a:rPr>
              <a:t> School</a:t>
            </a:r>
            <a:r>
              <a:rPr lang="en-US" sz="1200" b="0" i="0" kern="1200" dirty="0">
                <a:solidFill>
                  <a:schemeClr val="tx1"/>
                </a:solidFill>
                <a:effectLst/>
                <a:latin typeface="+mn-lt"/>
                <a:ea typeface="+mn-ea"/>
                <a:cs typeface="+mn-cs"/>
              </a:rPr>
              <a:t> from 1969 to 1973.</a:t>
            </a:r>
            <a:r>
              <a:rPr lang="en-US" sz="1200" b="0" i="0" u="none" strike="noStrike" kern="1200" baseline="30000" dirty="0">
                <a:solidFill>
                  <a:schemeClr val="tx1"/>
                </a:solidFill>
                <a:effectLst/>
                <a:latin typeface="+mn-lt"/>
                <a:ea typeface="+mn-ea"/>
                <a:cs typeface="+mn-cs"/>
                <a:hlinkClick r:id="rId8"/>
              </a:rPr>
              <a:t>[1]</a:t>
            </a:r>
            <a:r>
              <a:rPr lang="en-US" sz="1200" b="0" i="0" u="none" strike="noStrike" kern="1200" baseline="30000" dirty="0">
                <a:solidFill>
                  <a:schemeClr val="tx1"/>
                </a:solidFill>
                <a:effectLst/>
                <a:latin typeface="+mn-lt"/>
                <a:ea typeface="+mn-ea"/>
                <a:cs typeface="+mn-cs"/>
                <a:hlinkClick r:id="rId9"/>
              </a:rPr>
              <a:t>[14]</a:t>
            </a:r>
            <a:r>
              <a:rPr lang="en-US" sz="1200" b="0" i="0" kern="1200" dirty="0">
                <a:solidFill>
                  <a:schemeClr val="tx1"/>
                </a:solidFill>
                <a:effectLst/>
                <a:latin typeface="+mn-lt"/>
                <a:ea typeface="+mn-ea"/>
                <a:cs typeface="+mn-cs"/>
              </a:rPr>
              <a:t> A keen </a:t>
            </a:r>
            <a:r>
              <a:rPr lang="en-US" sz="1200" b="0" i="0" u="none" strike="noStrike" kern="1200" dirty="0" err="1">
                <a:solidFill>
                  <a:schemeClr val="tx1"/>
                </a:solidFill>
                <a:effectLst/>
                <a:latin typeface="+mn-lt"/>
                <a:ea typeface="+mn-ea"/>
                <a:cs typeface="+mn-cs"/>
                <a:hlinkClick r:id="rId10" tooltip="Trainspotter"/>
              </a:rPr>
              <a:t>trainspotter</a:t>
            </a:r>
            <a:r>
              <a:rPr lang="en-US" sz="1200" b="0" i="0" kern="1200" dirty="0">
                <a:solidFill>
                  <a:schemeClr val="tx1"/>
                </a:solidFill>
                <a:effectLst/>
                <a:latin typeface="+mn-lt"/>
                <a:ea typeface="+mn-ea"/>
                <a:cs typeface="+mn-cs"/>
              </a:rPr>
              <a:t> as a child, he learnt about electronics from tinkering with a model railway.</a:t>
            </a:r>
            <a:r>
              <a:rPr lang="en-US" sz="1200" b="0" i="0" u="none" strike="noStrike" kern="1200" baseline="30000" dirty="0">
                <a:solidFill>
                  <a:schemeClr val="tx1"/>
                </a:solidFill>
                <a:effectLst/>
                <a:latin typeface="+mn-lt"/>
                <a:ea typeface="+mn-ea"/>
                <a:cs typeface="+mn-cs"/>
                <a:hlinkClick r:id="rId11"/>
              </a:rPr>
              <a:t>[21]</a:t>
            </a:r>
            <a:r>
              <a:rPr lang="en-US" sz="1200" b="0" i="0" kern="1200" dirty="0">
                <a:solidFill>
                  <a:schemeClr val="tx1"/>
                </a:solidFill>
                <a:effectLst/>
                <a:latin typeface="+mn-lt"/>
                <a:ea typeface="+mn-ea"/>
                <a:cs typeface="+mn-cs"/>
              </a:rPr>
              <a:t> He studied at </a:t>
            </a:r>
            <a:r>
              <a:rPr lang="en-US" sz="1200" b="0" i="0" u="none" strike="noStrike" kern="1200" dirty="0">
                <a:solidFill>
                  <a:schemeClr val="tx1"/>
                </a:solidFill>
                <a:effectLst/>
                <a:latin typeface="+mn-lt"/>
                <a:ea typeface="+mn-ea"/>
                <a:cs typeface="+mn-cs"/>
                <a:hlinkClick r:id="rId12" tooltip="The Queen's College, Oxford"/>
              </a:rPr>
              <a:t>The Queen's College</a:t>
            </a:r>
            <a:r>
              <a:rPr lang="en-US" sz="1200" b="0" i="0" kern="1200" dirty="0">
                <a:solidFill>
                  <a:schemeClr val="tx1"/>
                </a:solidFill>
                <a:effectLst/>
                <a:latin typeface="+mn-lt"/>
                <a:ea typeface="+mn-ea"/>
                <a:cs typeface="+mn-cs"/>
              </a:rPr>
              <a:t> of the </a:t>
            </a:r>
            <a:r>
              <a:rPr lang="en-US" sz="1200" b="0" i="0" u="none" strike="noStrike" kern="1200" dirty="0">
                <a:solidFill>
                  <a:schemeClr val="tx1"/>
                </a:solidFill>
                <a:effectLst/>
                <a:latin typeface="+mn-lt"/>
                <a:ea typeface="+mn-ea"/>
                <a:cs typeface="+mn-cs"/>
                <a:hlinkClick r:id="rId13" tooltip="University of Oxford"/>
              </a:rPr>
              <a:t>University of Oxford</a:t>
            </a:r>
            <a:r>
              <a:rPr lang="en-US" sz="1200" b="0" i="0" kern="1200" dirty="0">
                <a:solidFill>
                  <a:schemeClr val="tx1"/>
                </a:solidFill>
                <a:effectLst/>
                <a:latin typeface="+mn-lt"/>
                <a:ea typeface="+mn-ea"/>
                <a:cs typeface="+mn-cs"/>
              </a:rPr>
              <a:t> from 1973 to 1976, where he received a </a:t>
            </a:r>
            <a:r>
              <a:rPr lang="en-US" sz="1200" b="0" i="0" u="none" strike="noStrike" kern="1200" dirty="0">
                <a:solidFill>
                  <a:schemeClr val="tx1"/>
                </a:solidFill>
                <a:effectLst/>
                <a:latin typeface="+mn-lt"/>
                <a:ea typeface="+mn-ea"/>
                <a:cs typeface="+mn-cs"/>
                <a:hlinkClick r:id="rId14" tooltip="British undergraduate degree classification"/>
              </a:rPr>
              <a:t>first-class degree</a:t>
            </a:r>
            <a:r>
              <a:rPr lang="en-US" sz="1200" b="0" i="0" kern="1200" dirty="0">
                <a:solidFill>
                  <a:schemeClr val="tx1"/>
                </a:solidFill>
                <a:effectLst/>
                <a:latin typeface="+mn-lt"/>
                <a:ea typeface="+mn-ea"/>
                <a:cs typeface="+mn-cs"/>
              </a:rPr>
              <a:t> in physics.</a:t>
            </a:r>
            <a:r>
              <a:rPr lang="en-US" sz="1200" b="0" i="0" u="none" strike="noStrike" kern="1200" baseline="30000" dirty="0">
                <a:solidFill>
                  <a:schemeClr val="tx1"/>
                </a:solidFill>
                <a:effectLst/>
                <a:latin typeface="+mn-lt"/>
                <a:ea typeface="+mn-ea"/>
                <a:cs typeface="+mn-cs"/>
                <a:hlinkClick r:id="rId3"/>
              </a:rPr>
              <a:t>[20]</a:t>
            </a:r>
            <a:endParaRPr lang="en-US" dirty="0"/>
          </a:p>
        </p:txBody>
      </p:sp>
    </p:spTree>
    <p:extLst>
      <p:ext uri="{BB962C8B-B14F-4D97-AF65-F5344CB8AC3E}">
        <p14:creationId xmlns:p14="http://schemas.microsoft.com/office/powerpoint/2010/main" val="25498890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mn-MN" sz="1200" i="1" dirty="0">
                <a:latin typeface="Times New Roman" pitchFamily="18" charset="0"/>
                <a:cs typeface="Times New Roman" pitchFamily="18" charset="0"/>
              </a:rPr>
              <a:t>Ихэнх тохиолдолд эхлэл төгсгөл таагыг нээх, хаах гэж дууддаг.</a:t>
            </a:r>
          </a:p>
          <a:p>
            <a:endParaRPr lang="en-US" dirty="0"/>
          </a:p>
        </p:txBody>
      </p:sp>
    </p:spTree>
    <p:extLst>
      <p:ext uri="{BB962C8B-B14F-4D97-AF65-F5344CB8AC3E}">
        <p14:creationId xmlns:p14="http://schemas.microsoft.com/office/powerpoint/2010/main" val="24086097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mn-MN" dirty="0"/>
              <a:t>Веб</a:t>
            </a:r>
            <a:r>
              <a:rPr lang="mn-MN" baseline="0" dirty="0"/>
              <a:t> хөтөч нь </a:t>
            </a:r>
            <a:r>
              <a:rPr lang="en-US" baseline="0" dirty="0"/>
              <a:t>HTML </a:t>
            </a:r>
            <a:r>
              <a:rPr lang="mn-MN" baseline="0" dirty="0"/>
              <a:t>баримтын хувилбарыг мэдэж байвал хуудсыг 100% зөв харуулж чаддаг.</a:t>
            </a:r>
          </a:p>
          <a:p>
            <a:r>
              <a:rPr lang="en-US" sz="1200" b="0" i="0" kern="1200" dirty="0">
                <a:solidFill>
                  <a:schemeClr val="tx1"/>
                </a:solidFill>
                <a:effectLst/>
                <a:latin typeface="+mn-lt"/>
                <a:ea typeface="+mn-ea"/>
                <a:cs typeface="+mn-cs"/>
              </a:rPr>
              <a:t>The &lt;!DOCTYPE&gt; declaration is not an HTML tag</a:t>
            </a:r>
            <a:endParaRPr lang="en-US" dirty="0"/>
          </a:p>
        </p:txBody>
      </p:sp>
    </p:spTree>
    <p:extLst>
      <p:ext uri="{BB962C8B-B14F-4D97-AF65-F5344CB8AC3E}">
        <p14:creationId xmlns:p14="http://schemas.microsoft.com/office/powerpoint/2010/main" val="3273258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46B3B0D1-8FD1-4F05-8F29-B8838A968C7C}" type="datetime1">
              <a:rPr lang="en-US" smtClean="0"/>
              <a:t>10/21/2023</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C20FA7C0-792B-4E21-8222-515551765590}" type="slidenum">
              <a:rPr lang="en-US" smtClean="0"/>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5F2DB7D-AEAA-4295-8FC0-6CA397D9110C}" type="datetime1">
              <a:rPr lang="en-US" smtClean="0"/>
              <a:t>10/21/2023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0FA7C0-792B-4E21-8222-51555176559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BEFC584-0E32-4EE3-A2E5-D9FCD38A079F}" type="datetime1">
              <a:rPr lang="en-US" smtClean="0"/>
              <a:t>10/21/2023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0FA7C0-792B-4E21-8222-515551765590}" type="slidenum">
              <a:rPr lang="en-US" smtClean="0"/>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4614BA69-789E-4816-A52E-BF9F2F86169A}" type="datetime1">
              <a:rPr lang="en-US" smtClean="0"/>
              <a:t>10/21/2023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0FA7C0-792B-4E21-8222-515551765590}" type="slidenum">
              <a:rPr lang="en-US" smtClean="0"/>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1AF28131-9CD7-41CC-878A-FEEF6C5E8B2F}" type="datetime1">
              <a:rPr lang="en-US" smtClean="0"/>
              <a:t>10/21/2023</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C20FA7C0-792B-4E21-8222-515551765590}" type="slidenum">
              <a:rPr lang="en-US" smtClean="0"/>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ABB97915-6CEE-49D7-A807-819CC50CD81A}" type="datetime1">
              <a:rPr lang="en-US" smtClean="0"/>
              <a:t>10/21/2023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0FA7C0-792B-4E21-8222-515551765590}" type="slidenum">
              <a:rPr lang="en-US" smtClean="0"/>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FEE5BD4B-188C-4CD1-A58F-03ABD7744391}" type="datetime1">
              <a:rPr lang="en-US" smtClean="0"/>
              <a:t>10/21/2023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0FA7C0-792B-4E21-8222-515551765590}" type="slidenum">
              <a:rPr lang="en-US" smtClean="0"/>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C174FC74-2389-48D1-BF3E-3D19BF68DBFC}" type="datetime1">
              <a:rPr lang="en-US" smtClean="0"/>
              <a:t>10/21/2023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0FA7C0-792B-4E21-8222-515551765590}" type="slidenum">
              <a:rPr lang="en-US" smtClean="0"/>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09F945-7E82-4E84-965C-1C3656C6BE9D}" type="datetime1">
              <a:rPr lang="en-US" smtClean="0"/>
              <a:t>10/21/2023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0FA7C0-792B-4E21-8222-515551765590}" type="slidenum">
              <a:rPr lang="en-US" smtClean="0"/>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047A16A5-8BE0-4EDA-B256-3412BEF1D07B}" type="datetime1">
              <a:rPr lang="en-US" smtClean="0"/>
              <a:t>10/21/2023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0FA7C0-792B-4E21-8222-515551765590}"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F0A33750-F879-4EB2-A2F6-F1D6C86E25E7}" type="datetime1">
              <a:rPr lang="en-US" smtClean="0"/>
              <a:t>10/21/2023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0FA7C0-792B-4E21-8222-515551765590}"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E7B2014A-46BF-4A4A-8E01-9BBFA0242F77}" type="datetime1">
              <a:rPr lang="en-US" smtClean="0"/>
              <a:t>10/21/2023</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C20FA7C0-792B-4E21-8222-515551765590}" type="slidenum">
              <a:rPr lang="en-US" smtClean="0"/>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hf sldNum="0"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hyperlink" Target="https://code.visualstudio.com/download" TargetMode="External"/><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1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mn-MN" sz="3800" b="1" dirty="0">
                <a:effectLst>
                  <a:outerShdw blurRad="38100" dist="38100" dir="2700000" algn="tl">
                    <a:srgbClr val="000000">
                      <a:alpha val="43137"/>
                    </a:srgbClr>
                  </a:outerShdw>
                </a:effectLst>
                <a:latin typeface="Times New Roman" pitchFamily="18" charset="0"/>
                <a:cs typeface="Times New Roman" pitchFamily="18" charset="0"/>
              </a:rPr>
              <a:t>Веб гэж юу вэ? </a:t>
            </a:r>
            <a:r>
              <a:rPr lang="en-US" sz="3800" b="1" dirty="0">
                <a:effectLst>
                  <a:outerShdw blurRad="38100" dist="38100" dir="2700000" algn="tl">
                    <a:srgbClr val="000000">
                      <a:alpha val="43137"/>
                    </a:srgbClr>
                  </a:outerShdw>
                </a:effectLst>
                <a:latin typeface="Times New Roman" pitchFamily="18" charset="0"/>
                <a:cs typeface="Times New Roman" pitchFamily="18" charset="0"/>
              </a:rPr>
              <a:t>Html-</a:t>
            </a:r>
            <a:r>
              <a:rPr lang="mn-MN" sz="3800" b="1" dirty="0">
                <a:effectLst>
                  <a:outerShdw blurRad="38100" dist="38100" dir="2700000" algn="tl">
                    <a:srgbClr val="000000">
                      <a:alpha val="43137"/>
                    </a:srgbClr>
                  </a:outerShdw>
                </a:effectLst>
                <a:latin typeface="Times New Roman" pitchFamily="18" charset="0"/>
                <a:cs typeface="Times New Roman" pitchFamily="18" charset="0"/>
              </a:rPr>
              <a:t>н тухай</a:t>
            </a:r>
            <a:endParaRPr lang="en-US" sz="3800"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r>
              <a:rPr lang="mn-MN" dirty="0">
                <a:effectLst>
                  <a:outerShdw blurRad="38100" dist="38100" dir="2700000" algn="tl">
                    <a:srgbClr val="000000">
                      <a:alpha val="43137"/>
                    </a:srgbClr>
                  </a:outerShdw>
                </a:effectLst>
              </a:rPr>
              <a:t>Лекц 1</a:t>
            </a:r>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5389398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15962"/>
          </a:xfrm>
        </p:spPr>
        <p:txBody>
          <a:bodyPr>
            <a:normAutofit/>
          </a:bodyPr>
          <a:lstStyle/>
          <a:p>
            <a:r>
              <a:rPr lang="mn-MN" sz="3400" dirty="0">
                <a:solidFill>
                  <a:schemeClr val="tx1"/>
                </a:solidFill>
                <a:effectLst/>
                <a:latin typeface="Arial" pitchFamily="34" charset="0"/>
                <a:cs typeface="Arial" pitchFamily="34" charset="0"/>
              </a:rPr>
              <a:t>веб гэж юу вэ?</a:t>
            </a:r>
            <a:endParaRPr lang="en-US" sz="3400" dirty="0">
              <a:solidFill>
                <a:schemeClr val="tx1"/>
              </a:solidFill>
              <a:effectLst/>
              <a:latin typeface="Times New Roman" pitchFamily="18" charset="0"/>
              <a:cs typeface="Times New Roman" pitchFamily="18" charset="0"/>
            </a:endParaRPr>
          </a:p>
        </p:txBody>
      </p:sp>
      <p:sp>
        <p:nvSpPr>
          <p:cNvPr id="3" name="Content Placeholder 2"/>
          <p:cNvSpPr>
            <a:spLocks noGrp="1"/>
          </p:cNvSpPr>
          <p:nvPr>
            <p:ph idx="1"/>
          </p:nvPr>
        </p:nvSpPr>
        <p:spPr>
          <a:xfrm>
            <a:off x="1066800" y="1143000"/>
            <a:ext cx="7866888" cy="5334000"/>
          </a:xfrm>
        </p:spPr>
        <p:txBody>
          <a:bodyPr>
            <a:noAutofit/>
          </a:bodyPr>
          <a:lstStyle/>
          <a:p>
            <a:r>
              <a:rPr lang="mn-MN" sz="2200" dirty="0">
                <a:latin typeface="Times New Roman" pitchFamily="18" charset="0"/>
                <a:cs typeface="Times New Roman" pitchFamily="18" charset="0"/>
              </a:rPr>
              <a:t>вебийн агуулгыг шинэчлэгдэх байдлаар нь статик, динамик гэж ангилдаг.</a:t>
            </a:r>
          </a:p>
          <a:p>
            <a:pPr lvl="1"/>
            <a:r>
              <a:rPr lang="mn-MN" sz="2200" dirty="0">
                <a:latin typeface="Times New Roman" pitchFamily="18" charset="0"/>
                <a:cs typeface="Times New Roman" pitchFamily="18" charset="0"/>
              </a:rPr>
              <a:t>Статик сайт:  </a:t>
            </a:r>
          </a:p>
          <a:p>
            <a:pPr lvl="1">
              <a:buNone/>
            </a:pPr>
            <a:r>
              <a:rPr lang="mn-MN" sz="2200" dirty="0">
                <a:latin typeface="Times New Roman" pitchFamily="18" charset="0"/>
                <a:cs typeface="Times New Roman" pitchFamily="18" charset="0"/>
              </a:rPr>
              <a:t>Ийм сайт нь ихэвчлэн </a:t>
            </a:r>
            <a:r>
              <a:rPr lang="en-US" sz="2200" dirty="0">
                <a:latin typeface="Times New Roman" pitchFamily="18" charset="0"/>
                <a:cs typeface="Times New Roman" pitchFamily="18" charset="0"/>
              </a:rPr>
              <a:t>HTML</a:t>
            </a:r>
            <a:r>
              <a:rPr lang="mn-MN" sz="2200" dirty="0">
                <a:latin typeface="Times New Roman" pitchFamily="18" charset="0"/>
                <a:cs typeface="Times New Roman" pitchFamily="18" charset="0"/>
              </a:rPr>
              <a:t>  ашиглан бичигдсэн байдаг ба сайтыг үзэж буй бүх хэрэглэгчдэд адилхан мэдээлэл харуулдаг. </a:t>
            </a:r>
          </a:p>
          <a:p>
            <a:pPr lvl="1">
              <a:buNone/>
            </a:pPr>
            <a:r>
              <a:rPr lang="mn-MN" sz="2200" dirty="0">
                <a:latin typeface="Times New Roman" pitchFamily="18" charset="0"/>
                <a:cs typeface="Times New Roman" pitchFamily="18" charset="0"/>
              </a:rPr>
              <a:t>	Зөвхөн сайтын зохиогч л сайт дээрх мэдээллийг өөрчлөх боломжтой байна.</a:t>
            </a:r>
          </a:p>
          <a:p>
            <a:pPr lvl="1"/>
            <a:r>
              <a:rPr lang="mn-MN" sz="2200" dirty="0">
                <a:latin typeface="Times New Roman" pitchFamily="18" charset="0"/>
                <a:cs typeface="Times New Roman" pitchFamily="18" charset="0"/>
              </a:rPr>
              <a:t>Динамик сайт:</a:t>
            </a:r>
          </a:p>
          <a:p>
            <a:pPr lvl="1">
              <a:buNone/>
            </a:pPr>
            <a:r>
              <a:rPr lang="mn-MN" sz="2200" dirty="0">
                <a:latin typeface="Times New Roman" pitchFamily="18" charset="0"/>
                <a:cs typeface="Times New Roman" pitchFamily="18" charset="0"/>
              </a:rPr>
              <a:t>веб хуудсан дахь агуулга нь автоматаар эсвэл тодорхой хугацааны давтамжтайгаар өөрчлөгдөж байдаг. </a:t>
            </a:r>
          </a:p>
          <a:p>
            <a:pPr lvl="1">
              <a:buNone/>
            </a:pPr>
            <a:r>
              <a:rPr lang="mn-MN" sz="2200" dirty="0">
                <a:latin typeface="Times New Roman" pitchFamily="18" charset="0"/>
                <a:cs typeface="Times New Roman" pitchFamily="18" charset="0"/>
              </a:rPr>
              <a:t>	Зохиогчийн урьдчилан бэлдсэн формат бүхий хуудсан дээр өгөгдлийн сангаас уншин өгөгдлөө сайт өөрөө байрлуулж байдаг хуудас гэж өөрөөр хэлж болно.</a:t>
            </a:r>
          </a:p>
          <a:p>
            <a:pPr lvl="1">
              <a:buNone/>
            </a:pPr>
            <a:endParaRPr lang="en-US" sz="2200" dirty="0">
              <a:latin typeface="Times New Roman" pitchFamily="18" charset="0"/>
              <a:cs typeface="Times New Roman" pitchFamily="18" charset="0"/>
            </a:endParaRPr>
          </a:p>
        </p:txBody>
      </p:sp>
    </p:spTree>
    <p:extLst>
      <p:ext uri="{BB962C8B-B14F-4D97-AF65-F5344CB8AC3E}">
        <p14:creationId xmlns:p14="http://schemas.microsoft.com/office/powerpoint/2010/main" val="2948892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mn-MN" sz="3600" dirty="0">
                <a:solidFill>
                  <a:schemeClr val="tx1"/>
                </a:solidFill>
                <a:latin typeface="Times New Roman" panose="02020603050405020304" pitchFamily="18" charset="0"/>
                <a:cs typeface="Times New Roman" panose="02020603050405020304" pitchFamily="18" charset="0"/>
              </a:rPr>
              <a:t>В</a:t>
            </a:r>
            <a:r>
              <a:rPr lang="mn-MN" sz="3600" dirty="0">
                <a:solidFill>
                  <a:schemeClr val="tx1"/>
                </a:solidFill>
                <a:effectLst/>
                <a:latin typeface="Times New Roman" panose="02020603050405020304" pitchFamily="18" charset="0"/>
                <a:cs typeface="Times New Roman" panose="02020603050405020304" pitchFamily="18" charset="0"/>
              </a:rPr>
              <a:t>еб сайт хийхэд бидэнд юу хэрэгтэй вэ?</a:t>
            </a:r>
            <a:endParaRPr lang="en-US" sz="3600" dirty="0">
              <a:solidFill>
                <a:schemeClr val="tx1"/>
              </a:solidFill>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lstStyle/>
          <a:p>
            <a:pPr marL="82296" indent="0">
              <a:buNone/>
            </a:pPr>
            <a:endParaRPr lang="mn-MN" dirty="0"/>
          </a:p>
          <a:p>
            <a:pPr marL="82296" indent="0">
              <a:buNone/>
            </a:pPr>
            <a:r>
              <a:rPr lang="mn-MN" dirty="0"/>
              <a:t>  </a:t>
            </a:r>
            <a:r>
              <a:rPr lang="en-US" sz="3800" dirty="0"/>
              <a:t>   Html code editor -</a:t>
            </a:r>
          </a:p>
          <a:p>
            <a:pPr marL="82296" indent="0">
              <a:buNone/>
            </a:pPr>
            <a:endParaRPr lang="en-US" sz="3800" dirty="0"/>
          </a:p>
          <a:p>
            <a:pPr marL="82296" indent="0">
              <a:buNone/>
            </a:pPr>
            <a:r>
              <a:rPr lang="en-US" sz="3800" dirty="0"/>
              <a:t>     Web browser-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2450" y="1371600"/>
            <a:ext cx="971550" cy="97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2971800"/>
            <a:ext cx="971550" cy="97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57136" y="1481100"/>
            <a:ext cx="1360071" cy="971550"/>
          </a:xfrm>
          <a:prstGeom prst="rect">
            <a:avLst/>
          </a:prstGeom>
        </p:spPr>
      </p:pic>
      <p:pic>
        <p:nvPicPr>
          <p:cNvPr id="5" name="Picture 4"/>
          <p:cNvPicPr>
            <a:picLocks noChangeAspect="1"/>
          </p:cNvPicPr>
          <p:nvPr/>
        </p:nvPicPr>
        <p:blipFill>
          <a:blip r:embed="rId5"/>
          <a:stretch>
            <a:fillRect/>
          </a:stretch>
        </p:blipFill>
        <p:spPr>
          <a:xfrm>
            <a:off x="5479761" y="1543012"/>
            <a:ext cx="990601" cy="847725"/>
          </a:xfrm>
          <a:prstGeom prst="rect">
            <a:avLst/>
          </a:prstGeom>
        </p:spPr>
      </p:pic>
      <p:pic>
        <p:nvPicPr>
          <p:cNvPr id="8" name="Picture 7"/>
          <p:cNvPicPr>
            <a:picLocks noChangeAspect="1"/>
          </p:cNvPicPr>
          <p:nvPr/>
        </p:nvPicPr>
        <p:blipFill>
          <a:blip r:embed="rId5"/>
          <a:stretch>
            <a:fillRect/>
          </a:stretch>
        </p:blipFill>
        <p:spPr>
          <a:xfrm>
            <a:off x="547480" y="4438667"/>
            <a:ext cx="990601" cy="847725"/>
          </a:xfrm>
          <a:prstGeom prst="rect">
            <a:avLst/>
          </a:prstGeom>
        </p:spPr>
      </p:pic>
      <p:sp>
        <p:nvSpPr>
          <p:cNvPr id="10" name="Title 1"/>
          <p:cNvSpPr txBox="1">
            <a:spLocks/>
          </p:cNvSpPr>
          <p:nvPr/>
        </p:nvSpPr>
        <p:spPr>
          <a:xfrm>
            <a:off x="1676400" y="4029112"/>
            <a:ext cx="6781800" cy="1666837"/>
          </a:xfrm>
          <a:prstGeom prst="rect">
            <a:avLst/>
          </a:prstGeom>
        </p:spPr>
        <p:txBody>
          <a:bodyPr vert="horz" anchor="b" anchorCtr="0">
            <a:noAutofit/>
          </a:bodyPr>
          <a:lstStyle>
            <a:lvl1pPr algn="l" rtl="0" eaLnBrk="1" latinLnBrk="0" hangingPunct="1">
              <a:spcBef>
                <a:spcPct val="0"/>
              </a:spcBef>
              <a:buNone/>
              <a:defRPr kumimoji="0" sz="3200" kern="1200">
                <a:solidFill>
                  <a:schemeClr val="tx2"/>
                </a:solidFill>
                <a:latin typeface="+mj-lt"/>
                <a:ea typeface="+mj-ea"/>
                <a:cs typeface="+mj-cs"/>
              </a:defRPr>
            </a:lvl1pPr>
          </a:lstStyle>
          <a:p>
            <a:r>
              <a:rPr lang="en-US" sz="2800" dirty="0" err="1">
                <a:solidFill>
                  <a:schemeClr val="tx1"/>
                </a:solidFill>
                <a:latin typeface="Times New Roman" panose="02020603050405020304" pitchFamily="18" charset="0"/>
                <a:cs typeface="Times New Roman" panose="02020603050405020304" pitchFamily="18" charset="0"/>
              </a:rPr>
              <a:t>Vs</a:t>
            </a:r>
            <a:r>
              <a:rPr lang="en-US" sz="2800" dirty="0">
                <a:solidFill>
                  <a:schemeClr val="tx1"/>
                </a:solidFill>
                <a:latin typeface="Times New Roman" panose="02020603050405020304" pitchFamily="18" charset="0"/>
                <a:cs typeface="Times New Roman" panose="02020603050405020304" pitchFamily="18" charset="0"/>
              </a:rPr>
              <a:t> Code-</a:t>
            </a:r>
            <a:r>
              <a:rPr lang="mn-MN" sz="2800" dirty="0">
                <a:solidFill>
                  <a:schemeClr val="tx1"/>
                </a:solidFill>
                <a:latin typeface="Times New Roman" panose="02020603050405020304" pitchFamily="18" charset="0"/>
                <a:cs typeface="Times New Roman" panose="02020603050405020304" pitchFamily="18" charset="0"/>
              </a:rPr>
              <a:t>г </a:t>
            </a:r>
            <a:r>
              <a:rPr lang="en-US" sz="2800" dirty="0">
                <a:hlinkClick r:id="rId6"/>
              </a:rPr>
              <a:t>https://code.visualstudio.com/download</a:t>
            </a:r>
            <a:r>
              <a:rPr lang="mn-MN" sz="2800" dirty="0"/>
              <a:t> татаж авах</a:t>
            </a:r>
            <a:endParaRPr lang="en-US"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6911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itchFamily="18" charset="0"/>
                <a:cs typeface="Times New Roman" pitchFamily="18" charset="0"/>
              </a:rPr>
              <a:t>HTML </a:t>
            </a:r>
            <a:r>
              <a:rPr lang="mn-MN" b="1" dirty="0">
                <a:effectLst>
                  <a:outerShdw blurRad="38100" dist="38100" dir="2700000" algn="tl">
                    <a:srgbClr val="000000">
                      <a:alpha val="43137"/>
                    </a:srgbClr>
                  </a:outerShdw>
                </a:effectLst>
                <a:latin typeface="Times New Roman" pitchFamily="18" charset="0"/>
                <a:cs typeface="Times New Roman" pitchFamily="18" charset="0"/>
              </a:rPr>
              <a:t>гэж юу вэ? Түүх</a:t>
            </a:r>
            <a:endParaRPr lang="en-US" dirty="0"/>
          </a:p>
        </p:txBody>
      </p:sp>
      <p:sp>
        <p:nvSpPr>
          <p:cNvPr id="3" name="Content Placeholder 2"/>
          <p:cNvSpPr>
            <a:spLocks noGrp="1"/>
          </p:cNvSpPr>
          <p:nvPr>
            <p:ph sz="quarter" idx="1"/>
          </p:nvPr>
        </p:nvSpPr>
        <p:spPr/>
        <p:txBody>
          <a:bodyPr>
            <a:normAutofit/>
          </a:bodyPr>
          <a:lstStyle/>
          <a:p>
            <a:r>
              <a:rPr lang="mn-MN" sz="3100" dirty="0">
                <a:latin typeface="Times New Roman" panose="02020603050405020304" pitchFamily="18" charset="0"/>
                <a:cs typeface="Times New Roman" panose="02020603050405020304" pitchFamily="18" charset="0"/>
              </a:rPr>
              <a:t>Веб хөгжүүлэхэд хамгийн өргөн хэрэглэгдэж буй тэмдгэлгээт хэл</a:t>
            </a:r>
          </a:p>
          <a:p>
            <a:r>
              <a:rPr lang="mn-MN" sz="3100" dirty="0">
                <a:latin typeface="Times New Roman" panose="02020603050405020304" pitchFamily="18" charset="0"/>
                <a:cs typeface="Times New Roman" panose="02020603050405020304" pitchFamily="18" charset="0"/>
              </a:rPr>
              <a:t>1991 онд </a:t>
            </a:r>
            <a:r>
              <a:rPr lang="en-US" sz="3100" dirty="0">
                <a:latin typeface="Times New Roman" panose="02020603050405020304" pitchFamily="18" charset="0"/>
                <a:cs typeface="Times New Roman" panose="02020603050405020304" pitchFamily="18" charset="0"/>
              </a:rPr>
              <a:t>Tim Berners-Lee HTML </a:t>
            </a:r>
            <a:r>
              <a:rPr lang="mn-MN" sz="3100" dirty="0">
                <a:latin typeface="Times New Roman" panose="02020603050405020304" pitchFamily="18" charset="0"/>
                <a:cs typeface="Times New Roman" panose="02020603050405020304" pitchFamily="18" charset="0"/>
              </a:rPr>
              <a:t>үүсгэсэн</a:t>
            </a:r>
          </a:p>
          <a:p>
            <a:r>
              <a:rPr lang="en-US" sz="3100" dirty="0">
                <a:latin typeface="Times New Roman" panose="02020603050405020304" pitchFamily="18" charset="0"/>
                <a:cs typeface="Times New Roman" panose="02020603050405020304" pitchFamily="18" charset="0"/>
              </a:rPr>
              <a:t>HTML 2.0 </a:t>
            </a:r>
            <a:r>
              <a:rPr lang="mn-MN" sz="3100" dirty="0">
                <a:latin typeface="Times New Roman" panose="02020603050405020304" pitchFamily="18" charset="0"/>
                <a:cs typeface="Times New Roman" panose="02020603050405020304" pitchFamily="18" charset="0"/>
              </a:rPr>
              <a:t>буюу анхны стандарт хувилбар нь 1995 онд танилцуулагдсан.</a:t>
            </a:r>
          </a:p>
          <a:p>
            <a:r>
              <a:rPr lang="mn-MN" sz="3100" dirty="0">
                <a:latin typeface="Times New Roman" panose="02020603050405020304" pitchFamily="18" charset="0"/>
                <a:cs typeface="Times New Roman" panose="02020603050405020304" pitchFamily="18" charset="0"/>
              </a:rPr>
              <a:t>Хамгийн сүүлд </a:t>
            </a:r>
            <a:r>
              <a:rPr lang="en-US" sz="3100" dirty="0">
                <a:latin typeface="Times New Roman" panose="02020603050405020304" pitchFamily="18" charset="0"/>
                <a:cs typeface="Times New Roman" panose="02020603050405020304" pitchFamily="18" charset="0"/>
              </a:rPr>
              <a:t>HTML 5 2012 – 12 </a:t>
            </a:r>
            <a:r>
              <a:rPr lang="mn-MN" sz="3100" dirty="0">
                <a:latin typeface="Times New Roman" panose="02020603050405020304" pitchFamily="18" charset="0"/>
                <a:cs typeface="Times New Roman" panose="02020603050405020304" pitchFamily="18" charset="0"/>
              </a:rPr>
              <a:t>сард танилцуулагдсан.</a:t>
            </a:r>
            <a:endParaRPr lang="en-US" sz="3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7182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effectLst>
                  <a:outerShdw blurRad="38100" dist="38100" dir="2700000" algn="tl">
                    <a:srgbClr val="000000">
                      <a:alpha val="43137"/>
                    </a:srgbClr>
                  </a:outerShdw>
                </a:effectLst>
                <a:latin typeface="Times New Roman" pitchFamily="18" charset="0"/>
                <a:cs typeface="Times New Roman" pitchFamily="18" charset="0"/>
              </a:rPr>
              <a:t>HTML </a:t>
            </a:r>
            <a:r>
              <a:rPr lang="mn-MN" sz="4000" b="1" dirty="0">
                <a:effectLst>
                  <a:outerShdw blurRad="38100" dist="38100" dir="2700000" algn="tl">
                    <a:srgbClr val="000000">
                      <a:alpha val="43137"/>
                    </a:srgbClr>
                  </a:outerShdw>
                </a:effectLst>
                <a:latin typeface="Times New Roman" pitchFamily="18" charset="0"/>
                <a:cs typeface="Times New Roman" pitchFamily="18" charset="0"/>
              </a:rPr>
              <a:t>гэж юу вэ?</a:t>
            </a:r>
            <a:endParaRPr lang="en-US" sz="4000"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85000" lnSpcReduction="20000"/>
          </a:bodyPr>
          <a:lstStyle/>
          <a:p>
            <a:pPr algn="just"/>
            <a:r>
              <a:rPr lang="en-US" sz="3600" dirty="0">
                <a:latin typeface="Times New Roman" pitchFamily="18" charset="0"/>
                <a:cs typeface="Times New Roman" pitchFamily="18" charset="0"/>
              </a:rPr>
              <a:t>HTML - </a:t>
            </a:r>
            <a:r>
              <a:rPr lang="en-US" sz="3600" dirty="0" err="1">
                <a:latin typeface="Times New Roman" pitchFamily="18" charset="0"/>
                <a:cs typeface="Times New Roman" pitchFamily="18" charset="0"/>
              </a:rPr>
              <a:t>HyperText</a:t>
            </a:r>
            <a:r>
              <a:rPr lang="en-US" sz="3600" dirty="0">
                <a:latin typeface="Times New Roman" pitchFamily="18" charset="0"/>
                <a:cs typeface="Times New Roman" pitchFamily="18" charset="0"/>
              </a:rPr>
              <a:t> Markup Language</a:t>
            </a:r>
            <a:r>
              <a:rPr lang="mn-MN" sz="3600" dirty="0">
                <a:latin typeface="Times New Roman" pitchFamily="18" charset="0"/>
                <a:cs typeface="Times New Roman" pitchFamily="18" charset="0"/>
              </a:rPr>
              <a:t> </a:t>
            </a:r>
            <a:r>
              <a:rPr lang="en-US" sz="3600" dirty="0">
                <a:latin typeface="Times New Roman" pitchFamily="18" charset="0"/>
                <a:cs typeface="Times New Roman" pitchFamily="18" charset="0"/>
              </a:rPr>
              <a:t>(</a:t>
            </a:r>
            <a:r>
              <a:rPr lang="mn-MN" sz="3600" dirty="0">
                <a:latin typeface="Times New Roman" pitchFamily="18" charset="0"/>
                <a:cs typeface="Times New Roman" pitchFamily="18" charset="0"/>
              </a:rPr>
              <a:t>Гипер бичвэрт тэмдэглэгээт хэл</a:t>
            </a:r>
            <a:r>
              <a:rPr lang="en-US" sz="3600" dirty="0">
                <a:latin typeface="Times New Roman" pitchFamily="18" charset="0"/>
                <a:cs typeface="Times New Roman" pitchFamily="18" charset="0"/>
              </a:rPr>
              <a:t>)</a:t>
            </a:r>
          </a:p>
          <a:p>
            <a:pPr algn="just"/>
            <a:r>
              <a:rPr lang="en-US" sz="3600" dirty="0">
                <a:latin typeface="Times New Roman" pitchFamily="18" charset="0"/>
                <a:cs typeface="Times New Roman" pitchFamily="18" charset="0"/>
              </a:rPr>
              <a:t>HTML </a:t>
            </a:r>
            <a:r>
              <a:rPr lang="mn-MN" sz="3600" dirty="0">
                <a:latin typeface="Times New Roman" pitchFamily="18" charset="0"/>
                <a:cs typeface="Times New Roman" pitchFamily="18" charset="0"/>
              </a:rPr>
              <a:t>бол програмчлалын хэл биш, тэмдэглэгээт хэл юм.</a:t>
            </a:r>
          </a:p>
          <a:p>
            <a:pPr algn="just"/>
            <a:r>
              <a:rPr lang="mn-MN" sz="3600" dirty="0">
                <a:latin typeface="Times New Roman" pitchFamily="18" charset="0"/>
                <a:cs typeface="Times New Roman" pitchFamily="18" charset="0"/>
              </a:rPr>
              <a:t>Тэмдэглэгээт таагуудаас</a:t>
            </a:r>
            <a:r>
              <a:rPr lang="en-US" sz="3600" dirty="0">
                <a:latin typeface="Times New Roman" pitchFamily="18" charset="0"/>
                <a:cs typeface="Times New Roman" pitchFamily="18" charset="0"/>
              </a:rPr>
              <a:t>(tag)</a:t>
            </a:r>
            <a:r>
              <a:rPr lang="mn-MN" sz="3600" dirty="0">
                <a:latin typeface="Times New Roman" pitchFamily="18" charset="0"/>
                <a:cs typeface="Times New Roman" pitchFamily="18" charset="0"/>
              </a:rPr>
              <a:t> бүрдсэн хэлийг тэмдэглэгээт хэл гэнэ.</a:t>
            </a:r>
          </a:p>
          <a:p>
            <a:pPr algn="just"/>
            <a:r>
              <a:rPr lang="mn-MN" sz="3600" dirty="0">
                <a:latin typeface="Times New Roman" pitchFamily="18" charset="0"/>
                <a:cs typeface="Times New Roman" pitchFamily="18" charset="0"/>
              </a:rPr>
              <a:t>Тэмдэглэгээт таагууд нь веб хуудсан дах агуулгыг тодорхойлох зорилготой. Ө.х веб хуудас ямар бүтэц, бүрэлдэхүүнтэй байх, ямар ямар элемент</a:t>
            </a:r>
            <a:r>
              <a:rPr lang="en-US" sz="3600" dirty="0">
                <a:latin typeface="Times New Roman" pitchFamily="18" charset="0"/>
                <a:cs typeface="Times New Roman" pitchFamily="18" charset="0"/>
              </a:rPr>
              <a:t>(</a:t>
            </a:r>
            <a:r>
              <a:rPr lang="mn-MN" sz="3600" dirty="0">
                <a:latin typeface="Times New Roman" pitchFamily="18" charset="0"/>
                <a:cs typeface="Times New Roman" pitchFamily="18" charset="0"/>
              </a:rPr>
              <a:t>зураг, текст, видео, аудио г.м</a:t>
            </a:r>
            <a:r>
              <a:rPr lang="en-US" sz="3600" dirty="0">
                <a:latin typeface="Times New Roman" pitchFamily="18" charset="0"/>
                <a:cs typeface="Times New Roman" pitchFamily="18" charset="0"/>
              </a:rPr>
              <a:t>)</a:t>
            </a:r>
            <a:r>
              <a:rPr lang="mn-MN" sz="3600" dirty="0">
                <a:latin typeface="Times New Roman" pitchFamily="18" charset="0"/>
                <a:cs typeface="Times New Roman" pitchFamily="18" charset="0"/>
              </a:rPr>
              <a:t> агуулахыг тодорхойлсон тусдаа таагууд байдаг.</a:t>
            </a:r>
          </a:p>
        </p:txBody>
      </p:sp>
    </p:spTree>
    <p:extLst>
      <p:ext uri="{BB962C8B-B14F-4D97-AF65-F5344CB8AC3E}">
        <p14:creationId xmlns:p14="http://schemas.microsoft.com/office/powerpoint/2010/main" val="50938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effectLst>
                  <a:outerShdw blurRad="38100" dist="38100" dir="2700000" algn="tl">
                    <a:srgbClr val="000000">
                      <a:alpha val="43137"/>
                    </a:srgbClr>
                  </a:outerShdw>
                </a:effectLst>
                <a:latin typeface="Times New Roman" pitchFamily="18" charset="0"/>
                <a:cs typeface="Times New Roman" pitchFamily="18" charset="0"/>
              </a:rPr>
              <a:t>HTML </a:t>
            </a:r>
            <a:r>
              <a:rPr lang="mn-MN" sz="4000" b="1" dirty="0">
                <a:effectLst>
                  <a:outerShdw blurRad="38100" dist="38100" dir="2700000" algn="tl">
                    <a:srgbClr val="000000">
                      <a:alpha val="43137"/>
                    </a:srgbClr>
                  </a:outerShdw>
                </a:effectLst>
                <a:latin typeface="Times New Roman" pitchFamily="18" charset="0"/>
                <a:cs typeface="Times New Roman" pitchFamily="18" charset="0"/>
              </a:rPr>
              <a:t>таг гэж юу вэ?</a:t>
            </a:r>
            <a:endParaRPr lang="en-US" sz="4000"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92500" lnSpcReduction="20000"/>
          </a:bodyPr>
          <a:lstStyle/>
          <a:p>
            <a:pPr algn="just"/>
            <a:r>
              <a:rPr lang="en-US" sz="3600" dirty="0">
                <a:latin typeface="Times New Roman" pitchFamily="18" charset="0"/>
                <a:cs typeface="Times New Roman" pitchFamily="18" charset="0"/>
              </a:rPr>
              <a:t>HTML </a:t>
            </a:r>
            <a:r>
              <a:rPr lang="mn-MN" sz="3600" dirty="0">
                <a:latin typeface="Times New Roman" pitchFamily="18" charset="0"/>
                <a:cs typeface="Times New Roman" pitchFamily="18" charset="0"/>
              </a:rPr>
              <a:t>хэлний Тааг гэдэг нь гурвалжин хаалтанд байрлах түлхүүр үг юм. ж/нь: </a:t>
            </a:r>
            <a:r>
              <a:rPr lang="en-US" sz="3600" dirty="0">
                <a:latin typeface="Times New Roman" pitchFamily="18" charset="0"/>
                <a:cs typeface="Times New Roman" pitchFamily="18" charset="0"/>
              </a:rPr>
              <a:t>&lt;</a:t>
            </a:r>
            <a:r>
              <a:rPr lang="en-US" sz="3600" b="1" dirty="0" err="1">
                <a:solidFill>
                  <a:srgbClr val="0070C0"/>
                </a:solidFill>
                <a:latin typeface="Times New Roman" pitchFamily="18" charset="0"/>
                <a:cs typeface="Times New Roman" pitchFamily="18" charset="0"/>
              </a:rPr>
              <a:t>tagname</a:t>
            </a:r>
            <a:r>
              <a:rPr lang="en-US" sz="3600" dirty="0">
                <a:latin typeface="Times New Roman" pitchFamily="18" charset="0"/>
                <a:cs typeface="Times New Roman" pitchFamily="18" charset="0"/>
              </a:rPr>
              <a:t>&gt;</a:t>
            </a:r>
          </a:p>
          <a:p>
            <a:pPr algn="just"/>
            <a:r>
              <a:rPr lang="mn-MN" sz="3600" dirty="0">
                <a:latin typeface="Times New Roman" pitchFamily="18" charset="0"/>
                <a:cs typeface="Times New Roman" pitchFamily="18" charset="0"/>
              </a:rPr>
              <a:t>Бүх </a:t>
            </a:r>
            <a:r>
              <a:rPr lang="en-US" sz="3600" dirty="0">
                <a:latin typeface="Times New Roman" pitchFamily="18" charset="0"/>
                <a:cs typeface="Times New Roman" pitchFamily="18" charset="0"/>
              </a:rPr>
              <a:t>HTML </a:t>
            </a:r>
            <a:r>
              <a:rPr lang="mn-MN" sz="3600" dirty="0">
                <a:latin typeface="Times New Roman" pitchFamily="18" charset="0"/>
                <a:cs typeface="Times New Roman" pitchFamily="18" charset="0"/>
              </a:rPr>
              <a:t>таагууд нь эхлэл төгсгөлтэй байна. Ж/нь: </a:t>
            </a:r>
            <a:r>
              <a:rPr lang="en-US" sz="3600" dirty="0">
                <a:latin typeface="Times New Roman" pitchFamily="18" charset="0"/>
                <a:cs typeface="Times New Roman" pitchFamily="18" charset="0"/>
              </a:rPr>
              <a:t>&lt;</a:t>
            </a:r>
            <a:r>
              <a:rPr lang="en-US" sz="3600" b="1" dirty="0" err="1">
                <a:solidFill>
                  <a:srgbClr val="0070C0"/>
                </a:solidFill>
                <a:latin typeface="Times New Roman" pitchFamily="18" charset="0"/>
                <a:cs typeface="Times New Roman" pitchFamily="18" charset="0"/>
              </a:rPr>
              <a:t>tagname</a:t>
            </a:r>
            <a:r>
              <a:rPr lang="en-US" sz="3600" dirty="0">
                <a:latin typeface="Times New Roman" pitchFamily="18" charset="0"/>
                <a:cs typeface="Times New Roman" pitchFamily="18" charset="0"/>
              </a:rPr>
              <a:t>&gt; </a:t>
            </a:r>
            <a:r>
              <a:rPr lang="mn-MN" sz="3600" dirty="0">
                <a:latin typeface="Times New Roman" pitchFamily="18" charset="0"/>
                <a:cs typeface="Times New Roman" pitchFamily="18" charset="0"/>
              </a:rPr>
              <a:t>ба</a:t>
            </a:r>
            <a:r>
              <a:rPr lang="en-US" sz="3600" dirty="0">
                <a:latin typeface="Times New Roman" pitchFamily="18" charset="0"/>
                <a:cs typeface="Times New Roman" pitchFamily="18" charset="0"/>
              </a:rPr>
              <a:t> &lt;/</a:t>
            </a:r>
            <a:r>
              <a:rPr lang="en-US" sz="3600" b="1" dirty="0" err="1">
                <a:solidFill>
                  <a:srgbClr val="0070C0"/>
                </a:solidFill>
                <a:latin typeface="Times New Roman" pitchFamily="18" charset="0"/>
                <a:cs typeface="Times New Roman" pitchFamily="18" charset="0"/>
              </a:rPr>
              <a:t>tagname</a:t>
            </a:r>
            <a:r>
              <a:rPr lang="en-US" sz="3600" dirty="0">
                <a:latin typeface="Times New Roman" pitchFamily="18" charset="0"/>
                <a:cs typeface="Times New Roman" pitchFamily="18" charset="0"/>
              </a:rPr>
              <a:t>&gt;</a:t>
            </a:r>
            <a:endParaRPr lang="mn-MN" sz="3600" dirty="0">
              <a:latin typeface="Times New Roman" pitchFamily="18" charset="0"/>
              <a:cs typeface="Times New Roman" pitchFamily="18" charset="0"/>
            </a:endParaRPr>
          </a:p>
          <a:p>
            <a:pPr algn="just"/>
            <a:r>
              <a:rPr lang="en-US" sz="3600" dirty="0">
                <a:latin typeface="Times New Roman" pitchFamily="18" charset="0"/>
                <a:cs typeface="Times New Roman" pitchFamily="18" charset="0"/>
              </a:rPr>
              <a:t>&lt;</a:t>
            </a:r>
            <a:r>
              <a:rPr lang="en-US" sz="3600" b="1" dirty="0" err="1">
                <a:solidFill>
                  <a:srgbClr val="0070C0"/>
                </a:solidFill>
                <a:latin typeface="Times New Roman" pitchFamily="18" charset="0"/>
                <a:cs typeface="Times New Roman" pitchFamily="18" charset="0"/>
              </a:rPr>
              <a:t>tagname</a:t>
            </a:r>
            <a:r>
              <a:rPr lang="en-US" sz="3600" dirty="0">
                <a:latin typeface="Times New Roman" pitchFamily="18" charset="0"/>
                <a:cs typeface="Times New Roman" pitchFamily="18" charset="0"/>
              </a:rPr>
              <a:t>&gt; </a:t>
            </a:r>
            <a:r>
              <a:rPr lang="mn-MN" sz="3600" dirty="0">
                <a:latin typeface="Times New Roman" pitchFamily="18" charset="0"/>
                <a:cs typeface="Times New Roman" pitchFamily="18" charset="0"/>
              </a:rPr>
              <a:t>эхлэл тааг</a:t>
            </a:r>
          </a:p>
          <a:p>
            <a:pPr algn="just"/>
            <a:r>
              <a:rPr lang="en-US" sz="3600" dirty="0">
                <a:latin typeface="Times New Roman" pitchFamily="18" charset="0"/>
                <a:cs typeface="Times New Roman" pitchFamily="18" charset="0"/>
              </a:rPr>
              <a:t>&lt;/</a:t>
            </a:r>
            <a:r>
              <a:rPr lang="en-US" sz="3600" b="1" dirty="0" err="1">
                <a:solidFill>
                  <a:srgbClr val="0070C0"/>
                </a:solidFill>
                <a:latin typeface="Times New Roman" pitchFamily="18" charset="0"/>
                <a:cs typeface="Times New Roman" pitchFamily="18" charset="0"/>
              </a:rPr>
              <a:t>tagname</a:t>
            </a:r>
            <a:r>
              <a:rPr lang="en-US" sz="3600" dirty="0">
                <a:latin typeface="Times New Roman" pitchFamily="18" charset="0"/>
                <a:cs typeface="Times New Roman" pitchFamily="18" charset="0"/>
              </a:rPr>
              <a:t>&gt;</a:t>
            </a:r>
            <a:r>
              <a:rPr lang="mn-MN" sz="3600" dirty="0">
                <a:latin typeface="Times New Roman" pitchFamily="18" charset="0"/>
                <a:cs typeface="Times New Roman" pitchFamily="18" charset="0"/>
              </a:rPr>
              <a:t> төгсгөл тааг</a:t>
            </a:r>
          </a:p>
          <a:p>
            <a:pPr algn="just"/>
            <a:r>
              <a:rPr lang="mn-MN" sz="3600" dirty="0">
                <a:latin typeface="Times New Roman" pitchFamily="18" charset="0"/>
                <a:cs typeface="Times New Roman" pitchFamily="18" charset="0"/>
              </a:rPr>
              <a:t>Төгсгөл таагны нэрний өмнө нь баруун тийш налуу зураастай байна. /</a:t>
            </a:r>
            <a:endParaRPr lang="en-US" sz="3600" dirty="0">
              <a:latin typeface="Times New Roman" pitchFamily="18" charset="0"/>
              <a:cs typeface="Times New Roman" pitchFamily="18" charset="0"/>
            </a:endParaRPr>
          </a:p>
          <a:p>
            <a:pPr algn="just"/>
            <a:r>
              <a:rPr lang="en-US" sz="4100" b="1" dirty="0">
                <a:solidFill>
                  <a:srgbClr val="00B050"/>
                </a:solidFill>
                <a:latin typeface="Times New Roman" pitchFamily="18" charset="0"/>
                <a:cs typeface="Times New Roman" pitchFamily="18" charset="0"/>
              </a:rPr>
              <a:t>&lt;</a:t>
            </a:r>
            <a:r>
              <a:rPr lang="en-US" sz="4100" b="1" dirty="0" err="1">
                <a:solidFill>
                  <a:srgbClr val="0070C0"/>
                </a:solidFill>
                <a:latin typeface="Times New Roman" pitchFamily="18" charset="0"/>
                <a:cs typeface="Times New Roman" pitchFamily="18" charset="0"/>
              </a:rPr>
              <a:t>tagname</a:t>
            </a:r>
            <a:r>
              <a:rPr lang="en-US" sz="4100" b="1" dirty="0">
                <a:solidFill>
                  <a:srgbClr val="0070C0"/>
                </a:solidFill>
                <a:latin typeface="Times New Roman" pitchFamily="18" charset="0"/>
                <a:cs typeface="Times New Roman" pitchFamily="18" charset="0"/>
              </a:rPr>
              <a:t>&gt;</a:t>
            </a:r>
            <a:r>
              <a:rPr lang="mn-MN" sz="4100" b="1" dirty="0">
                <a:latin typeface="Times New Roman" pitchFamily="18" charset="0"/>
                <a:cs typeface="Times New Roman" pitchFamily="18" charset="0"/>
              </a:rPr>
              <a:t>Агуулга</a:t>
            </a:r>
            <a:r>
              <a:rPr lang="en-US" sz="4100" b="1" dirty="0">
                <a:solidFill>
                  <a:srgbClr val="00B050"/>
                </a:solidFill>
                <a:latin typeface="Times New Roman" pitchFamily="18" charset="0"/>
                <a:cs typeface="Times New Roman" pitchFamily="18" charset="0"/>
              </a:rPr>
              <a:t>&lt;/</a:t>
            </a:r>
            <a:r>
              <a:rPr lang="en-US" sz="4100" b="1" dirty="0" err="1">
                <a:solidFill>
                  <a:srgbClr val="0070C0"/>
                </a:solidFill>
                <a:latin typeface="Times New Roman" pitchFamily="18" charset="0"/>
                <a:cs typeface="Times New Roman" pitchFamily="18" charset="0"/>
              </a:rPr>
              <a:t>tagname</a:t>
            </a:r>
            <a:r>
              <a:rPr lang="en-US" sz="4100" b="1" dirty="0">
                <a:solidFill>
                  <a:srgbClr val="00B050"/>
                </a:solidFill>
                <a:latin typeface="Times New Roman" pitchFamily="18" charset="0"/>
                <a:cs typeface="Times New Roman" pitchFamily="18" charset="0"/>
              </a:rPr>
              <a:t>&gt;</a:t>
            </a:r>
            <a:endParaRPr lang="mn-MN" sz="4600" b="1" i="1" dirty="0">
              <a:solidFill>
                <a:srgbClr val="00B050"/>
              </a:solidFill>
              <a:latin typeface="Times New Roman" pitchFamily="18" charset="0"/>
              <a:cs typeface="Times New Roman" pitchFamily="18" charset="0"/>
            </a:endParaRPr>
          </a:p>
        </p:txBody>
      </p:sp>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732240" y="2044800"/>
              <a:ext cx="4268880" cy="3750840"/>
            </p14:xfrm>
          </p:contentPart>
        </mc:Choice>
        <mc:Fallback xmlns="">
          <p:pic>
            <p:nvPicPr>
              <p:cNvPr id="4" name="Ink 3"/>
              <p:cNvPicPr/>
              <p:nvPr/>
            </p:nvPicPr>
            <p:blipFill>
              <a:blip r:embed="rId4"/>
              <a:stretch>
                <a:fillRect/>
              </a:stretch>
            </p:blipFill>
            <p:spPr>
              <a:xfrm>
                <a:off x="722880" y="2035440"/>
                <a:ext cx="4287600" cy="3769560"/>
              </a:xfrm>
              <a:prstGeom prst="rect">
                <a:avLst/>
              </a:prstGeom>
            </p:spPr>
          </p:pic>
        </mc:Fallback>
      </mc:AlternateContent>
    </p:spTree>
    <p:extLst>
      <p:ext uri="{BB962C8B-B14F-4D97-AF65-F5344CB8AC3E}">
        <p14:creationId xmlns:p14="http://schemas.microsoft.com/office/powerpoint/2010/main" val="42590508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effectLst>
                  <a:outerShdw blurRad="38100" dist="38100" dir="2700000" algn="tl">
                    <a:srgbClr val="000000">
                      <a:alpha val="43137"/>
                    </a:srgbClr>
                  </a:outerShdw>
                </a:effectLst>
                <a:latin typeface="Times New Roman" pitchFamily="18" charset="0"/>
                <a:cs typeface="Times New Roman" pitchFamily="18" charset="0"/>
              </a:rPr>
              <a:t>HTML </a:t>
            </a:r>
            <a:r>
              <a:rPr lang="mn-MN" sz="4000" b="1" dirty="0">
                <a:effectLst>
                  <a:outerShdw blurRad="38100" dist="38100" dir="2700000" algn="tl">
                    <a:srgbClr val="000000">
                      <a:alpha val="43137"/>
                    </a:srgbClr>
                  </a:outerShdw>
                </a:effectLst>
                <a:latin typeface="Times New Roman" pitchFamily="18" charset="0"/>
                <a:cs typeface="Times New Roman" pitchFamily="18" charset="0"/>
              </a:rPr>
              <a:t>бүрэлдэхүүн хэсгүүд</a:t>
            </a:r>
            <a:endParaRPr lang="en-US" sz="4000"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gn="just"/>
            <a:r>
              <a:rPr lang="en-US" sz="3600" dirty="0">
                <a:latin typeface="Times New Roman" pitchFamily="18" charset="0"/>
                <a:cs typeface="Times New Roman" pitchFamily="18" charset="0"/>
              </a:rPr>
              <a:t>HTML </a:t>
            </a:r>
            <a:r>
              <a:rPr lang="mn-MN" sz="3600" dirty="0">
                <a:latin typeface="Times New Roman" pitchFamily="18" charset="0"/>
                <a:cs typeface="Times New Roman" pitchFamily="18" charset="0"/>
              </a:rPr>
              <a:t>таагуудын дунд бичигдсэн зүйлийг </a:t>
            </a:r>
            <a:r>
              <a:rPr lang="en-US" sz="3600" dirty="0">
                <a:latin typeface="Times New Roman" pitchFamily="18" charset="0"/>
                <a:cs typeface="Times New Roman" pitchFamily="18" charset="0"/>
              </a:rPr>
              <a:t>html</a:t>
            </a:r>
            <a:r>
              <a:rPr lang="mn-MN" sz="3600" dirty="0">
                <a:latin typeface="Times New Roman" pitchFamily="18" charset="0"/>
                <a:cs typeface="Times New Roman" pitchFamily="18" charset="0"/>
              </a:rPr>
              <a:t> элемент гэж нэрлэдэг. </a:t>
            </a:r>
          </a:p>
          <a:p>
            <a:pPr algn="just"/>
            <a:r>
              <a:rPr lang="mn-MN" sz="3600" dirty="0">
                <a:latin typeface="Times New Roman" pitchFamily="18" charset="0"/>
                <a:cs typeface="Times New Roman" pitchFamily="18" charset="0"/>
              </a:rPr>
              <a:t>Ж/нь: </a:t>
            </a:r>
          </a:p>
          <a:p>
            <a:pPr algn="just"/>
            <a:r>
              <a:rPr lang="en-US" sz="3600" dirty="0">
                <a:latin typeface="Times New Roman" pitchFamily="18" charset="0"/>
                <a:cs typeface="Times New Roman" pitchFamily="18" charset="0"/>
              </a:rPr>
              <a:t>&lt;p&gt;</a:t>
            </a:r>
            <a:r>
              <a:rPr lang="mn-MN" sz="3600" dirty="0">
                <a:solidFill>
                  <a:srgbClr val="FF0000"/>
                </a:solidFill>
                <a:latin typeface="Times New Roman" pitchFamily="18" charset="0"/>
                <a:cs typeface="Times New Roman" pitchFamily="18" charset="0"/>
              </a:rPr>
              <a:t>Энэ бол догол мөр</a:t>
            </a:r>
            <a:r>
              <a:rPr lang="en-US" sz="3600" dirty="0">
                <a:solidFill>
                  <a:srgbClr val="FF0000"/>
                </a:solidFill>
                <a:latin typeface="Times New Roman" pitchFamily="18" charset="0"/>
                <a:cs typeface="Times New Roman" pitchFamily="18" charset="0"/>
              </a:rPr>
              <a:t>.</a:t>
            </a:r>
            <a:r>
              <a:rPr lang="en-US" sz="3600" dirty="0">
                <a:latin typeface="Times New Roman" pitchFamily="18" charset="0"/>
                <a:cs typeface="Times New Roman" pitchFamily="18" charset="0"/>
              </a:rPr>
              <a:t>&lt;/p&gt;</a:t>
            </a:r>
            <a:endParaRPr lang="mn-MN" sz="3600" dirty="0">
              <a:latin typeface="Times New Roman" pitchFamily="18" charset="0"/>
              <a:cs typeface="Times New Roman" pitchFamily="18" charset="0"/>
            </a:endParaRPr>
          </a:p>
          <a:p>
            <a:pPr algn="just"/>
            <a:r>
              <a:rPr lang="en-US" sz="3600" dirty="0">
                <a:solidFill>
                  <a:srgbClr val="FF0000"/>
                </a:solidFill>
                <a:latin typeface="Times New Roman" pitchFamily="18" charset="0"/>
                <a:cs typeface="Times New Roman" pitchFamily="18" charset="0"/>
              </a:rPr>
              <a:t>Html element – html </a:t>
            </a:r>
            <a:r>
              <a:rPr lang="mn-MN" sz="3600" dirty="0">
                <a:solidFill>
                  <a:srgbClr val="FF0000"/>
                </a:solidFill>
                <a:latin typeface="Times New Roman" pitchFamily="18" charset="0"/>
                <a:cs typeface="Times New Roman" pitchFamily="18" charset="0"/>
              </a:rPr>
              <a:t>агуулга</a:t>
            </a:r>
          </a:p>
          <a:p>
            <a:pPr algn="just"/>
            <a:r>
              <a:rPr lang="en-US" sz="3600" dirty="0">
                <a:latin typeface="Times New Roman" pitchFamily="18" charset="0"/>
                <a:cs typeface="Times New Roman" pitchFamily="18" charset="0"/>
              </a:rPr>
              <a:t>HTML</a:t>
            </a:r>
            <a:r>
              <a:rPr lang="mn-MN" sz="3600" dirty="0">
                <a:latin typeface="Times New Roman" pitchFamily="18" charset="0"/>
                <a:cs typeface="Times New Roman" pitchFamily="18" charset="0"/>
              </a:rPr>
              <a:t> бичиг баримт нийлж байж веб хуудас үүсгэнэ. </a:t>
            </a:r>
            <a:endParaRPr lang="en-US" sz="3600" dirty="0">
              <a:latin typeface="Times New Roman" pitchFamily="18" charset="0"/>
              <a:cs typeface="Times New Roman" pitchFamily="18" charset="0"/>
            </a:endParaRPr>
          </a:p>
          <a:p>
            <a:pPr algn="just"/>
            <a:endParaRPr lang="en-US" sz="3600" dirty="0">
              <a:latin typeface="Times New Roman" pitchFamily="18" charset="0"/>
              <a:cs typeface="Times New Roman" pitchFamily="18" charset="0"/>
            </a:endParaRPr>
          </a:p>
          <a:p>
            <a:pPr algn="just"/>
            <a:endParaRPr lang="mn-MN" sz="3600" dirty="0">
              <a:latin typeface="Times New Roman" pitchFamily="18" charset="0"/>
              <a:cs typeface="Times New Roman" pitchFamily="18" charset="0"/>
            </a:endParaRP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651960" y="2955600"/>
              <a:ext cx="5822640" cy="705960"/>
            </p14:xfrm>
          </p:contentPart>
        </mc:Choice>
        <mc:Fallback xmlns="">
          <p:pic>
            <p:nvPicPr>
              <p:cNvPr id="4" name="Ink 3"/>
              <p:cNvPicPr/>
              <p:nvPr/>
            </p:nvPicPr>
            <p:blipFill>
              <a:blip r:embed="rId3"/>
              <a:stretch>
                <a:fillRect/>
              </a:stretch>
            </p:blipFill>
            <p:spPr>
              <a:xfrm>
                <a:off x="642600" y="2946240"/>
                <a:ext cx="5841360" cy="724680"/>
              </a:xfrm>
              <a:prstGeom prst="rect">
                <a:avLst/>
              </a:prstGeom>
            </p:spPr>
          </p:pic>
        </mc:Fallback>
      </mc:AlternateContent>
    </p:spTree>
    <p:extLst>
      <p:ext uri="{BB962C8B-B14F-4D97-AF65-F5344CB8AC3E}">
        <p14:creationId xmlns:p14="http://schemas.microsoft.com/office/powerpoint/2010/main" val="42590508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effectLst>
                  <a:outerShdw blurRad="38100" dist="38100" dir="2700000" algn="tl">
                    <a:srgbClr val="000000">
                      <a:alpha val="43137"/>
                    </a:srgbClr>
                  </a:outerShdw>
                </a:effectLst>
                <a:latin typeface="Times New Roman" pitchFamily="18" charset="0"/>
                <a:cs typeface="Times New Roman" pitchFamily="18" charset="0"/>
              </a:rPr>
              <a:t>HTML </a:t>
            </a:r>
            <a:r>
              <a:rPr lang="mn-MN" sz="4000" b="1" dirty="0">
                <a:effectLst>
                  <a:outerShdw blurRad="38100" dist="38100" dir="2700000" algn="tl">
                    <a:srgbClr val="000000">
                      <a:alpha val="43137"/>
                    </a:srgbClr>
                  </a:outerShdw>
                </a:effectLst>
                <a:latin typeface="Times New Roman" pitchFamily="18" charset="0"/>
                <a:cs typeface="Times New Roman" pitchFamily="18" charset="0"/>
              </a:rPr>
              <a:t>хуудасны бүтэц</a:t>
            </a:r>
            <a:endParaRPr lang="en-US" sz="4000"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r>
              <a:rPr lang="en-US" sz="3600" dirty="0"/>
              <a:t>&lt;!DOCTYPE html&gt; </a:t>
            </a:r>
            <a:endParaRPr lang="mn-MN" sz="3600" dirty="0"/>
          </a:p>
          <a:p>
            <a:pPr lvl="1"/>
            <a:r>
              <a:rPr lang="en-US" sz="3300" dirty="0"/>
              <a:t>&lt;</a:t>
            </a:r>
            <a:r>
              <a:rPr lang="en-US" sz="3300" b="1" dirty="0"/>
              <a:t>html</a:t>
            </a:r>
            <a:r>
              <a:rPr lang="en-US" sz="3300" dirty="0"/>
              <a:t>&gt; </a:t>
            </a:r>
            <a:endParaRPr lang="mn-MN" sz="3300" dirty="0"/>
          </a:p>
          <a:p>
            <a:pPr lvl="2"/>
            <a:r>
              <a:rPr lang="en-US" sz="3000" dirty="0">
                <a:solidFill>
                  <a:srgbClr val="C00000"/>
                </a:solidFill>
              </a:rPr>
              <a:t>&lt;</a:t>
            </a:r>
            <a:r>
              <a:rPr lang="en-US" sz="3000" b="1" dirty="0">
                <a:solidFill>
                  <a:srgbClr val="C00000"/>
                </a:solidFill>
              </a:rPr>
              <a:t>head</a:t>
            </a:r>
            <a:r>
              <a:rPr lang="en-US" sz="3000" dirty="0">
                <a:solidFill>
                  <a:srgbClr val="C00000"/>
                </a:solidFill>
              </a:rPr>
              <a:t>&gt; </a:t>
            </a:r>
            <a:endParaRPr lang="mn-MN" sz="3000" dirty="0">
              <a:solidFill>
                <a:srgbClr val="C00000"/>
              </a:solidFill>
            </a:endParaRPr>
          </a:p>
          <a:p>
            <a:pPr lvl="4"/>
            <a:r>
              <a:rPr lang="en-US" sz="2600" dirty="0">
                <a:solidFill>
                  <a:srgbClr val="C00000"/>
                </a:solidFill>
              </a:rPr>
              <a:t>&lt;</a:t>
            </a:r>
            <a:r>
              <a:rPr lang="en-US" sz="2600" b="1" dirty="0">
                <a:solidFill>
                  <a:srgbClr val="C00000"/>
                </a:solidFill>
              </a:rPr>
              <a:t>title</a:t>
            </a:r>
            <a:r>
              <a:rPr lang="en-US" sz="2600" dirty="0">
                <a:solidFill>
                  <a:srgbClr val="C00000"/>
                </a:solidFill>
              </a:rPr>
              <a:t>&gt;Hello HTML&lt;/</a:t>
            </a:r>
            <a:r>
              <a:rPr lang="en-US" sz="2600" b="1" dirty="0">
                <a:solidFill>
                  <a:srgbClr val="C00000"/>
                </a:solidFill>
              </a:rPr>
              <a:t>title</a:t>
            </a:r>
            <a:r>
              <a:rPr lang="en-US" sz="2600" dirty="0">
                <a:solidFill>
                  <a:srgbClr val="C00000"/>
                </a:solidFill>
              </a:rPr>
              <a:t>&gt; </a:t>
            </a:r>
            <a:endParaRPr lang="mn-MN" sz="2600" dirty="0">
              <a:solidFill>
                <a:srgbClr val="C00000"/>
              </a:solidFill>
            </a:endParaRPr>
          </a:p>
          <a:p>
            <a:pPr lvl="2"/>
            <a:r>
              <a:rPr lang="en-US" sz="3000" dirty="0">
                <a:solidFill>
                  <a:srgbClr val="C00000"/>
                </a:solidFill>
              </a:rPr>
              <a:t>&lt;/</a:t>
            </a:r>
            <a:r>
              <a:rPr lang="en-US" sz="3000" b="1" dirty="0">
                <a:solidFill>
                  <a:srgbClr val="C00000"/>
                </a:solidFill>
              </a:rPr>
              <a:t>head</a:t>
            </a:r>
            <a:r>
              <a:rPr lang="en-US" sz="3000" dirty="0">
                <a:solidFill>
                  <a:srgbClr val="C00000"/>
                </a:solidFill>
              </a:rPr>
              <a:t>&gt; </a:t>
            </a:r>
            <a:endParaRPr lang="mn-MN" sz="3000" dirty="0">
              <a:solidFill>
                <a:srgbClr val="C00000"/>
              </a:solidFill>
            </a:endParaRPr>
          </a:p>
          <a:p>
            <a:pPr lvl="2"/>
            <a:r>
              <a:rPr lang="en-US" sz="3000" dirty="0">
                <a:solidFill>
                  <a:srgbClr val="0070C0"/>
                </a:solidFill>
              </a:rPr>
              <a:t>&lt;</a:t>
            </a:r>
            <a:r>
              <a:rPr lang="en-US" sz="3000" b="1" dirty="0">
                <a:solidFill>
                  <a:srgbClr val="0070C0"/>
                </a:solidFill>
              </a:rPr>
              <a:t>body</a:t>
            </a:r>
            <a:r>
              <a:rPr lang="en-US" sz="3000" dirty="0">
                <a:solidFill>
                  <a:srgbClr val="0070C0"/>
                </a:solidFill>
              </a:rPr>
              <a:t>&gt; </a:t>
            </a:r>
            <a:endParaRPr lang="mn-MN" sz="3000" dirty="0">
              <a:solidFill>
                <a:srgbClr val="0070C0"/>
              </a:solidFill>
            </a:endParaRPr>
          </a:p>
          <a:p>
            <a:pPr lvl="4"/>
            <a:r>
              <a:rPr lang="en-US" sz="2600" dirty="0">
                <a:solidFill>
                  <a:srgbClr val="0070C0"/>
                </a:solidFill>
              </a:rPr>
              <a:t>&lt;</a:t>
            </a:r>
            <a:r>
              <a:rPr lang="en-US" sz="2600" b="1" dirty="0">
                <a:solidFill>
                  <a:srgbClr val="0070C0"/>
                </a:solidFill>
              </a:rPr>
              <a:t>p</a:t>
            </a:r>
            <a:r>
              <a:rPr lang="en-US" sz="2600" dirty="0">
                <a:solidFill>
                  <a:srgbClr val="0070C0"/>
                </a:solidFill>
              </a:rPr>
              <a:t>&gt;Hello World!&lt;/</a:t>
            </a:r>
            <a:r>
              <a:rPr lang="en-US" sz="2600" b="1" dirty="0">
                <a:solidFill>
                  <a:srgbClr val="0070C0"/>
                </a:solidFill>
              </a:rPr>
              <a:t>p</a:t>
            </a:r>
            <a:r>
              <a:rPr lang="en-US" sz="2600" dirty="0">
                <a:solidFill>
                  <a:srgbClr val="0070C0"/>
                </a:solidFill>
              </a:rPr>
              <a:t>&gt; </a:t>
            </a:r>
            <a:endParaRPr lang="mn-MN" sz="2600" dirty="0">
              <a:solidFill>
                <a:srgbClr val="0070C0"/>
              </a:solidFill>
            </a:endParaRPr>
          </a:p>
          <a:p>
            <a:pPr lvl="2"/>
            <a:r>
              <a:rPr lang="en-US" sz="3000" dirty="0">
                <a:solidFill>
                  <a:srgbClr val="0070C0"/>
                </a:solidFill>
              </a:rPr>
              <a:t>&lt;/</a:t>
            </a:r>
            <a:r>
              <a:rPr lang="en-US" sz="3000" b="1" dirty="0">
                <a:solidFill>
                  <a:srgbClr val="0070C0"/>
                </a:solidFill>
              </a:rPr>
              <a:t>body</a:t>
            </a:r>
            <a:r>
              <a:rPr lang="en-US" sz="3000" dirty="0">
                <a:solidFill>
                  <a:srgbClr val="0070C0"/>
                </a:solidFill>
              </a:rPr>
              <a:t>&gt; </a:t>
            </a:r>
            <a:endParaRPr lang="mn-MN" sz="3000" dirty="0">
              <a:solidFill>
                <a:srgbClr val="0070C0"/>
              </a:solidFill>
            </a:endParaRPr>
          </a:p>
          <a:p>
            <a:pPr lvl="1"/>
            <a:r>
              <a:rPr lang="en-US" sz="3300" dirty="0"/>
              <a:t>&lt;/</a:t>
            </a:r>
            <a:r>
              <a:rPr lang="en-US" sz="3300" b="1" dirty="0"/>
              <a:t>html</a:t>
            </a:r>
            <a:r>
              <a:rPr lang="en-US" sz="3300" dirty="0"/>
              <a:t>&gt;</a:t>
            </a:r>
            <a:endParaRPr lang="mn-MN" sz="3300" dirty="0">
              <a:latin typeface="Times New Roman" pitchFamily="18" charset="0"/>
              <a:cs typeface="Times New Roman" pitchFamily="18" charset="0"/>
            </a:endParaRPr>
          </a:p>
        </p:txBody>
      </p:sp>
    </p:spTree>
    <p:extLst>
      <p:ext uri="{BB962C8B-B14F-4D97-AF65-F5344CB8AC3E}">
        <p14:creationId xmlns:p14="http://schemas.microsoft.com/office/powerpoint/2010/main" val="42590508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itchFamily="18" charset="0"/>
                <a:cs typeface="Times New Roman" pitchFamily="18" charset="0"/>
              </a:rPr>
              <a:t>HTML </a:t>
            </a:r>
            <a:r>
              <a:rPr lang="mn-MN" b="1" dirty="0">
                <a:effectLst>
                  <a:outerShdw blurRad="38100" dist="38100" dir="2700000" algn="tl">
                    <a:srgbClr val="000000">
                      <a:alpha val="43137"/>
                    </a:srgbClr>
                  </a:outerShdw>
                </a:effectLst>
                <a:latin typeface="Times New Roman" pitchFamily="18" charset="0"/>
                <a:cs typeface="Times New Roman" pitchFamily="18" charset="0"/>
              </a:rPr>
              <a:t>хуудасны бүтэц</a:t>
            </a:r>
            <a:endParaRPr lang="en-US" dirty="0"/>
          </a:p>
        </p:txBody>
      </p:sp>
      <p:sp>
        <p:nvSpPr>
          <p:cNvPr id="3" name="Content Placeholder 2"/>
          <p:cNvSpPr>
            <a:spLocks noGrp="1"/>
          </p:cNvSpPr>
          <p:nvPr>
            <p:ph sz="quarter" idx="1"/>
          </p:nvPr>
        </p:nvSpPr>
        <p:spPr>
          <a:xfrm>
            <a:off x="457200" y="1219200"/>
            <a:ext cx="8382000" cy="4937760"/>
          </a:xfrm>
        </p:spPr>
        <p:txBody>
          <a:bodyPr>
            <a:normAutofit/>
          </a:bodyPr>
          <a:lstStyle/>
          <a:p>
            <a:r>
              <a:rPr lang="en-US" sz="3600" dirty="0">
                <a:latin typeface="Times New Roman" pitchFamily="18" charset="0"/>
                <a:cs typeface="Times New Roman" pitchFamily="18" charset="0"/>
              </a:rPr>
              <a:t>HTML </a:t>
            </a:r>
            <a:r>
              <a:rPr lang="mn-MN" sz="3600" dirty="0">
                <a:latin typeface="Times New Roman" pitchFamily="18" charset="0"/>
                <a:cs typeface="Times New Roman" pitchFamily="18" charset="0"/>
              </a:rPr>
              <a:t>хэлэнд тайлбар бичиж болдог. </a:t>
            </a:r>
          </a:p>
          <a:p>
            <a:pPr lvl="1"/>
            <a:r>
              <a:rPr lang="en-US" sz="3300" dirty="0">
                <a:latin typeface="Times New Roman" pitchFamily="18" charset="0"/>
                <a:cs typeface="Times New Roman" pitchFamily="18" charset="0"/>
              </a:rPr>
              <a:t>&lt;!</a:t>
            </a:r>
            <a:r>
              <a:rPr lang="mn-MN" sz="3300" dirty="0">
                <a:latin typeface="Times New Roman" pitchFamily="18" charset="0"/>
                <a:cs typeface="Times New Roman" pitchFamily="18" charset="0"/>
              </a:rPr>
              <a:t>--</a:t>
            </a:r>
            <a:r>
              <a:rPr lang="en-US" sz="3300" dirty="0">
                <a:latin typeface="Times New Roman" pitchFamily="18" charset="0"/>
                <a:cs typeface="Times New Roman" pitchFamily="18" charset="0"/>
              </a:rPr>
              <a:t> </a:t>
            </a:r>
            <a:r>
              <a:rPr lang="mn-MN" sz="3300" dirty="0">
                <a:latin typeface="Times New Roman" pitchFamily="18" charset="0"/>
                <a:cs typeface="Times New Roman" pitchFamily="18" charset="0"/>
              </a:rPr>
              <a:t>Энэ хэсэгт тайлбар бичнэ</a:t>
            </a:r>
            <a:r>
              <a:rPr lang="en-US" sz="3300" dirty="0">
                <a:latin typeface="Times New Roman" pitchFamily="18" charset="0"/>
                <a:cs typeface="Times New Roman" pitchFamily="18" charset="0"/>
              </a:rPr>
              <a:t> --&gt;</a:t>
            </a:r>
          </a:p>
          <a:p>
            <a:pPr lvl="1"/>
            <a:endParaRPr lang="mn-MN" sz="3300" dirty="0">
              <a:latin typeface="Times New Roman" pitchFamily="18" charset="0"/>
              <a:cs typeface="Times New Roman" pitchFamily="18" charset="0"/>
            </a:endParaRPr>
          </a:p>
          <a:p>
            <a:r>
              <a:rPr lang="en-US" sz="3600" dirty="0"/>
              <a:t>&lt;!DOCTYPE html&gt; </a:t>
            </a:r>
            <a:endParaRPr lang="mn-MN" sz="3600" dirty="0"/>
          </a:p>
          <a:p>
            <a:r>
              <a:rPr lang="mn-MN" sz="3600" dirty="0">
                <a:latin typeface="Times New Roman" pitchFamily="18" charset="0"/>
                <a:cs typeface="Times New Roman" pitchFamily="18" charset="0"/>
              </a:rPr>
              <a:t>Энэ нь </a:t>
            </a:r>
            <a:r>
              <a:rPr lang="en-US" sz="3600" dirty="0">
                <a:latin typeface="Times New Roman" pitchFamily="18" charset="0"/>
                <a:cs typeface="Times New Roman" pitchFamily="18" charset="0"/>
              </a:rPr>
              <a:t>html </a:t>
            </a:r>
            <a:r>
              <a:rPr lang="mn-MN" sz="3600" dirty="0">
                <a:latin typeface="Times New Roman" pitchFamily="18" charset="0"/>
                <a:cs typeface="Times New Roman" pitchFamily="18" charset="0"/>
              </a:rPr>
              <a:t>кодны хамгийн дээр бичих ба </a:t>
            </a:r>
            <a:r>
              <a:rPr lang="en-US" sz="3600" dirty="0">
                <a:latin typeface="Times New Roman" pitchFamily="18" charset="0"/>
                <a:cs typeface="Times New Roman" pitchFamily="18" charset="0"/>
              </a:rPr>
              <a:t>HTML</a:t>
            </a:r>
            <a:r>
              <a:rPr lang="mn-MN" sz="3600" dirty="0">
                <a:latin typeface="Times New Roman" pitchFamily="18" charset="0"/>
                <a:cs typeface="Times New Roman" pitchFamily="18" charset="0"/>
              </a:rPr>
              <a:t>-ийн хувилбарыг тодорхойлно:</a:t>
            </a:r>
            <a:endParaRPr lang="en-US" sz="3600"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4925" y="3200400"/>
            <a:ext cx="295275"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7725" y="3200400"/>
            <a:ext cx="295275"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43550" y="3200400"/>
            <a:ext cx="266700"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84874" y="3200400"/>
            <a:ext cx="295275"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45250" y="3205389"/>
            <a:ext cx="266700"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967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effectLst>
                  <a:outerShdw blurRad="38100" dist="38100" dir="2700000" algn="tl">
                    <a:srgbClr val="000000">
                      <a:alpha val="43137"/>
                    </a:srgbClr>
                  </a:outerShdw>
                </a:effectLst>
                <a:latin typeface="Times New Roman" pitchFamily="18" charset="0"/>
                <a:cs typeface="Times New Roman" pitchFamily="18" charset="0"/>
              </a:rPr>
              <a:t>HTML</a:t>
            </a:r>
            <a:r>
              <a:rPr lang="mn-MN" b="1" dirty="0">
                <a:effectLst>
                  <a:outerShdw blurRad="38100" dist="38100" dir="2700000" algn="tl">
                    <a:srgbClr val="000000">
                      <a:alpha val="43137"/>
                    </a:srgbClr>
                  </a:outerShdw>
                </a:effectLst>
                <a:latin typeface="Times New Roman" pitchFamily="18" charset="0"/>
                <a:cs typeface="Times New Roman" pitchFamily="18" charset="0"/>
              </a:rPr>
              <a:t> хувилбарууд</a:t>
            </a: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783913259"/>
              </p:ext>
            </p:extLst>
          </p:nvPr>
        </p:nvGraphicFramePr>
        <p:xfrm>
          <a:off x="533400" y="1524000"/>
          <a:ext cx="7820026" cy="5181600"/>
        </p:xfrm>
        <a:graphic>
          <a:graphicData uri="http://schemas.openxmlformats.org/drawingml/2006/table">
            <a:tbl>
              <a:tblPr/>
              <a:tblGrid>
                <a:gridCol w="1624013">
                  <a:extLst>
                    <a:ext uri="{9D8B030D-6E8A-4147-A177-3AD203B41FA5}">
                      <a16:colId xmlns:a16="http://schemas.microsoft.com/office/drawing/2014/main" val="20000"/>
                    </a:ext>
                  </a:extLst>
                </a:gridCol>
                <a:gridCol w="966787">
                  <a:extLst>
                    <a:ext uri="{9D8B030D-6E8A-4147-A177-3AD203B41FA5}">
                      <a16:colId xmlns:a16="http://schemas.microsoft.com/office/drawing/2014/main" val="20001"/>
                    </a:ext>
                  </a:extLst>
                </a:gridCol>
                <a:gridCol w="5229226">
                  <a:extLst>
                    <a:ext uri="{9D8B030D-6E8A-4147-A177-3AD203B41FA5}">
                      <a16:colId xmlns:a16="http://schemas.microsoft.com/office/drawing/2014/main" val="20002"/>
                    </a:ext>
                  </a:extLst>
                </a:gridCol>
              </a:tblGrid>
              <a:tr h="0">
                <a:tc>
                  <a:txBody>
                    <a:bodyPr/>
                    <a:lstStyle/>
                    <a:p>
                      <a:pPr fontAlgn="t"/>
                      <a:r>
                        <a:rPr lang="mn-MN" b="1" dirty="0">
                          <a:solidFill>
                            <a:srgbClr val="0070C0"/>
                          </a:solidFill>
                          <a:effectLst/>
                          <a:latin typeface="verdana"/>
                        </a:rPr>
                        <a:t>Хувилбар</a:t>
                      </a:r>
                      <a:endParaRPr lang="en-US" b="1" dirty="0">
                        <a:solidFill>
                          <a:srgbClr val="0070C0"/>
                        </a:solidFill>
                        <a:effectLst/>
                        <a:latin typeface="verdana"/>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mn-MN" b="1" dirty="0">
                          <a:solidFill>
                            <a:srgbClr val="0070C0"/>
                          </a:solidFill>
                          <a:effectLst/>
                          <a:latin typeface="verdana"/>
                        </a:rPr>
                        <a:t>Он</a:t>
                      </a:r>
                      <a:endParaRPr lang="en-US" b="1" dirty="0">
                        <a:solidFill>
                          <a:srgbClr val="0070C0"/>
                        </a:solidFill>
                        <a:effectLst/>
                        <a:latin typeface="verdana"/>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mn-MN" b="1" dirty="0">
                          <a:solidFill>
                            <a:srgbClr val="0070C0"/>
                          </a:solidFill>
                          <a:effectLst/>
                          <a:latin typeface="verdana"/>
                        </a:rPr>
                        <a:t>Зарлалт</a:t>
                      </a:r>
                      <a:endParaRPr lang="en-US" b="1" dirty="0">
                        <a:solidFill>
                          <a:srgbClr val="0070C0"/>
                        </a:solidFill>
                        <a:effectLst/>
                        <a:latin typeface="verdana"/>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0">
                <a:tc>
                  <a:txBody>
                    <a:bodyPr/>
                    <a:lstStyle/>
                    <a:p>
                      <a:pPr fontAlgn="t"/>
                      <a:r>
                        <a:rPr lang="en-US">
                          <a:effectLst/>
                          <a:latin typeface="verdana"/>
                        </a:rPr>
                        <a:t>HTML</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dirty="0">
                          <a:effectLst/>
                          <a:latin typeface="verdana"/>
                        </a:rPr>
                        <a:t>1991</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endParaRPr lang="en-US" dirty="0">
                        <a:effectLst/>
                        <a:latin typeface="verdana"/>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fontAlgn="t"/>
                      <a:r>
                        <a:rPr lang="en-US" dirty="0">
                          <a:effectLst/>
                          <a:latin typeface="verdana"/>
                        </a:rPr>
                        <a:t>HTML+</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c>
                  <a:txBody>
                    <a:bodyPr/>
                    <a:lstStyle/>
                    <a:p>
                      <a:pPr fontAlgn="t"/>
                      <a:r>
                        <a:rPr lang="en-US" dirty="0">
                          <a:effectLst/>
                          <a:latin typeface="verdana"/>
                        </a:rPr>
                        <a:t>1993</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c>
                  <a:txBody>
                    <a:bodyPr/>
                    <a:lstStyle/>
                    <a:p>
                      <a:pPr fontAlgn="t"/>
                      <a:endParaRPr lang="en-US">
                        <a:effectLst/>
                        <a:latin typeface="verdana"/>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extLst>
                  <a:ext uri="{0D108BD9-81ED-4DB2-BD59-A6C34878D82A}">
                    <a16:rowId xmlns:a16="http://schemas.microsoft.com/office/drawing/2014/main" val="10002"/>
                  </a:ext>
                </a:extLst>
              </a:tr>
              <a:tr h="0">
                <a:tc>
                  <a:txBody>
                    <a:bodyPr/>
                    <a:lstStyle/>
                    <a:p>
                      <a:pPr fontAlgn="t"/>
                      <a:r>
                        <a:rPr lang="en-US">
                          <a:effectLst/>
                          <a:latin typeface="verdana"/>
                        </a:rPr>
                        <a:t>HTML 2.0</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dirty="0">
                          <a:effectLst/>
                          <a:latin typeface="verdana"/>
                        </a:rPr>
                        <a:t>1995</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kumimoji="0" lang="en-US" b="0" i="0" kern="1200" dirty="0">
                          <a:solidFill>
                            <a:schemeClr val="tx1"/>
                          </a:solidFill>
                          <a:effectLst/>
                          <a:latin typeface="+mn-lt"/>
                          <a:ea typeface="+mn-ea"/>
                          <a:cs typeface="+mn-cs"/>
                        </a:rPr>
                        <a:t>&lt;!DOCTYPE HTML PUBLIC "-//IETF//DTD HTML//EN"&gt;</a:t>
                      </a:r>
                      <a:endParaRPr lang="en-US" b="0" dirty="0">
                        <a:effectLst/>
                        <a:latin typeface="verdana"/>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0">
                <a:tc>
                  <a:txBody>
                    <a:bodyPr/>
                    <a:lstStyle/>
                    <a:p>
                      <a:pPr fontAlgn="t"/>
                      <a:r>
                        <a:rPr lang="en-US">
                          <a:effectLst/>
                          <a:latin typeface="verdana"/>
                        </a:rPr>
                        <a:t>HTML 3.2</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c>
                  <a:txBody>
                    <a:bodyPr/>
                    <a:lstStyle/>
                    <a:p>
                      <a:pPr fontAlgn="t"/>
                      <a:r>
                        <a:rPr lang="en-US" dirty="0">
                          <a:effectLst/>
                          <a:latin typeface="verdana"/>
                        </a:rPr>
                        <a:t>1997</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c>
                  <a:txBody>
                    <a:bodyPr/>
                    <a:lstStyle/>
                    <a:p>
                      <a:pPr fontAlgn="t"/>
                      <a:r>
                        <a:rPr kumimoji="0" lang="en-US" b="0" i="0" kern="1200" dirty="0">
                          <a:solidFill>
                            <a:schemeClr val="tx1"/>
                          </a:solidFill>
                          <a:effectLst/>
                          <a:latin typeface="+mn-lt"/>
                          <a:ea typeface="+mn-ea"/>
                          <a:cs typeface="+mn-cs"/>
                        </a:rPr>
                        <a:t>&lt;!DOCTYPE HTML PUBLIC "-//W3C//DTD HTML 3.2 Final//EN"&gt;</a:t>
                      </a:r>
                      <a:endParaRPr lang="en-US" b="0" dirty="0">
                        <a:effectLst/>
                        <a:latin typeface="verdana"/>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extLst>
                  <a:ext uri="{0D108BD9-81ED-4DB2-BD59-A6C34878D82A}">
                    <a16:rowId xmlns:a16="http://schemas.microsoft.com/office/drawing/2014/main" val="10004"/>
                  </a:ext>
                </a:extLst>
              </a:tr>
              <a:tr h="0">
                <a:tc>
                  <a:txBody>
                    <a:bodyPr/>
                    <a:lstStyle/>
                    <a:p>
                      <a:pPr fontAlgn="t"/>
                      <a:r>
                        <a:rPr lang="en-US">
                          <a:effectLst/>
                          <a:latin typeface="verdana"/>
                        </a:rPr>
                        <a:t>HTML 4.01</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effectLst/>
                          <a:latin typeface="verdana"/>
                        </a:rPr>
                        <a:t>1999</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kumimoji="0" lang="en-US" b="0" i="0" kern="1200" dirty="0">
                          <a:solidFill>
                            <a:schemeClr val="tx1"/>
                          </a:solidFill>
                          <a:effectLst/>
                          <a:latin typeface="+mn-lt"/>
                          <a:ea typeface="+mn-ea"/>
                          <a:cs typeface="+mn-cs"/>
                        </a:rPr>
                        <a:t>&lt;!DOCTYPE HTML PUBLIC "-//W3C//DTD HTML 4.01 Transitional//EN"</a:t>
                      </a:r>
                      <a:br>
                        <a:rPr lang="en-US" dirty="0"/>
                      </a:br>
                      <a:r>
                        <a:rPr kumimoji="0" lang="en-US" b="0" i="0" kern="1200" dirty="0">
                          <a:solidFill>
                            <a:schemeClr val="tx1"/>
                          </a:solidFill>
                          <a:effectLst/>
                          <a:latin typeface="+mn-lt"/>
                          <a:ea typeface="+mn-ea"/>
                          <a:cs typeface="+mn-cs"/>
                        </a:rPr>
                        <a:t>"http://www.w3.org/TR/html4/loose.dtd"&gt;</a:t>
                      </a:r>
                      <a:endParaRPr lang="en-US" dirty="0">
                        <a:effectLst/>
                        <a:latin typeface="verdana"/>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0">
                <a:tc>
                  <a:txBody>
                    <a:bodyPr/>
                    <a:lstStyle/>
                    <a:p>
                      <a:pPr fontAlgn="t"/>
                      <a:r>
                        <a:rPr lang="en-US" dirty="0">
                          <a:effectLst/>
                          <a:latin typeface="verdana"/>
                        </a:rPr>
                        <a:t>XHTML</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c>
                  <a:txBody>
                    <a:bodyPr/>
                    <a:lstStyle/>
                    <a:p>
                      <a:pPr fontAlgn="t"/>
                      <a:r>
                        <a:rPr lang="en-US">
                          <a:effectLst/>
                          <a:latin typeface="verdana"/>
                        </a:rPr>
                        <a:t>2000</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c>
                  <a:txBody>
                    <a:bodyPr/>
                    <a:lstStyle/>
                    <a:p>
                      <a:pPr fontAlgn="t"/>
                      <a:r>
                        <a:rPr kumimoji="0" lang="en-US" b="0" i="0" kern="1200" dirty="0">
                          <a:solidFill>
                            <a:schemeClr val="tx1"/>
                          </a:solidFill>
                          <a:effectLst/>
                          <a:latin typeface="+mn-lt"/>
                          <a:ea typeface="+mn-ea"/>
                          <a:cs typeface="+mn-cs"/>
                        </a:rPr>
                        <a:t>&lt;!DOCTYPE html PUBLIC "-//W3C//DTD XHTML 1.0 Transitional//EN"</a:t>
                      </a:r>
                      <a:br>
                        <a:rPr lang="en-US" dirty="0"/>
                      </a:br>
                      <a:r>
                        <a:rPr kumimoji="0" lang="en-US" b="0" i="0" kern="1200" dirty="0">
                          <a:solidFill>
                            <a:schemeClr val="tx1"/>
                          </a:solidFill>
                          <a:effectLst/>
                          <a:latin typeface="+mn-lt"/>
                          <a:ea typeface="+mn-ea"/>
                          <a:cs typeface="+mn-cs"/>
                        </a:rPr>
                        <a:t>"http://www.w3.org/TR/xhtml1/DTD/xhtml1-transitional.dtd"&gt;</a:t>
                      </a:r>
                      <a:endParaRPr lang="en-US" dirty="0">
                        <a:effectLst/>
                        <a:latin typeface="verdana"/>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extLst>
                  <a:ext uri="{0D108BD9-81ED-4DB2-BD59-A6C34878D82A}">
                    <a16:rowId xmlns:a16="http://schemas.microsoft.com/office/drawing/2014/main" val="10006"/>
                  </a:ext>
                </a:extLst>
              </a:tr>
              <a:tr h="0">
                <a:tc>
                  <a:txBody>
                    <a:bodyPr/>
                    <a:lstStyle/>
                    <a:p>
                      <a:pPr fontAlgn="t"/>
                      <a:r>
                        <a:rPr lang="en-US">
                          <a:effectLst/>
                          <a:latin typeface="verdana"/>
                        </a:rPr>
                        <a:t>HTML5</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dirty="0">
                          <a:effectLst/>
                          <a:latin typeface="verdana"/>
                        </a:rPr>
                        <a:t>2012</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kumimoji="0" lang="en-US" b="0" i="0" kern="1200" dirty="0">
                          <a:solidFill>
                            <a:schemeClr val="tx1"/>
                          </a:solidFill>
                          <a:effectLst/>
                          <a:latin typeface="+mn-lt"/>
                          <a:ea typeface="+mn-ea"/>
                          <a:cs typeface="+mn-cs"/>
                        </a:rPr>
                        <a:t>&lt;!DOCTYPE html&gt;</a:t>
                      </a:r>
                      <a:endParaRPr lang="en-US" dirty="0">
                        <a:effectLst/>
                        <a:latin typeface="verdana"/>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bl>
          </a:graphicData>
        </a:graphic>
      </p:graphicFrame>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2991600" y="2795040"/>
              <a:ext cx="5277600" cy="4054320"/>
            </p14:xfrm>
          </p:contentPart>
        </mc:Choice>
        <mc:Fallback xmlns="">
          <p:pic>
            <p:nvPicPr>
              <p:cNvPr id="3" name="Ink 2"/>
              <p:cNvPicPr/>
              <p:nvPr/>
            </p:nvPicPr>
            <p:blipFill>
              <a:blip r:embed="rId4"/>
              <a:stretch>
                <a:fillRect/>
              </a:stretch>
            </p:blipFill>
            <p:spPr>
              <a:xfrm>
                <a:off x="2982240" y="2785680"/>
                <a:ext cx="5296320" cy="4073040"/>
              </a:xfrm>
              <a:prstGeom prst="rect">
                <a:avLst/>
              </a:prstGeom>
            </p:spPr>
          </p:pic>
        </mc:Fallback>
      </mc:AlternateContent>
    </p:spTree>
    <p:extLst>
      <p:ext uri="{BB962C8B-B14F-4D97-AF65-F5344CB8AC3E}">
        <p14:creationId xmlns:p14="http://schemas.microsoft.com/office/powerpoint/2010/main" val="25682350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effectLst>
                  <a:outerShdw blurRad="38100" dist="38100" dir="2700000" algn="tl">
                    <a:srgbClr val="000000">
                      <a:alpha val="43137"/>
                    </a:srgbClr>
                  </a:outerShdw>
                </a:effectLst>
                <a:latin typeface="Times New Roman" pitchFamily="18" charset="0"/>
                <a:cs typeface="Times New Roman" pitchFamily="18" charset="0"/>
              </a:rPr>
              <a:t>HTML </a:t>
            </a:r>
            <a:r>
              <a:rPr lang="mn-MN" sz="4000" b="1" dirty="0">
                <a:effectLst>
                  <a:outerShdw blurRad="38100" dist="38100" dir="2700000" algn="tl">
                    <a:srgbClr val="000000">
                      <a:alpha val="43137"/>
                    </a:srgbClr>
                  </a:outerShdw>
                </a:effectLst>
                <a:latin typeface="Times New Roman" pitchFamily="18" charset="0"/>
                <a:cs typeface="Times New Roman" pitchFamily="18" charset="0"/>
              </a:rPr>
              <a:t>хуудасны бүтэц</a:t>
            </a:r>
            <a:endParaRPr lang="en-US" sz="4000"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sz="quarter" idx="1"/>
          </p:nvPr>
        </p:nvSpPr>
        <p:spPr>
          <a:xfrm>
            <a:off x="457200" y="1219200"/>
            <a:ext cx="8534400" cy="4937760"/>
          </a:xfrm>
        </p:spPr>
        <p:txBody>
          <a:bodyPr>
            <a:normAutofit/>
          </a:bodyPr>
          <a:lstStyle/>
          <a:p>
            <a:pPr algn="just"/>
            <a:r>
              <a:rPr lang="mn-MN" sz="3600" dirty="0">
                <a:latin typeface="Times New Roman" pitchFamily="18" charset="0"/>
                <a:cs typeface="Times New Roman" pitchFamily="18" charset="0"/>
              </a:rPr>
              <a:t>Веб хуудасны </a:t>
            </a:r>
            <a:r>
              <a:rPr lang="en-US" sz="3600" dirty="0">
                <a:latin typeface="Times New Roman" pitchFamily="18" charset="0"/>
                <a:cs typeface="Times New Roman" pitchFamily="18" charset="0"/>
              </a:rPr>
              <a:t>html-</a:t>
            </a:r>
            <a:r>
              <a:rPr lang="mn-MN" sz="3600" dirty="0">
                <a:latin typeface="Times New Roman" pitchFamily="18" charset="0"/>
                <a:cs typeface="Times New Roman" pitchFamily="18" charset="0"/>
              </a:rPr>
              <a:t>кодыг:</a:t>
            </a:r>
          </a:p>
          <a:p>
            <a:pPr lvl="1" algn="just"/>
            <a:r>
              <a:rPr lang="mn-MN" sz="3300" dirty="0">
                <a:latin typeface="Times New Roman" pitchFamily="18" charset="0"/>
                <a:cs typeface="Times New Roman" pitchFamily="18" charset="0"/>
              </a:rPr>
              <a:t>Толгой хэсэг</a:t>
            </a:r>
          </a:p>
          <a:p>
            <a:pPr lvl="1" algn="just"/>
            <a:r>
              <a:rPr lang="mn-MN" sz="3300" dirty="0">
                <a:latin typeface="Times New Roman" pitchFamily="18" charset="0"/>
                <a:cs typeface="Times New Roman" pitchFamily="18" charset="0"/>
              </a:rPr>
              <a:t>Их бие</a:t>
            </a:r>
          </a:p>
          <a:p>
            <a:r>
              <a:rPr lang="mn-MN" sz="3600" dirty="0">
                <a:latin typeface="Times New Roman" pitchFamily="18" charset="0"/>
                <a:cs typeface="Times New Roman" pitchFamily="18" charset="0"/>
              </a:rPr>
              <a:t>гэж хоёр салган авч үзнэ. Толгой хэсэг нь &lt;</a:t>
            </a:r>
            <a:r>
              <a:rPr lang="en-US" sz="3600" dirty="0">
                <a:latin typeface="Times New Roman" pitchFamily="18" charset="0"/>
                <a:cs typeface="Times New Roman" pitchFamily="18" charset="0"/>
              </a:rPr>
              <a:t>head&gt; </a:t>
            </a:r>
            <a:r>
              <a:rPr lang="mn-MN" sz="3600" dirty="0">
                <a:latin typeface="Times New Roman" pitchFamily="18" charset="0"/>
                <a:cs typeface="Times New Roman" pitchFamily="18" charset="0"/>
              </a:rPr>
              <a:t>гэсэн таагаар илэрхийлэгдэнэ:</a:t>
            </a:r>
          </a:p>
          <a:p>
            <a:pPr algn="just"/>
            <a:r>
              <a:rPr lang="mn-MN" sz="3600" dirty="0">
                <a:latin typeface="Times New Roman" pitchFamily="18" charset="0"/>
                <a:cs typeface="Times New Roman" pitchFamily="18" charset="0"/>
              </a:rPr>
              <a:t>&lt;</a:t>
            </a:r>
            <a:r>
              <a:rPr lang="en-US" sz="3600" dirty="0">
                <a:latin typeface="Times New Roman" pitchFamily="18" charset="0"/>
                <a:cs typeface="Times New Roman" pitchFamily="18" charset="0"/>
              </a:rPr>
              <a:t>head&gt;</a:t>
            </a:r>
          </a:p>
          <a:p>
            <a:pPr algn="just"/>
            <a:r>
              <a:rPr lang="en-US" sz="3600" dirty="0">
                <a:latin typeface="Times New Roman" pitchFamily="18" charset="0"/>
                <a:cs typeface="Times New Roman" pitchFamily="18" charset="0"/>
              </a:rPr>
              <a:t>   ...</a:t>
            </a:r>
          </a:p>
          <a:p>
            <a:pPr algn="just"/>
            <a:r>
              <a:rPr lang="en-US" sz="3600" dirty="0">
                <a:latin typeface="Times New Roman" pitchFamily="18" charset="0"/>
                <a:cs typeface="Times New Roman" pitchFamily="18" charset="0"/>
              </a:rPr>
              <a:t>&lt;/head&gt;</a:t>
            </a:r>
            <a:endParaRPr lang="mn-MN" sz="3600" dirty="0">
              <a:latin typeface="Times New Roman" pitchFamily="18" charset="0"/>
              <a:cs typeface="Times New Roman" pitchFamily="18" charset="0"/>
            </a:endParaRPr>
          </a:p>
        </p:txBody>
      </p:sp>
    </p:spTree>
    <p:extLst>
      <p:ext uri="{BB962C8B-B14F-4D97-AF65-F5344CB8AC3E}">
        <p14:creationId xmlns:p14="http://schemas.microsoft.com/office/powerpoint/2010/main" val="4259050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mn-MN" sz="4000" b="1" dirty="0">
                <a:effectLst>
                  <a:outerShdw blurRad="38100" dist="38100" dir="2700000" algn="tl">
                    <a:srgbClr val="000000">
                      <a:alpha val="43137"/>
                    </a:srgbClr>
                  </a:outerShdw>
                </a:effectLst>
                <a:latin typeface="Times New Roman" pitchFamily="18" charset="0"/>
                <a:cs typeface="Times New Roman" pitchFamily="18" charset="0"/>
              </a:rPr>
              <a:t>Хичээлийн зорилго</a:t>
            </a:r>
            <a:endParaRPr lang="en-US" sz="4000"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gn="just"/>
            <a:r>
              <a:rPr lang="mn-MN" sz="2800" dirty="0">
                <a:latin typeface="Times New Roman" pitchFamily="18" charset="0"/>
                <a:cs typeface="Times New Roman" pitchFamily="18" charset="0"/>
              </a:rPr>
              <a:t>Вебийн үндэс хичээлийг судалснаар веб хуудсын загвар дизайныг буюу статик веб хуудсыг загварчилж сурна. </a:t>
            </a:r>
          </a:p>
          <a:p>
            <a:pPr algn="just"/>
            <a:r>
              <a:rPr lang="mn-MN" sz="2800" dirty="0">
                <a:latin typeface="Times New Roman" pitchFamily="18" charset="0"/>
                <a:cs typeface="Times New Roman" pitchFamily="18" charset="0"/>
              </a:rPr>
              <a:t>Мэдээллийг дүрслэх орчин үеийн технологид нийцсэн веб хуудсыг боловсруулах онолын мэдлэг олгох</a:t>
            </a:r>
          </a:p>
          <a:p>
            <a:pPr algn="just"/>
            <a:r>
              <a:rPr lang="mn-MN" sz="2800" dirty="0">
                <a:latin typeface="Times New Roman" pitchFamily="18" charset="0"/>
                <a:cs typeface="Times New Roman" pitchFamily="18" charset="0"/>
              </a:rPr>
              <a:t>Онолын мэдлэг дээр суурилан веб хуудас загварчлах боломжтой болно.</a:t>
            </a:r>
          </a:p>
          <a:p>
            <a:pPr marL="0" indent="0" algn="just">
              <a:buNone/>
            </a:pPr>
            <a:endParaRPr lang="mn-MN" sz="2800" dirty="0">
              <a:latin typeface="Times New Roman" pitchFamily="18" charset="0"/>
              <a:cs typeface="Times New Roman" pitchFamily="18" charset="0"/>
            </a:endParaRPr>
          </a:p>
          <a:p>
            <a:pPr marL="0" indent="0" algn="just">
              <a:buNone/>
            </a:pP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28204976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effectLst>
                  <a:outerShdw blurRad="38100" dist="38100" dir="2700000" algn="tl">
                    <a:srgbClr val="000000">
                      <a:alpha val="43137"/>
                    </a:srgbClr>
                  </a:outerShdw>
                </a:effectLst>
                <a:latin typeface="Times New Roman" pitchFamily="18" charset="0"/>
                <a:cs typeface="Times New Roman" pitchFamily="18" charset="0"/>
              </a:rPr>
              <a:t>&lt;Head&gt;</a:t>
            </a:r>
          </a:p>
        </p:txBody>
      </p:sp>
      <p:sp>
        <p:nvSpPr>
          <p:cNvPr id="3" name="Content Placeholder 2"/>
          <p:cNvSpPr>
            <a:spLocks noGrp="1"/>
          </p:cNvSpPr>
          <p:nvPr>
            <p:ph sz="quarter" idx="1"/>
          </p:nvPr>
        </p:nvSpPr>
        <p:spPr/>
        <p:txBody>
          <a:bodyPr>
            <a:noAutofit/>
          </a:bodyPr>
          <a:lstStyle/>
          <a:p>
            <a:pPr algn="just"/>
            <a:r>
              <a:rPr lang="mn-MN" sz="2800" dirty="0">
                <a:latin typeface="Times New Roman" pitchFamily="18" charset="0"/>
                <a:cs typeface="Times New Roman" pitchFamily="18" charset="0"/>
              </a:rPr>
              <a:t>Энэ хэсэгт веб хуудасны талаарх мэдээлэл, хуудасны гарчиг, ашиглаж буй тэмдэгтийн хүснэгт гэх мэт байж болно. Ж/нь хуудсандаа гарчиг өгье гэвэл &lt;</a:t>
            </a:r>
            <a:r>
              <a:rPr lang="en-US" sz="2800" dirty="0">
                <a:latin typeface="Times New Roman" pitchFamily="18" charset="0"/>
                <a:cs typeface="Times New Roman" pitchFamily="18" charset="0"/>
              </a:rPr>
              <a:t>title&gt; </a:t>
            </a:r>
            <a:r>
              <a:rPr lang="mn-MN" sz="2800" dirty="0">
                <a:latin typeface="Times New Roman" pitchFamily="18" charset="0"/>
                <a:cs typeface="Times New Roman" pitchFamily="18" charset="0"/>
              </a:rPr>
              <a:t>гэсэн таагийг ашиглана:</a:t>
            </a:r>
          </a:p>
          <a:p>
            <a:pPr algn="just"/>
            <a:r>
              <a:rPr lang="mn-MN" sz="2800" b="1" dirty="0">
                <a:latin typeface="Times New Roman" pitchFamily="18" charset="0"/>
                <a:cs typeface="Times New Roman" pitchFamily="18" charset="0"/>
              </a:rPr>
              <a:t>&lt;</a:t>
            </a:r>
            <a:r>
              <a:rPr lang="en-US" sz="2800" b="1" dirty="0">
                <a:latin typeface="Times New Roman" pitchFamily="18" charset="0"/>
                <a:cs typeface="Times New Roman" pitchFamily="18" charset="0"/>
              </a:rPr>
              <a:t>head&gt;</a:t>
            </a:r>
          </a:p>
          <a:p>
            <a:pPr algn="just"/>
            <a:r>
              <a:rPr lang="en-US" sz="2800" b="1" dirty="0">
                <a:latin typeface="Times New Roman" pitchFamily="18" charset="0"/>
                <a:cs typeface="Times New Roman" pitchFamily="18" charset="0"/>
              </a:rPr>
              <a:t>&lt;title&gt;</a:t>
            </a:r>
          </a:p>
          <a:p>
            <a:pPr algn="just"/>
            <a:r>
              <a:rPr lang="en-US" sz="2800" b="1" dirty="0">
                <a:latin typeface="Times New Roman" pitchFamily="18" charset="0"/>
                <a:cs typeface="Times New Roman" pitchFamily="18" charset="0"/>
              </a:rPr>
              <a:t>       </a:t>
            </a:r>
            <a:r>
              <a:rPr lang="mn-MN" sz="2800" b="1" dirty="0">
                <a:latin typeface="Times New Roman" pitchFamily="18" charset="0"/>
                <a:cs typeface="Times New Roman" pitchFamily="18" charset="0"/>
              </a:rPr>
              <a:t>Хуудасны гарчиг</a:t>
            </a:r>
          </a:p>
          <a:p>
            <a:pPr algn="just"/>
            <a:r>
              <a:rPr lang="mn-MN" sz="2800" b="1" dirty="0">
                <a:latin typeface="Times New Roman" pitchFamily="18" charset="0"/>
                <a:cs typeface="Times New Roman" pitchFamily="18" charset="0"/>
              </a:rPr>
              <a:t>&lt;/</a:t>
            </a:r>
            <a:r>
              <a:rPr lang="en-US" sz="2800" b="1" dirty="0">
                <a:latin typeface="Times New Roman" pitchFamily="18" charset="0"/>
                <a:cs typeface="Times New Roman" pitchFamily="18" charset="0"/>
              </a:rPr>
              <a:t>title&gt;</a:t>
            </a:r>
          </a:p>
          <a:p>
            <a:pPr algn="just"/>
            <a:r>
              <a:rPr lang="en-US" sz="2800" b="1" dirty="0">
                <a:latin typeface="Times New Roman" pitchFamily="18" charset="0"/>
                <a:cs typeface="Times New Roman" pitchFamily="18" charset="0"/>
              </a:rPr>
              <a:t>&lt;/head&gt;</a:t>
            </a:r>
          </a:p>
          <a:p>
            <a:pPr algn="just"/>
            <a:r>
              <a:rPr lang="mn-MN" sz="2800" dirty="0">
                <a:latin typeface="Times New Roman" pitchFamily="18" charset="0"/>
                <a:cs typeface="Times New Roman" pitchFamily="18" charset="0"/>
              </a:rPr>
              <a:t>Хуудсанд толгойн хэсэг буюу </a:t>
            </a:r>
            <a:r>
              <a:rPr lang="en-US" sz="2800" dirty="0">
                <a:latin typeface="Times New Roman" pitchFamily="18" charset="0"/>
                <a:cs typeface="Times New Roman" pitchFamily="18" charset="0"/>
              </a:rPr>
              <a:t>&lt;head&gt; </a:t>
            </a:r>
            <a:r>
              <a:rPr lang="mn-MN" sz="2800" dirty="0">
                <a:latin typeface="Times New Roman" pitchFamily="18" charset="0"/>
                <a:cs typeface="Times New Roman" pitchFamily="18" charset="0"/>
              </a:rPr>
              <a:t>тааг заавал байх албагүй байдаг.</a:t>
            </a:r>
          </a:p>
        </p:txBody>
      </p:sp>
    </p:spTree>
    <p:extLst>
      <p:ext uri="{BB962C8B-B14F-4D97-AF65-F5344CB8AC3E}">
        <p14:creationId xmlns:p14="http://schemas.microsoft.com/office/powerpoint/2010/main" val="42590508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effectLst>
                  <a:outerShdw blurRad="38100" dist="38100" dir="2700000" algn="tl">
                    <a:srgbClr val="000000">
                      <a:alpha val="43137"/>
                    </a:srgbClr>
                  </a:outerShdw>
                </a:effectLst>
                <a:latin typeface="Times New Roman" pitchFamily="18" charset="0"/>
                <a:cs typeface="Times New Roman" pitchFamily="18" charset="0"/>
              </a:rPr>
              <a:t>&lt;Body&gt;</a:t>
            </a:r>
          </a:p>
        </p:txBody>
      </p:sp>
      <p:sp>
        <p:nvSpPr>
          <p:cNvPr id="3" name="Content Placeholder 2"/>
          <p:cNvSpPr>
            <a:spLocks noGrp="1"/>
          </p:cNvSpPr>
          <p:nvPr>
            <p:ph sz="quarter" idx="1"/>
          </p:nvPr>
        </p:nvSpPr>
        <p:spPr/>
        <p:txBody>
          <a:bodyPr>
            <a:normAutofit/>
          </a:bodyPr>
          <a:lstStyle/>
          <a:p>
            <a:pPr algn="just"/>
            <a:r>
              <a:rPr lang="mn-MN" sz="3600" dirty="0">
                <a:latin typeface="Times New Roman" pitchFamily="18" charset="0"/>
                <a:cs typeface="Times New Roman" pitchFamily="18" charset="0"/>
              </a:rPr>
              <a:t>Хуудсанд их бие хэсэг заавал байх ёстой. Их бие нь  &lt;</a:t>
            </a:r>
            <a:r>
              <a:rPr lang="en-US" sz="3600" dirty="0">
                <a:latin typeface="Times New Roman" pitchFamily="18" charset="0"/>
                <a:cs typeface="Times New Roman" pitchFamily="18" charset="0"/>
              </a:rPr>
              <a:t>body&gt;</a:t>
            </a:r>
            <a:r>
              <a:rPr lang="mn-MN" sz="3600" dirty="0">
                <a:latin typeface="Times New Roman" pitchFamily="18" charset="0"/>
                <a:cs typeface="Times New Roman" pitchFamily="18" charset="0"/>
              </a:rPr>
              <a:t> гэсэн таагаар тодорхойлогдоно.</a:t>
            </a:r>
          </a:p>
          <a:p>
            <a:r>
              <a:rPr lang="en-US" sz="3600" dirty="0"/>
              <a:t>&lt;body&gt;</a:t>
            </a:r>
          </a:p>
          <a:p>
            <a:r>
              <a:rPr lang="en-US" sz="3600" dirty="0"/>
              <a:t> </a:t>
            </a:r>
            <a:r>
              <a:rPr lang="mn-MN" sz="3600" dirty="0">
                <a:solidFill>
                  <a:srgbClr val="FF0000"/>
                </a:solidFill>
              </a:rPr>
              <a:t>Веб хөтчөөр харахад гарч ирэх бүх мэдээллийг энд байрлуулах ёстой.</a:t>
            </a:r>
            <a:endParaRPr lang="en-US" sz="3600" dirty="0">
              <a:solidFill>
                <a:srgbClr val="FF0000"/>
              </a:solidFill>
            </a:endParaRPr>
          </a:p>
          <a:p>
            <a:r>
              <a:rPr lang="en-US" sz="3600" dirty="0"/>
              <a:t>&lt;/body&gt;</a:t>
            </a:r>
          </a:p>
          <a:p>
            <a:pPr algn="just"/>
            <a:endParaRPr lang="mn-MN" sz="3600" dirty="0">
              <a:latin typeface="Times New Roman" pitchFamily="18" charset="0"/>
              <a:cs typeface="Times New Roman" pitchFamily="18" charset="0"/>
            </a:endParaRPr>
          </a:p>
        </p:txBody>
      </p:sp>
    </p:spTree>
    <p:extLst>
      <p:ext uri="{BB962C8B-B14F-4D97-AF65-F5344CB8AC3E}">
        <p14:creationId xmlns:p14="http://schemas.microsoft.com/office/powerpoint/2010/main" val="42590508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mn-MN" sz="4000" b="1" dirty="0">
                <a:effectLst>
                  <a:outerShdw blurRad="38100" dist="38100" dir="2700000" algn="tl">
                    <a:srgbClr val="000000">
                      <a:alpha val="43137"/>
                    </a:srgbClr>
                  </a:outerShdw>
                </a:effectLst>
                <a:latin typeface="Times New Roman" pitchFamily="18" charset="0"/>
                <a:cs typeface="Times New Roman" pitchFamily="18" charset="0"/>
              </a:rPr>
              <a:t>Гарчиглалт </a:t>
            </a:r>
            <a:r>
              <a:rPr lang="en-US" sz="4000" b="1" dirty="0">
                <a:effectLst>
                  <a:outerShdw blurRad="38100" dist="38100" dir="2700000" algn="tl">
                    <a:srgbClr val="000000">
                      <a:alpha val="43137"/>
                    </a:srgbClr>
                  </a:outerShdw>
                </a:effectLst>
                <a:latin typeface="Times New Roman" pitchFamily="18" charset="0"/>
                <a:cs typeface="Times New Roman" pitchFamily="18" charset="0"/>
              </a:rPr>
              <a:t>&lt;h1&gt;</a:t>
            </a:r>
          </a:p>
        </p:txBody>
      </p:sp>
      <p:sp>
        <p:nvSpPr>
          <p:cNvPr id="3" name="Content Placeholder 2"/>
          <p:cNvSpPr>
            <a:spLocks noGrp="1"/>
          </p:cNvSpPr>
          <p:nvPr>
            <p:ph sz="quarter" idx="1"/>
          </p:nvPr>
        </p:nvSpPr>
        <p:spPr/>
        <p:txBody>
          <a:bodyPr>
            <a:normAutofit/>
          </a:bodyPr>
          <a:lstStyle/>
          <a:p>
            <a:r>
              <a:rPr lang="en-US" sz="3600" dirty="0">
                <a:latin typeface="Times New Roman" pitchFamily="18" charset="0"/>
                <a:cs typeface="Times New Roman" pitchFamily="18" charset="0"/>
              </a:rPr>
              <a:t>HTML </a:t>
            </a:r>
            <a:r>
              <a:rPr lang="mn-MN" sz="3600" dirty="0">
                <a:latin typeface="Times New Roman" pitchFamily="18" charset="0"/>
                <a:cs typeface="Times New Roman" pitchFamily="18" charset="0"/>
              </a:rPr>
              <a:t>гарчиглалт нь </a:t>
            </a:r>
            <a:r>
              <a:rPr lang="en-US" sz="3600" dirty="0">
                <a:latin typeface="Times New Roman" pitchFamily="18" charset="0"/>
                <a:cs typeface="Times New Roman" pitchFamily="18" charset="0"/>
              </a:rPr>
              <a:t>&lt;h1&gt;-</a:t>
            </a:r>
            <a:r>
              <a:rPr lang="mn-MN" sz="3600" dirty="0">
                <a:latin typeface="Times New Roman" pitchFamily="18" charset="0"/>
                <a:cs typeface="Times New Roman" pitchFamily="18" charset="0"/>
              </a:rPr>
              <a:t>ээс </a:t>
            </a:r>
            <a:r>
              <a:rPr lang="en-US" sz="3600" dirty="0">
                <a:latin typeface="Times New Roman" pitchFamily="18" charset="0"/>
                <a:cs typeface="Times New Roman" pitchFamily="18" charset="0"/>
              </a:rPr>
              <a:t>&lt;h6&gt; </a:t>
            </a:r>
            <a:r>
              <a:rPr lang="mn-MN" sz="3600" dirty="0">
                <a:latin typeface="Times New Roman" pitchFamily="18" charset="0"/>
                <a:cs typeface="Times New Roman" pitchFamily="18" charset="0"/>
              </a:rPr>
              <a:t>хүртэл байдаг. </a:t>
            </a:r>
          </a:p>
        </p:txBody>
      </p:sp>
      <p:sp>
        <p:nvSpPr>
          <p:cNvPr id="4" name="TextBox 3"/>
          <p:cNvSpPr txBox="1"/>
          <p:nvPr/>
        </p:nvSpPr>
        <p:spPr>
          <a:xfrm>
            <a:off x="190500" y="2685067"/>
            <a:ext cx="4191000" cy="2308324"/>
          </a:xfrm>
          <a:prstGeom prst="rect">
            <a:avLst/>
          </a:prstGeom>
          <a:noFill/>
        </p:spPr>
        <p:txBody>
          <a:bodyPr wrap="square" rtlCol="0">
            <a:spAutoFit/>
          </a:bodyPr>
          <a:lstStyle/>
          <a:p>
            <a:r>
              <a:rPr lang="en-US" sz="2400" b="1" dirty="0"/>
              <a:t>&lt;h</a:t>
            </a:r>
            <a:r>
              <a:rPr lang="mn-MN" sz="2400" b="1" dirty="0"/>
              <a:t>1</a:t>
            </a:r>
            <a:r>
              <a:rPr lang="en-US" sz="2400" b="1" dirty="0"/>
              <a:t>&gt;This is heading 1&lt;/h</a:t>
            </a:r>
            <a:r>
              <a:rPr lang="mn-MN" sz="2400" b="1" dirty="0"/>
              <a:t>1</a:t>
            </a:r>
            <a:r>
              <a:rPr lang="en-US" sz="2400" b="1" dirty="0"/>
              <a:t>&gt;</a:t>
            </a:r>
          </a:p>
          <a:p>
            <a:r>
              <a:rPr lang="en-US" sz="2400" b="1" dirty="0"/>
              <a:t>&lt;h2&gt;This is heading 2&lt;/h2&gt;</a:t>
            </a:r>
          </a:p>
          <a:p>
            <a:r>
              <a:rPr lang="en-US" sz="2400" b="1" dirty="0"/>
              <a:t>&lt;h3&gt;This is heading 3&lt;/h3&gt;</a:t>
            </a:r>
          </a:p>
          <a:p>
            <a:r>
              <a:rPr lang="en-US" sz="2400" b="1" dirty="0"/>
              <a:t>&lt;h4&gt;This is heading 4&lt;/h4&gt;</a:t>
            </a:r>
          </a:p>
          <a:p>
            <a:r>
              <a:rPr lang="en-US" sz="2400" b="1" dirty="0"/>
              <a:t>&lt;h5&gt;This is heading 5&lt;/h5&gt;</a:t>
            </a:r>
          </a:p>
          <a:p>
            <a:r>
              <a:rPr lang="en-US" sz="2400" b="1" dirty="0"/>
              <a:t>&lt;h6&gt;This is heading 6&lt;/h6&gt;</a:t>
            </a: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0854" t="28385" r="31186" b="38518"/>
          <a:stretch/>
        </p:blipFill>
        <p:spPr bwMode="auto">
          <a:xfrm>
            <a:off x="4648200" y="1905000"/>
            <a:ext cx="3733800" cy="3868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590508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sz="4000"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r>
              <a:rPr lang="mn-MN" sz="3600" dirty="0">
                <a:latin typeface="Times New Roman" pitchFamily="18" charset="0"/>
                <a:cs typeface="Times New Roman" pitchFamily="18" charset="0"/>
              </a:rPr>
              <a:t>Догол мөр бичихэд </a:t>
            </a:r>
            <a:r>
              <a:rPr lang="en-US" sz="3600" dirty="0">
                <a:latin typeface="Times New Roman" pitchFamily="18" charset="0"/>
                <a:cs typeface="Times New Roman" pitchFamily="18" charset="0"/>
              </a:rPr>
              <a:t>&lt;p&gt;</a:t>
            </a:r>
            <a:r>
              <a:rPr lang="mn-MN" sz="3600" dirty="0">
                <a:latin typeface="Times New Roman" pitchFamily="18" charset="0"/>
                <a:cs typeface="Times New Roman" pitchFamily="18" charset="0"/>
              </a:rPr>
              <a:t> гэсэн тааганд бичнэ. </a:t>
            </a:r>
          </a:p>
          <a:p>
            <a:r>
              <a:rPr lang="en-US" sz="3600" dirty="0">
                <a:latin typeface="Times New Roman" panose="02020603050405020304" pitchFamily="18" charset="0"/>
                <a:cs typeface="Times New Roman" panose="02020603050405020304" pitchFamily="18" charset="0"/>
              </a:rPr>
              <a:t>&lt;p&gt;</a:t>
            </a:r>
            <a:r>
              <a:rPr lang="mn-MN" sz="3600" dirty="0">
                <a:latin typeface="Times New Roman" panose="02020603050405020304" pitchFamily="18" charset="0"/>
                <a:cs typeface="Times New Roman" panose="02020603050405020304" pitchFamily="18" charset="0"/>
              </a:rPr>
              <a:t>Энэ бол догол мөр</a:t>
            </a:r>
            <a:r>
              <a:rPr lang="en-US" sz="3600" dirty="0">
                <a:latin typeface="Times New Roman" panose="02020603050405020304" pitchFamily="18" charset="0"/>
                <a:cs typeface="Times New Roman" panose="02020603050405020304" pitchFamily="18" charset="0"/>
              </a:rPr>
              <a:t>.&lt;/p&gt;</a:t>
            </a:r>
            <a:endParaRPr lang="mn-MN" sz="3600" dirty="0">
              <a:latin typeface="Times New Roman" panose="02020603050405020304" pitchFamily="18" charset="0"/>
              <a:cs typeface="Times New Roman" panose="02020603050405020304" pitchFamily="18" charset="0"/>
            </a:endParaRPr>
          </a:p>
          <a:p>
            <a:r>
              <a:rPr lang="en-US" sz="3600" dirty="0">
                <a:latin typeface="Times New Roman" pitchFamily="18" charset="0"/>
                <a:cs typeface="Times New Roman" pitchFamily="18" charset="0"/>
              </a:rPr>
              <a:t>&lt;</a:t>
            </a:r>
            <a:r>
              <a:rPr lang="en-US" sz="3600" dirty="0" err="1">
                <a:latin typeface="Times New Roman" pitchFamily="18" charset="0"/>
                <a:cs typeface="Times New Roman" pitchFamily="18" charset="0"/>
              </a:rPr>
              <a:t>br</a:t>
            </a:r>
            <a:r>
              <a:rPr lang="en-US" sz="3600" dirty="0">
                <a:latin typeface="Times New Roman" pitchFamily="18" charset="0"/>
                <a:cs typeface="Times New Roman" pitchFamily="18" charset="0"/>
              </a:rPr>
              <a:t>&gt; - </a:t>
            </a:r>
            <a:r>
              <a:rPr lang="mn-MN" sz="3600" dirty="0">
                <a:latin typeface="Times New Roman" pitchFamily="18" charset="0"/>
                <a:cs typeface="Times New Roman" pitchFamily="18" charset="0"/>
              </a:rPr>
              <a:t>Шинэ мөр шилжих</a:t>
            </a:r>
          </a:p>
          <a:p>
            <a:r>
              <a:rPr lang="en-US" sz="3600" dirty="0">
                <a:latin typeface="Times New Roman" pitchFamily="18" charset="0"/>
                <a:cs typeface="Times New Roman" pitchFamily="18" charset="0"/>
              </a:rPr>
              <a:t>&lt;</a:t>
            </a:r>
            <a:r>
              <a:rPr lang="en-US" sz="3600" dirty="0" err="1">
                <a:latin typeface="Times New Roman" pitchFamily="18" charset="0"/>
                <a:cs typeface="Times New Roman" pitchFamily="18" charset="0"/>
              </a:rPr>
              <a:t>hr</a:t>
            </a:r>
            <a:r>
              <a:rPr lang="en-US" sz="3600" dirty="0">
                <a:latin typeface="Times New Roman" pitchFamily="18" charset="0"/>
                <a:cs typeface="Times New Roman" pitchFamily="18" charset="0"/>
              </a:rPr>
              <a:t>&gt; - </a:t>
            </a:r>
            <a:r>
              <a:rPr lang="mn-MN" sz="3600" dirty="0">
                <a:latin typeface="Times New Roman" pitchFamily="18" charset="0"/>
                <a:cs typeface="Times New Roman" pitchFamily="18" charset="0"/>
              </a:rPr>
              <a:t>Зураас</a:t>
            </a:r>
          </a:p>
          <a:p>
            <a:endParaRPr lang="mn-MN" sz="3600" dirty="0">
              <a:latin typeface="Times New Roman" pitchFamily="18" charset="0"/>
              <a:cs typeface="Times New Roman" pitchFamily="18" charset="0"/>
            </a:endParaRPr>
          </a:p>
        </p:txBody>
      </p:sp>
    </p:spTree>
    <p:extLst>
      <p:ext uri="{BB962C8B-B14F-4D97-AF65-F5344CB8AC3E}">
        <p14:creationId xmlns:p14="http://schemas.microsoft.com/office/powerpoint/2010/main" val="42590508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n-MN" dirty="0"/>
              <a:t>Текст таагууд</a:t>
            </a:r>
            <a:endParaRPr lang="en-US" dirty="0"/>
          </a:p>
        </p:txBody>
      </p:sp>
      <p:sp>
        <p:nvSpPr>
          <p:cNvPr id="3" name="Content Placeholder 2"/>
          <p:cNvSpPr>
            <a:spLocks noGrp="1"/>
          </p:cNvSpPr>
          <p:nvPr>
            <p:ph sz="quarter" idx="1"/>
          </p:nvPr>
        </p:nvSpPr>
        <p:spPr/>
        <p:txBody>
          <a:bodyPr>
            <a:normAutofit/>
          </a:bodyPr>
          <a:lstStyle/>
          <a:p>
            <a:pPr marL="0" indent="0" fontAlgn="t">
              <a:buNone/>
            </a:pPr>
            <a:r>
              <a:rPr lang="en-US" sz="3600" dirty="0"/>
              <a:t>&lt;b&gt;</a:t>
            </a:r>
            <a:r>
              <a:rPr lang="mn-MN" sz="3600" dirty="0"/>
              <a:t>		Текстыг </a:t>
            </a:r>
            <a:r>
              <a:rPr lang="mn-MN" sz="3600" b="1" dirty="0"/>
              <a:t>тодоор</a:t>
            </a:r>
            <a:r>
              <a:rPr lang="mn-MN" sz="3600" dirty="0"/>
              <a:t> бичих </a:t>
            </a:r>
            <a:r>
              <a:rPr lang="en-US" sz="3600" dirty="0"/>
              <a:t>(bold)</a:t>
            </a:r>
          </a:p>
          <a:p>
            <a:pPr marL="0" indent="0" fontAlgn="t">
              <a:buNone/>
            </a:pPr>
            <a:r>
              <a:rPr lang="en-US" sz="3600" dirty="0"/>
              <a:t>&lt;big&gt;</a:t>
            </a:r>
            <a:r>
              <a:rPr lang="mn-MN" sz="3600" dirty="0"/>
              <a:t>	Текстыг томоор бичих </a:t>
            </a:r>
            <a:r>
              <a:rPr lang="en-US" sz="3600" dirty="0"/>
              <a:t>(big)</a:t>
            </a:r>
          </a:p>
          <a:p>
            <a:pPr marL="0" indent="0" fontAlgn="t">
              <a:buNone/>
            </a:pPr>
            <a:r>
              <a:rPr lang="en-US" sz="3600" dirty="0"/>
              <a:t>&lt;tt&gt;</a:t>
            </a:r>
            <a:r>
              <a:rPr lang="mn-MN" sz="3600" dirty="0"/>
              <a:t>		Цахилгаан шуудан </a:t>
            </a:r>
            <a:endParaRPr lang="en-US" sz="3600" dirty="0"/>
          </a:p>
          <a:p>
            <a:pPr marL="0" indent="0" fontAlgn="t">
              <a:buNone/>
            </a:pPr>
            <a:r>
              <a:rPr lang="en-US" sz="3600" dirty="0"/>
              <a:t>&lt;</a:t>
            </a:r>
            <a:r>
              <a:rPr lang="en-US" sz="3600" dirty="0" err="1"/>
              <a:t>i</a:t>
            </a:r>
            <a:r>
              <a:rPr lang="en-US" sz="3600" dirty="0"/>
              <a:t>&gt;</a:t>
            </a:r>
            <a:r>
              <a:rPr lang="mn-MN" sz="3600" dirty="0"/>
              <a:t>		</a:t>
            </a:r>
            <a:r>
              <a:rPr lang="mn-MN" sz="3600" i="1" dirty="0"/>
              <a:t>Налуугаар бичих</a:t>
            </a:r>
            <a:endParaRPr lang="en-US" sz="3600" dirty="0"/>
          </a:p>
          <a:p>
            <a:pPr marL="0" indent="0" fontAlgn="t">
              <a:buNone/>
            </a:pPr>
            <a:r>
              <a:rPr lang="en-US" sz="3600" dirty="0"/>
              <a:t>&lt;small&gt;</a:t>
            </a:r>
            <a:r>
              <a:rPr lang="mn-MN" sz="3600" dirty="0"/>
              <a:t>	Жижгээр бичих</a:t>
            </a:r>
            <a:endParaRPr lang="en-US" sz="3600" dirty="0"/>
          </a:p>
          <a:p>
            <a:pPr marL="0" indent="0">
              <a:buNone/>
            </a:pPr>
            <a:endParaRPr lang="en-US" sz="3600" dirty="0"/>
          </a:p>
        </p:txBody>
      </p:sp>
    </p:spTree>
    <p:extLst>
      <p:ext uri="{BB962C8B-B14F-4D97-AF65-F5344CB8AC3E}">
        <p14:creationId xmlns:p14="http://schemas.microsoft.com/office/powerpoint/2010/main" val="1553633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937260" y="228600"/>
            <a:ext cx="7498080" cy="487362"/>
          </a:xfrm>
        </p:spPr>
        <p:txBody>
          <a:bodyPr>
            <a:normAutofit fontScale="90000"/>
          </a:bodyPr>
          <a:lstStyle/>
          <a:p>
            <a:r>
              <a:rPr lang="en-US" dirty="0">
                <a:latin typeface="Times New Roman" pitchFamily="18" charset="0"/>
                <a:cs typeface="Times New Roman" pitchFamily="18" charset="0"/>
              </a:rPr>
              <a:t>		</a:t>
            </a:r>
            <a:r>
              <a:rPr lang="mn-MN" dirty="0">
                <a:latin typeface="Times New Roman" pitchFamily="18" charset="0"/>
                <a:cs typeface="Times New Roman" pitchFamily="18" charset="0"/>
              </a:rPr>
              <a:t> </a:t>
            </a:r>
            <a:r>
              <a:rPr lang="mn-MN" b="1" dirty="0">
                <a:solidFill>
                  <a:schemeClr val="tx1"/>
                </a:solidFill>
                <a:effectLst/>
                <a:latin typeface="Times New Roman" pitchFamily="18" charset="0"/>
                <a:cs typeface="Times New Roman" pitchFamily="18" charset="0"/>
              </a:rPr>
              <a:t>Дүгнэх журам</a:t>
            </a:r>
            <a:endParaRPr lang="en-US" b="1" dirty="0">
              <a:solidFill>
                <a:schemeClr val="tx1"/>
              </a:solidFill>
              <a:effectLst/>
              <a:latin typeface="Times New Roman" pitchFamily="18" charset="0"/>
              <a:cs typeface="Times New Roman" pitchFamily="18" charset="0"/>
            </a:endParaRPr>
          </a:p>
        </p:txBody>
      </p:sp>
      <p:sp>
        <p:nvSpPr>
          <p:cNvPr id="3" name="Content Placeholder 2"/>
          <p:cNvSpPr>
            <a:spLocks noGrp="1"/>
          </p:cNvSpPr>
          <p:nvPr>
            <p:ph idx="1"/>
          </p:nvPr>
        </p:nvSpPr>
        <p:spPr>
          <a:xfrm>
            <a:off x="228600" y="838200"/>
            <a:ext cx="8915400" cy="5867400"/>
          </a:xfrm>
        </p:spPr>
        <p:txBody>
          <a:bodyPr>
            <a:noAutofit/>
          </a:bodyPr>
          <a:lstStyle/>
          <a:p>
            <a:pPr marL="0" indent="0">
              <a:buNone/>
            </a:pPr>
            <a:r>
              <a:rPr lang="mn-MN" sz="2000" dirty="0">
                <a:latin typeface="Times New Roman" pitchFamily="18" charset="0"/>
                <a:cs typeface="Times New Roman" pitchFamily="18" charset="0"/>
              </a:rPr>
              <a:t>Оюутны мэдлэг чадварыг улирлын явц болон эцэст үнэлж дүгнэнэ. Энэхүү үнэлгээ нь дараах байдлаар хуваагдана. Нийт оноо 100. Үүнээс:</a:t>
            </a:r>
            <a:endParaRPr lang="en-US" sz="2000" dirty="0">
              <a:latin typeface="Times New Roman" pitchFamily="18" charset="0"/>
              <a:cs typeface="Times New Roman" pitchFamily="18" charset="0"/>
            </a:endParaRPr>
          </a:p>
          <a:p>
            <a:pPr lvl="0"/>
            <a:r>
              <a:rPr lang="mn-MN" sz="2000" dirty="0">
                <a:latin typeface="Times New Roman" pitchFamily="18" charset="0"/>
                <a:cs typeface="Times New Roman" pitchFamily="18" charset="0"/>
              </a:rPr>
              <a:t>Ирц 					</a:t>
            </a:r>
            <a:r>
              <a:rPr lang="en-US" sz="2000" dirty="0">
                <a:latin typeface="Times New Roman" pitchFamily="18" charset="0"/>
                <a:cs typeface="Times New Roman" pitchFamily="18" charset="0"/>
              </a:rPr>
              <a:t>	</a:t>
            </a:r>
            <a:r>
              <a:rPr lang="mn-MN" sz="2000" dirty="0">
                <a:latin typeface="Times New Roman" pitchFamily="18" charset="0"/>
                <a:cs typeface="Times New Roman" pitchFamily="18" charset="0"/>
              </a:rPr>
              <a:t>10</a:t>
            </a:r>
            <a:endParaRPr lang="en-US" sz="2000" dirty="0">
              <a:latin typeface="Times New Roman" pitchFamily="18" charset="0"/>
              <a:cs typeface="Times New Roman" pitchFamily="18" charset="0"/>
            </a:endParaRPr>
          </a:p>
          <a:p>
            <a:pPr lvl="0"/>
            <a:r>
              <a:rPr lang="mn-MN" sz="2000" dirty="0">
                <a:latin typeface="Times New Roman" pitchFamily="18" charset="0"/>
                <a:cs typeface="Times New Roman" pitchFamily="18" charset="0"/>
              </a:rPr>
              <a:t>Лабораторийн ажил 				20</a:t>
            </a:r>
            <a:endParaRPr lang="en-US" sz="2000" dirty="0">
              <a:latin typeface="Times New Roman" pitchFamily="18" charset="0"/>
              <a:cs typeface="Times New Roman" pitchFamily="18" charset="0"/>
            </a:endParaRPr>
          </a:p>
          <a:p>
            <a:pPr lvl="0"/>
            <a:r>
              <a:rPr lang="mn-MN" sz="2000" dirty="0">
                <a:latin typeface="Times New Roman" pitchFamily="18" charset="0"/>
                <a:cs typeface="Times New Roman" pitchFamily="18" charset="0"/>
              </a:rPr>
              <a:t>Хичээлийн тест </a:t>
            </a:r>
            <a:r>
              <a:rPr lang="en-US" sz="2000" dirty="0">
                <a:latin typeface="Times New Roman" pitchFamily="18" charset="0"/>
                <a:cs typeface="Times New Roman" pitchFamily="18" charset="0"/>
              </a:rPr>
              <a:t>(2 </a:t>
            </a:r>
            <a:r>
              <a:rPr lang="mn-MN" sz="2000" dirty="0">
                <a:latin typeface="Times New Roman" pitchFamily="18" charset="0"/>
                <a:cs typeface="Times New Roman" pitchFamily="18" charset="0"/>
              </a:rPr>
              <a:t>удаа</a:t>
            </a:r>
            <a:r>
              <a:rPr lang="en-US" sz="2000" dirty="0">
                <a:latin typeface="Times New Roman" pitchFamily="18" charset="0"/>
                <a:cs typeface="Times New Roman" pitchFamily="18" charset="0"/>
              </a:rPr>
              <a:t>)</a:t>
            </a:r>
            <a:r>
              <a:rPr lang="mn-MN" sz="2000" dirty="0">
                <a:latin typeface="Times New Roman" pitchFamily="18" charset="0"/>
                <a:cs typeface="Times New Roman" pitchFamily="18" charset="0"/>
              </a:rPr>
              <a:t>			20</a:t>
            </a:r>
            <a:endParaRPr lang="en-US" sz="2000" dirty="0">
              <a:latin typeface="Times New Roman" pitchFamily="18" charset="0"/>
              <a:cs typeface="Times New Roman" pitchFamily="18" charset="0"/>
            </a:endParaRPr>
          </a:p>
          <a:p>
            <a:pPr lvl="0"/>
            <a:r>
              <a:rPr lang="mn-MN" sz="2000" dirty="0">
                <a:latin typeface="Times New Roman" pitchFamily="18" charset="0"/>
                <a:cs typeface="Times New Roman" pitchFamily="18" charset="0"/>
              </a:rPr>
              <a:t>Бие даалт 					20</a:t>
            </a:r>
            <a:r>
              <a:rPr lang="en-US" sz="2000" dirty="0">
                <a:latin typeface="Times New Roman" pitchFamily="18" charset="0"/>
                <a:cs typeface="Times New Roman" pitchFamily="18" charset="0"/>
              </a:rPr>
              <a:t>/2 </a:t>
            </a:r>
            <a:r>
              <a:rPr lang="mn-MN" sz="2000" dirty="0">
                <a:latin typeface="Times New Roman" pitchFamily="18" charset="0"/>
                <a:cs typeface="Times New Roman" pitchFamily="18" charset="0"/>
              </a:rPr>
              <a:t>удаа</a:t>
            </a:r>
            <a:r>
              <a:rPr lang="en-US" sz="2000" dirty="0">
                <a:latin typeface="Times New Roman" pitchFamily="18" charset="0"/>
                <a:cs typeface="Times New Roman" pitchFamily="18" charset="0"/>
              </a:rPr>
              <a:t>/</a:t>
            </a:r>
          </a:p>
          <a:p>
            <a:pPr lvl="0"/>
            <a:r>
              <a:rPr lang="mn-MN" sz="2000" dirty="0">
                <a:latin typeface="Times New Roman" pitchFamily="18" charset="0"/>
                <a:cs typeface="Times New Roman" pitchFamily="18" charset="0"/>
              </a:rPr>
              <a:t>Улирлын шалгалт			</a:t>
            </a:r>
            <a:r>
              <a:rPr lang="en-US" sz="2000" dirty="0">
                <a:latin typeface="Times New Roman" pitchFamily="18" charset="0"/>
                <a:cs typeface="Times New Roman" pitchFamily="18" charset="0"/>
              </a:rPr>
              <a:t>	</a:t>
            </a:r>
            <a:r>
              <a:rPr lang="mn-MN" sz="2000" dirty="0">
                <a:latin typeface="Times New Roman" pitchFamily="18" charset="0"/>
                <a:cs typeface="Times New Roman" pitchFamily="18" charset="0"/>
              </a:rPr>
              <a:t>30</a:t>
            </a: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   </a:t>
            </a:r>
            <a:r>
              <a:rPr lang="mn-MN" sz="2000" dirty="0">
                <a:latin typeface="Times New Roman" pitchFamily="18" charset="0"/>
                <a:cs typeface="Times New Roman" pitchFamily="18" charset="0"/>
              </a:rPr>
              <a:t>   Лекцийн болон лаборторийн хичээлийг тасалсан тохиолдолд </a:t>
            </a:r>
            <a:r>
              <a:rPr lang="mn-MN" sz="2000" b="1" dirty="0">
                <a:latin typeface="Times New Roman" pitchFamily="18" charset="0"/>
                <a:cs typeface="Times New Roman" pitchFamily="18" charset="0"/>
              </a:rPr>
              <a:t>-1 </a:t>
            </a:r>
            <a:r>
              <a:rPr lang="mn-MN" sz="2000" dirty="0">
                <a:latin typeface="Times New Roman" pitchFamily="18" charset="0"/>
                <a:cs typeface="Times New Roman" pitchFamily="18" charset="0"/>
              </a:rPr>
              <a:t>оноогоор дүгнэгдэнэ. Тухайн өдөр хүндэтгэх шалтгаанаар чөлөө авсан </a:t>
            </a:r>
            <a:r>
              <a:rPr lang="en-US" sz="2000" dirty="0">
                <a:latin typeface="Times New Roman" pitchFamily="18" charset="0"/>
                <a:cs typeface="Times New Roman" pitchFamily="18" charset="0"/>
              </a:rPr>
              <a:t>(</a:t>
            </a:r>
            <a:r>
              <a:rPr lang="mn-MN" sz="2000" dirty="0">
                <a:latin typeface="Times New Roman" pitchFamily="18" charset="0"/>
                <a:cs typeface="Times New Roman" pitchFamily="18" charset="0"/>
              </a:rPr>
              <a:t>сургалтын албанаас чөлөө олгосон бичиг</a:t>
            </a:r>
            <a:r>
              <a:rPr lang="en-US" sz="2000" dirty="0">
                <a:latin typeface="Times New Roman" pitchFamily="18" charset="0"/>
                <a:cs typeface="Times New Roman" pitchFamily="18" charset="0"/>
              </a:rPr>
              <a:t>)</a:t>
            </a:r>
            <a:r>
              <a:rPr lang="mn-MN" sz="2000" dirty="0">
                <a:latin typeface="Times New Roman" pitchFamily="18" charset="0"/>
                <a:cs typeface="Times New Roman" pitchFamily="18" charset="0"/>
              </a:rPr>
              <a:t>, өвчтэй болон акттай бол актыг үндэслэн засуулж болно.</a:t>
            </a:r>
            <a:endParaRPr lang="en-US" sz="2000" dirty="0">
              <a:latin typeface="Times New Roman" pitchFamily="18" charset="0"/>
              <a:cs typeface="Times New Roman" pitchFamily="18" charset="0"/>
            </a:endParaRPr>
          </a:p>
          <a:p>
            <a:r>
              <a:rPr lang="mn-MN" sz="2000" dirty="0">
                <a:latin typeface="Times New Roman" pitchFamily="18" charset="0"/>
                <a:cs typeface="Times New Roman" pitchFamily="18" charset="0"/>
              </a:rPr>
              <a:t>Энэ хичээлийн туршид нийт 2 бие даалт хийж хамгаалуулах ба 1-р бие даалтыг 7-р долоо хоногт, 2-р бие даалтыг 1</a:t>
            </a:r>
            <a:r>
              <a:rPr lang="en-US" sz="2000" dirty="0">
                <a:latin typeface="Times New Roman" pitchFamily="18" charset="0"/>
                <a:cs typeface="Times New Roman" pitchFamily="18" charset="0"/>
              </a:rPr>
              <a:t>6</a:t>
            </a:r>
            <a:r>
              <a:rPr lang="mn-MN" sz="2000" dirty="0">
                <a:latin typeface="Times New Roman" pitchFamily="18" charset="0"/>
                <a:cs typeface="Times New Roman" pitchFamily="18" charset="0"/>
              </a:rPr>
              <a:t>-р долоо хоногт тус тус авна. Явцын шалгалт 1-ийг 8-р долоо хоногт, явцын шалгалт 2-ыг 1</a:t>
            </a:r>
            <a:r>
              <a:rPr lang="en-US" sz="2000" dirty="0">
                <a:latin typeface="Times New Roman" pitchFamily="18" charset="0"/>
                <a:cs typeface="Times New Roman" pitchFamily="18" charset="0"/>
              </a:rPr>
              <a:t>5</a:t>
            </a:r>
            <a:r>
              <a:rPr lang="mn-MN" sz="2000" dirty="0">
                <a:latin typeface="Times New Roman" pitchFamily="18" charset="0"/>
                <a:cs typeface="Times New Roman" pitchFamily="18" charset="0"/>
              </a:rPr>
              <a:t>-р долоо хоногт  тус тус авна.</a:t>
            </a:r>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pPr marL="82296" indent="0">
              <a:buNone/>
            </a:pPr>
            <a:endParaRPr lang="en-US" sz="2000" dirty="0"/>
          </a:p>
        </p:txBody>
      </p:sp>
    </p:spTree>
    <p:extLst>
      <p:ext uri="{BB962C8B-B14F-4D97-AF65-F5344CB8AC3E}">
        <p14:creationId xmlns:p14="http://schemas.microsoft.com/office/powerpoint/2010/main" val="3224992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mn-MN" sz="4000" b="1" dirty="0">
                <a:effectLst>
                  <a:outerShdw blurRad="38100" dist="38100" dir="2700000" algn="tl">
                    <a:srgbClr val="000000">
                      <a:alpha val="43137"/>
                    </a:srgbClr>
                  </a:outerShdw>
                </a:effectLst>
                <a:latin typeface="Times New Roman" pitchFamily="18" charset="0"/>
                <a:cs typeface="Times New Roman" pitchFamily="18" charset="0"/>
              </a:rPr>
              <a:t>Агуулга</a:t>
            </a:r>
            <a:endParaRPr lang="en-US" sz="4000"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r>
              <a:rPr lang="mn-MN" sz="3600" dirty="0">
                <a:latin typeface="Times New Roman" pitchFamily="18" charset="0"/>
                <a:cs typeface="Times New Roman" pitchFamily="18" charset="0"/>
              </a:rPr>
              <a:t>Интернетийн үүсэл, түүх</a:t>
            </a:r>
          </a:p>
          <a:p>
            <a:r>
              <a:rPr lang="en-US" sz="3600" dirty="0">
                <a:latin typeface="Times New Roman" pitchFamily="18" charset="0"/>
                <a:cs typeface="Times New Roman" pitchFamily="18" charset="0"/>
              </a:rPr>
              <a:t>World wide web – WWW</a:t>
            </a:r>
          </a:p>
          <a:p>
            <a:r>
              <a:rPr lang="mn-MN" sz="3600" dirty="0">
                <a:latin typeface="Times New Roman" pitchFamily="18" charset="0"/>
                <a:cs typeface="Times New Roman" pitchFamily="18" charset="0"/>
              </a:rPr>
              <a:t>Веб хөтөч</a:t>
            </a:r>
            <a:endParaRPr lang="en-US" sz="3600" dirty="0">
              <a:latin typeface="Times New Roman" pitchFamily="18" charset="0"/>
              <a:cs typeface="Times New Roman" pitchFamily="18" charset="0"/>
            </a:endParaRPr>
          </a:p>
          <a:p>
            <a:r>
              <a:rPr lang="mn-MN" sz="3600" dirty="0">
                <a:latin typeface="Times New Roman" pitchFamily="18" charset="0"/>
                <a:cs typeface="Times New Roman" pitchFamily="18" charset="0"/>
              </a:rPr>
              <a:t>Вебийн бүтэц</a:t>
            </a:r>
            <a:endParaRPr lang="en-US" sz="3600" dirty="0">
              <a:latin typeface="Times New Roman" pitchFamily="18" charset="0"/>
              <a:cs typeface="Times New Roman" pitchFamily="18" charset="0"/>
            </a:endParaRPr>
          </a:p>
          <a:p>
            <a:r>
              <a:rPr lang="en-US" sz="3600" dirty="0">
                <a:latin typeface="Times New Roman" pitchFamily="18" charset="0"/>
                <a:cs typeface="Times New Roman" pitchFamily="18" charset="0"/>
              </a:rPr>
              <a:t>HTML</a:t>
            </a:r>
          </a:p>
          <a:p>
            <a:r>
              <a:rPr lang="en-US" sz="3600" dirty="0">
                <a:latin typeface="Times New Roman" pitchFamily="18" charset="0"/>
                <a:cs typeface="Times New Roman" pitchFamily="18" charset="0"/>
              </a:rPr>
              <a:t>HTML </a:t>
            </a:r>
            <a:r>
              <a:rPr lang="mn-MN" sz="3600" dirty="0">
                <a:latin typeface="Times New Roman" pitchFamily="18" charset="0"/>
                <a:cs typeface="Times New Roman" pitchFamily="18" charset="0"/>
              </a:rPr>
              <a:t>тааг</a:t>
            </a:r>
          </a:p>
        </p:txBody>
      </p:sp>
    </p:spTree>
    <p:extLst>
      <p:ext uri="{BB962C8B-B14F-4D97-AF65-F5344CB8AC3E}">
        <p14:creationId xmlns:p14="http://schemas.microsoft.com/office/powerpoint/2010/main" val="2827439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mn-MN" sz="4000" b="1" dirty="0">
                <a:effectLst>
                  <a:outerShdw blurRad="38100" dist="38100" dir="2700000" algn="tl">
                    <a:srgbClr val="000000">
                      <a:alpha val="43137"/>
                    </a:srgbClr>
                  </a:outerShdw>
                </a:effectLst>
                <a:latin typeface="Times New Roman" pitchFamily="18" charset="0"/>
                <a:cs typeface="Times New Roman" pitchFamily="18" charset="0"/>
              </a:rPr>
              <a:t>Интернет</a:t>
            </a:r>
            <a:endParaRPr lang="en-US" sz="4000"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gn="just"/>
            <a:r>
              <a:rPr lang="mn-MN" sz="3600" dirty="0">
                <a:latin typeface="Times New Roman" pitchFamily="18" charset="0"/>
                <a:cs typeface="Times New Roman" pitchFamily="18" charset="0"/>
              </a:rPr>
              <a:t>1968 онд АНУ-д цэрэг, батлан хамгаалахын зориулалтаар компьютеруудыг өөр хооронд нь холбож сүлжээний зохион байгуулалтанд оруулах </a:t>
            </a:r>
            <a:r>
              <a:rPr lang="en-US" sz="3600" dirty="0">
                <a:latin typeface="Times New Roman" pitchFamily="18" charset="0"/>
                <a:cs typeface="Times New Roman" pitchFamily="18" charset="0"/>
              </a:rPr>
              <a:t>ARPANET </a:t>
            </a:r>
            <a:r>
              <a:rPr lang="mn-MN" sz="3600" dirty="0">
                <a:latin typeface="Times New Roman" pitchFamily="18" charset="0"/>
                <a:cs typeface="Times New Roman" pitchFamily="18" charset="0"/>
              </a:rPr>
              <a:t>төсөл хэрэгжиж эхэлсэн нь Интернет үүсэх гол нөхцөл болсон.</a:t>
            </a:r>
          </a:p>
        </p:txBody>
      </p:sp>
    </p:spTree>
    <p:extLst>
      <p:ext uri="{BB962C8B-B14F-4D97-AF65-F5344CB8AC3E}">
        <p14:creationId xmlns:p14="http://schemas.microsoft.com/office/powerpoint/2010/main" val="3195544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dirty="0"/>
          </a:p>
        </p:txBody>
      </p:sp>
      <p:pic>
        <p:nvPicPr>
          <p:cNvPr id="2050" name="Picture 2" descr="http://upload.wikimedia.org/wikipedia/commons/b/bd/Internet_map_1024_-_transpare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400049"/>
            <a:ext cx="8759825" cy="5940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4764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effectLst>
                  <a:outerShdw blurRad="38100" dist="38100" dir="2700000" algn="tl">
                    <a:srgbClr val="000000">
                      <a:alpha val="43137"/>
                    </a:srgbClr>
                  </a:outerShdw>
                </a:effectLst>
                <a:latin typeface="Times New Roman" pitchFamily="18" charset="0"/>
                <a:cs typeface="Times New Roman" pitchFamily="18" charset="0"/>
              </a:rPr>
              <a:t>WWW </a:t>
            </a:r>
            <a:r>
              <a:rPr lang="mn-MN" sz="4000" b="1" dirty="0">
                <a:effectLst>
                  <a:outerShdw blurRad="38100" dist="38100" dir="2700000" algn="tl">
                    <a:srgbClr val="000000">
                      <a:alpha val="43137"/>
                    </a:srgbClr>
                  </a:outerShdw>
                </a:effectLst>
                <a:latin typeface="Times New Roman" pitchFamily="18" charset="0"/>
                <a:cs typeface="Times New Roman" pitchFamily="18" charset="0"/>
              </a:rPr>
              <a:t>буюу Веб</a:t>
            </a:r>
            <a:endParaRPr lang="en-US" sz="4000"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92500" lnSpcReduction="20000"/>
          </a:bodyPr>
          <a:lstStyle/>
          <a:p>
            <a:pPr algn="just"/>
            <a:r>
              <a:rPr lang="en-US" sz="3600" dirty="0">
                <a:latin typeface="Times New Roman" pitchFamily="18" charset="0"/>
                <a:cs typeface="Times New Roman" pitchFamily="18" charset="0"/>
              </a:rPr>
              <a:t>World wide web </a:t>
            </a:r>
            <a:r>
              <a:rPr lang="mn-MN" sz="3600" dirty="0">
                <a:latin typeface="Times New Roman" pitchFamily="18" charset="0"/>
                <a:cs typeface="Times New Roman" pitchFamily="18" charset="0"/>
              </a:rPr>
              <a:t>буюу веб нь өнөө үеийн хамгийн өргөн хэрэглээний мэдээллийн сүлжээ юм. Интернэтийн тусламжтайгаар хандагддаг холбоослогдсон бичиг баримтуудын өргөн сүлжээ юм. Энэ сүлжээний орчинд цахим хөтөчийн тусламжтайгаар бичиг, зураг, бичлэг, мөн бусад олон төрлийн файлуудыг агуулсан цахим хуудсуудыг үзэж, гипер холбоосуудаар хуудас хооронд хялбархан шилжих боломжтой байдаг.</a:t>
            </a:r>
            <a:endParaRPr lang="en-US" sz="3600" dirty="0">
              <a:latin typeface="Times New Roman" panose="02020603050405020304" pitchFamily="18" charset="0"/>
              <a:cs typeface="Times New Roman" panose="02020603050405020304" pitchFamily="18" charset="0"/>
            </a:endParaRPr>
          </a:p>
          <a:p>
            <a:pPr algn="just"/>
            <a:endParaRPr lang="mn-MN" sz="3600" dirty="0">
              <a:latin typeface="Times New Roman" pitchFamily="18" charset="0"/>
              <a:cs typeface="Times New Roman" pitchFamily="18" charset="0"/>
            </a:endParaRPr>
          </a:p>
        </p:txBody>
      </p:sp>
    </p:spTree>
    <p:extLst>
      <p:ext uri="{BB962C8B-B14F-4D97-AF65-F5344CB8AC3E}">
        <p14:creationId xmlns:p14="http://schemas.microsoft.com/office/powerpoint/2010/main" val="4259050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mn-MN" sz="4000" b="1" dirty="0">
                <a:effectLst>
                  <a:outerShdw blurRad="38100" dist="38100" dir="2700000" algn="tl">
                    <a:srgbClr val="000000">
                      <a:alpha val="43137"/>
                    </a:srgbClr>
                  </a:outerShdw>
                </a:effectLst>
                <a:latin typeface="Times New Roman" pitchFamily="18" charset="0"/>
                <a:cs typeface="Times New Roman" pitchFamily="18" charset="0"/>
              </a:rPr>
              <a:t>Веб хөтөч – </a:t>
            </a:r>
            <a:r>
              <a:rPr lang="en-US" sz="4000" b="1" dirty="0">
                <a:effectLst>
                  <a:outerShdw blurRad="38100" dist="38100" dir="2700000" algn="tl">
                    <a:srgbClr val="000000">
                      <a:alpha val="43137"/>
                    </a:srgbClr>
                  </a:outerShdw>
                </a:effectLst>
                <a:latin typeface="Times New Roman" pitchFamily="18" charset="0"/>
                <a:cs typeface="Times New Roman" pitchFamily="18" charset="0"/>
              </a:rPr>
              <a:t>Web browser</a:t>
            </a:r>
          </a:p>
        </p:txBody>
      </p:sp>
      <p:sp>
        <p:nvSpPr>
          <p:cNvPr id="3" name="Content Placeholder 2"/>
          <p:cNvSpPr>
            <a:spLocks noGrp="1"/>
          </p:cNvSpPr>
          <p:nvPr>
            <p:ph sz="quarter" idx="1"/>
          </p:nvPr>
        </p:nvSpPr>
        <p:spPr/>
        <p:txBody>
          <a:bodyPr>
            <a:normAutofit/>
          </a:bodyPr>
          <a:lstStyle/>
          <a:p>
            <a:pPr algn="just"/>
            <a:r>
              <a:rPr lang="mn-MN" sz="3600" dirty="0">
                <a:latin typeface="Times New Roman" pitchFamily="18" charset="0"/>
                <a:cs typeface="Times New Roman" pitchFamily="18" charset="0"/>
              </a:rPr>
              <a:t>Веб хөтөч нь </a:t>
            </a:r>
            <a:r>
              <a:rPr lang="en-US" sz="3600" dirty="0">
                <a:latin typeface="Times New Roman" pitchFamily="18" charset="0"/>
                <a:cs typeface="Times New Roman" pitchFamily="18" charset="0"/>
              </a:rPr>
              <a:t>HTML </a:t>
            </a:r>
            <a:r>
              <a:rPr lang="mn-MN" sz="3600" dirty="0">
                <a:latin typeface="Times New Roman" pitchFamily="18" charset="0"/>
                <a:cs typeface="Times New Roman" pitchFamily="18" charset="0"/>
              </a:rPr>
              <a:t>код буюу элементүүдийг веб хуудас болгон харуулдаг програм юм.</a:t>
            </a:r>
          </a:p>
          <a:p>
            <a:pPr algn="just"/>
            <a:r>
              <a:rPr lang="mn-MN" sz="3600" dirty="0">
                <a:latin typeface="Times New Roman" pitchFamily="18" charset="0"/>
                <a:cs typeface="Times New Roman" pitchFamily="18" charset="0"/>
              </a:rPr>
              <a:t>Жишээ нь: </a:t>
            </a:r>
            <a:r>
              <a:rPr lang="en-US" sz="3600" dirty="0">
                <a:latin typeface="Times New Roman" pitchFamily="18" charset="0"/>
                <a:cs typeface="Times New Roman" pitchFamily="18" charset="0"/>
              </a:rPr>
              <a:t>Internet Explorer, Mozilla Firefox , Opera, Google Chrome, Safari </a:t>
            </a:r>
            <a:r>
              <a:rPr lang="mn-MN" sz="3600" dirty="0">
                <a:latin typeface="Times New Roman" pitchFamily="18" charset="0"/>
                <a:cs typeface="Times New Roman" pitchFamily="18" charset="0"/>
              </a:rPr>
              <a:t>гэх мэт.</a:t>
            </a:r>
          </a:p>
          <a:p>
            <a:pPr algn="just"/>
            <a:endParaRPr lang="mn-MN" sz="3600" dirty="0">
              <a:latin typeface="Times New Roman" pitchFamily="18" charset="0"/>
              <a:cs typeface="Times New Roman" pitchFamily="18" charset="0"/>
            </a:endParaRPr>
          </a:p>
          <a:p>
            <a:pPr algn="just"/>
            <a:endParaRPr lang="mn-MN" sz="3600"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5893" y="4267200"/>
            <a:ext cx="298450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5507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868362"/>
          </a:xfrm>
        </p:spPr>
        <p:txBody>
          <a:bodyPr>
            <a:normAutofit/>
          </a:bodyPr>
          <a:lstStyle/>
          <a:p>
            <a:r>
              <a:rPr lang="mn-MN" sz="3400" dirty="0">
                <a:solidFill>
                  <a:schemeClr val="tx1"/>
                </a:solidFill>
                <a:effectLst/>
                <a:latin typeface="Arial" pitchFamily="34" charset="0"/>
                <a:cs typeface="Arial" pitchFamily="34" charset="0"/>
              </a:rPr>
              <a:t>веб гэж юу вэ?</a:t>
            </a:r>
            <a:endParaRPr lang="en-US" sz="34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mn-MN" sz="2600" dirty="0">
                <a:latin typeface="Times New Roman" pitchFamily="18" charset="0"/>
                <a:cs typeface="Times New Roman" pitchFamily="18" charset="0"/>
              </a:rPr>
              <a:t>веб гэдэг бол тодорхой нэг сэдвийн дагуу хийгдсэн, веб сервер</a:t>
            </a:r>
            <a:r>
              <a:rPr lang="en-US" sz="2600" dirty="0">
                <a:latin typeface="Times New Roman" pitchFamily="18" charset="0"/>
                <a:cs typeface="Times New Roman" pitchFamily="18" charset="0"/>
              </a:rPr>
              <a:t> </a:t>
            </a:r>
            <a:r>
              <a:rPr lang="mn-MN" sz="2600" dirty="0">
                <a:latin typeface="Times New Roman" pitchFamily="18" charset="0"/>
                <a:cs typeface="Times New Roman" pitchFamily="18" charset="0"/>
              </a:rPr>
              <a:t>дээрх веб хуудсууд юм.</a:t>
            </a:r>
          </a:p>
          <a:p>
            <a:pPr marL="82296" indent="0">
              <a:buNone/>
            </a:pPr>
            <a:endParaRPr lang="mn-MN" sz="2600" dirty="0">
              <a:latin typeface="Times New Roman" pitchFamily="18" charset="0"/>
              <a:cs typeface="Times New Roman" pitchFamily="18" charset="0"/>
            </a:endParaRPr>
          </a:p>
          <a:p>
            <a:pPr lvl="1"/>
            <a:r>
              <a:rPr lang="mn-MN" sz="2600" dirty="0">
                <a:latin typeface="Times New Roman" pitchFamily="18" charset="0"/>
                <a:cs typeface="Times New Roman" pitchFamily="18" charset="0"/>
              </a:rPr>
              <a:t>веб хуудсан дээрх агуулгыг дэлгэцийн хаана ямар форматтайгаар </a:t>
            </a:r>
            <a:r>
              <a:rPr lang="en-US" sz="2600" dirty="0">
                <a:latin typeface="Times New Roman" pitchFamily="18" charset="0"/>
                <a:cs typeface="Times New Roman" pitchFamily="18" charset="0"/>
              </a:rPr>
              <a:t>(</a:t>
            </a:r>
            <a:r>
              <a:rPr lang="mn-MN" sz="2600" dirty="0">
                <a:latin typeface="Times New Roman" pitchFamily="18" charset="0"/>
                <a:cs typeface="Times New Roman" pitchFamily="18" charset="0"/>
              </a:rPr>
              <a:t>өнгө, хэмжээ, үсгийн фонт г.м</a:t>
            </a:r>
            <a:r>
              <a:rPr lang="en-US" sz="2600" dirty="0">
                <a:latin typeface="Times New Roman" pitchFamily="18" charset="0"/>
                <a:cs typeface="Times New Roman" pitchFamily="18" charset="0"/>
              </a:rPr>
              <a:t>)</a:t>
            </a:r>
            <a:r>
              <a:rPr lang="mn-MN" sz="2600" dirty="0">
                <a:latin typeface="Times New Roman" pitchFamily="18" charset="0"/>
                <a:cs typeface="Times New Roman" pitchFamily="18" charset="0"/>
              </a:rPr>
              <a:t> харагдуулахыг зааж өгсөн дүрмүүд бүхий файл.</a:t>
            </a:r>
          </a:p>
          <a:p>
            <a:pPr marL="402336" lvl="1" indent="0">
              <a:buNone/>
            </a:pPr>
            <a:endParaRPr lang="mn-MN" sz="2600" dirty="0">
              <a:latin typeface="Times New Roman" pitchFamily="18" charset="0"/>
              <a:cs typeface="Times New Roman" pitchFamily="18" charset="0"/>
            </a:endParaRPr>
          </a:p>
          <a:p>
            <a:pPr lvl="1"/>
            <a:r>
              <a:rPr lang="mn-MN" sz="2600" dirty="0">
                <a:latin typeface="Times New Roman" pitchFamily="18" charset="0"/>
                <a:cs typeface="Times New Roman" pitchFamily="18" charset="0"/>
              </a:rPr>
              <a:t>Уг дүрмийг </a:t>
            </a:r>
            <a:r>
              <a:rPr lang="en-US" sz="2600" dirty="0">
                <a:latin typeface="Times New Roman" pitchFamily="18" charset="0"/>
                <a:cs typeface="Times New Roman" pitchFamily="18" charset="0"/>
              </a:rPr>
              <a:t>HTML, CSS, JavaScript </a:t>
            </a:r>
            <a:r>
              <a:rPr lang="mn-MN" sz="2600" dirty="0">
                <a:latin typeface="Times New Roman" pitchFamily="18" charset="0"/>
                <a:cs typeface="Times New Roman" pitchFamily="18" charset="0"/>
              </a:rPr>
              <a:t>ашиглан зааж өгдөг.</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2280701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19622</TotalTime>
  <Words>1436</Words>
  <Application>Microsoft Office PowerPoint</Application>
  <PresentationFormat>On-screen Show (4:3)</PresentationFormat>
  <Paragraphs>158</Paragraphs>
  <Slides>24</Slides>
  <Notes>8</Notes>
  <HiddenSlides>2</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Arial</vt:lpstr>
      <vt:lpstr>Bookman Old Style</vt:lpstr>
      <vt:lpstr>Calibri</vt:lpstr>
      <vt:lpstr>Cambria</vt:lpstr>
      <vt:lpstr>Gill Sans MT</vt:lpstr>
      <vt:lpstr>Times New Roman</vt:lpstr>
      <vt:lpstr>verdana</vt:lpstr>
      <vt:lpstr>Wingdings</vt:lpstr>
      <vt:lpstr>Wingdings 3</vt:lpstr>
      <vt:lpstr>Origin</vt:lpstr>
      <vt:lpstr>Веб гэж юу вэ? Html-н тухай</vt:lpstr>
      <vt:lpstr>Хичээлийн зорилго</vt:lpstr>
      <vt:lpstr>   Дүгнэх журам</vt:lpstr>
      <vt:lpstr>Агуулга</vt:lpstr>
      <vt:lpstr>Интернет</vt:lpstr>
      <vt:lpstr>PowerPoint Presentation</vt:lpstr>
      <vt:lpstr>WWW буюу Веб</vt:lpstr>
      <vt:lpstr>Веб хөтөч – Web browser</vt:lpstr>
      <vt:lpstr>веб гэж юу вэ?</vt:lpstr>
      <vt:lpstr>веб гэж юу вэ?</vt:lpstr>
      <vt:lpstr>Веб сайт хийхэд бидэнд юу хэрэгтэй вэ?</vt:lpstr>
      <vt:lpstr>HTML гэж юу вэ? Түүх</vt:lpstr>
      <vt:lpstr>HTML гэж юу вэ?</vt:lpstr>
      <vt:lpstr>HTML таг гэж юу вэ?</vt:lpstr>
      <vt:lpstr>HTML бүрэлдэхүүн хэсгүүд</vt:lpstr>
      <vt:lpstr>HTML хуудасны бүтэц</vt:lpstr>
      <vt:lpstr>HTML хуудасны бүтэц</vt:lpstr>
      <vt:lpstr>HTML хувилбарууд</vt:lpstr>
      <vt:lpstr>HTML хуудасны бүтэц</vt:lpstr>
      <vt:lpstr>&lt;Head&gt;</vt:lpstr>
      <vt:lpstr>&lt;Body&gt;</vt:lpstr>
      <vt:lpstr>Гарчиглалт &lt;h1&gt;</vt:lpstr>
      <vt:lpstr>PowerPoint Presentation</vt:lpstr>
      <vt:lpstr>Текст таагууд</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Reny</dc:creator>
  <cp:lastModifiedBy>Windows User</cp:lastModifiedBy>
  <cp:revision>107</cp:revision>
  <cp:lastPrinted>2015-01-16T05:06:24Z</cp:lastPrinted>
  <dcterms:created xsi:type="dcterms:W3CDTF">2012-08-31T05:57:07Z</dcterms:created>
  <dcterms:modified xsi:type="dcterms:W3CDTF">2023-10-21T21:05:40Z</dcterms:modified>
</cp:coreProperties>
</file>