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6" r:id="rId4"/>
    <p:sldId id="267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9" r:id="rId14"/>
    <p:sldId id="280" r:id="rId15"/>
    <p:sldId id="281" r:id="rId16"/>
    <p:sldId id="282" r:id="rId17"/>
    <p:sldId id="283" r:id="rId18"/>
    <p:sldId id="262" r:id="rId19"/>
    <p:sldId id="261" r:id="rId20"/>
    <p:sldId id="285" r:id="rId21"/>
    <p:sldId id="286" r:id="rId22"/>
    <p:sldId id="288" r:id="rId23"/>
    <p:sldId id="287" r:id="rId24"/>
    <p:sldId id="284" r:id="rId25"/>
    <p:sldId id="263" r:id="rId26"/>
    <p:sldId id="268" r:id="rId27"/>
    <p:sldId id="269" r:id="rId28"/>
    <p:sldId id="270" r:id="rId29"/>
    <p:sldId id="271" r:id="rId30"/>
    <p:sldId id="272" r:id="rId31"/>
    <p:sldId id="289" r:id="rId32"/>
    <p:sldId id="265" r:id="rId33"/>
    <p:sldId id="260" r:id="rId34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C6AB88"/>
    <a:srgbClr val="82653E"/>
    <a:srgbClr val="005EAE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94" autoAdjust="0"/>
  </p:normalViewPr>
  <p:slideViewPr>
    <p:cSldViewPr snapToGrid="0" showGuides="1">
      <p:cViewPr>
        <p:scale>
          <a:sx n="100" d="100"/>
          <a:sy n="100" d="100"/>
        </p:scale>
        <p:origin x="1512" y="1074"/>
      </p:cViewPr>
      <p:guideLst>
        <p:guide orient="horz" pos="323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100KB batch stress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ESP req ESP</c:v>
                </c:pt>
                <c:pt idx="1">
                  <c:v>ESP req PC</c:v>
                </c:pt>
                <c:pt idx="2">
                  <c:v>Curl req ESP</c:v>
                </c:pt>
                <c:pt idx="3">
                  <c:v>Curl req PC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703.66615200000001</c:v>
                </c:pt>
                <c:pt idx="1">
                  <c:v>490.54289899999998</c:v>
                </c:pt>
                <c:pt idx="2">
                  <c:v>20.598538000000001</c:v>
                </c:pt>
                <c:pt idx="3">
                  <c:v>0.71599999999999997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1-4D80-976A-911E9837F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HTTPS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ESP req ESP</c:v>
                </c:pt>
                <c:pt idx="1">
                  <c:v>ESP req PC</c:v>
                </c:pt>
                <c:pt idx="2">
                  <c:v>Curl req ESP</c:v>
                </c:pt>
                <c:pt idx="3">
                  <c:v>Curl req PC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795.66600000000005</c:v>
                </c:pt>
                <c:pt idx="1">
                  <c:v>563.91</c:v>
                </c:pt>
                <c:pt idx="2">
                  <c:v>60.67</c:v>
                </c:pt>
                <c:pt idx="3">
                  <c:v>0.74199999999999999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1-4D80-976A-911E9837F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826944"/>
        <c:axId val="547827360"/>
      </c:barChart>
      <c:catAx>
        <c:axId val="54782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27360"/>
        <c:crosses val="autoZero"/>
        <c:auto val="1"/>
        <c:lblAlgn val="ctr"/>
        <c:lblOffset val="100"/>
        <c:noMultiLvlLbl val="0"/>
      </c:catAx>
      <c:valAx>
        <c:axId val="54782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  <a:endParaRPr lang="en-I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26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FULL UDP</a:t>
            </a:r>
            <a:r>
              <a:rPr lang="en-IE" baseline="0" dirty="0"/>
              <a:t> BATCH TEST RESULTS </a:t>
            </a:r>
            <a:endParaRPr lang="en-I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1KB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ESP to ESP</c:v>
                </c:pt>
                <c:pt idx="1">
                  <c:v>Ncat to ESP</c:v>
                </c:pt>
                <c:pt idx="2">
                  <c:v>ESP to Ncat</c:v>
                </c:pt>
                <c:pt idx="3">
                  <c:v>Ncat to Ncat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3.4488999999999999E-2</c:v>
                </c:pt>
                <c:pt idx="1">
                  <c:v>13.304254</c:v>
                </c:pt>
                <c:pt idx="2">
                  <c:v>2.1805999999999999E-2</c:v>
                </c:pt>
                <c:pt idx="3">
                  <c:v>8.9849999999999999E-3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E-4DC5-A714-56990D7AC8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10KB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ESP to ESP</c:v>
                </c:pt>
                <c:pt idx="1">
                  <c:v>Ncat to ESP</c:v>
                </c:pt>
                <c:pt idx="2">
                  <c:v>ESP to Ncat</c:v>
                </c:pt>
                <c:pt idx="3">
                  <c:v>Ncat to Ncat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9.6762000000000001E-2</c:v>
                </c:pt>
                <c:pt idx="1">
                  <c:v>31.199013000000001</c:v>
                </c:pt>
                <c:pt idx="2">
                  <c:v>0.127163</c:v>
                </c:pt>
                <c:pt idx="3">
                  <c:v>1.8327E-2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E-4DC5-A714-56990D7AC8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100KB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ESP to ESP</c:v>
                </c:pt>
                <c:pt idx="1">
                  <c:v>Ncat to ESP</c:v>
                </c:pt>
                <c:pt idx="2">
                  <c:v>ESP to Ncat</c:v>
                </c:pt>
                <c:pt idx="3">
                  <c:v>Ncat to Ncat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175.483082</c:v>
                </c:pt>
                <c:pt idx="2">
                  <c:v>0</c:v>
                </c:pt>
                <c:pt idx="3">
                  <c:v>0.83939600000000003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6E-4DC5-A714-56990D7AC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41712"/>
        <c:axId val="1082051280"/>
      </c:barChart>
      <c:catAx>
        <c:axId val="108204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51280"/>
        <c:crosses val="autoZero"/>
        <c:auto val="1"/>
        <c:lblAlgn val="ctr"/>
        <c:lblOffset val="100"/>
        <c:noMultiLvlLbl val="0"/>
      </c:catAx>
      <c:valAx>
        <c:axId val="10820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41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ESP REQ</a:t>
            </a:r>
            <a:r>
              <a:rPr lang="en-IE" baseline="0" dirty="0"/>
              <a:t>UESTS ESP</a:t>
            </a:r>
            <a:endParaRPr lang="en-I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1KB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7.2062160000000004</c:v>
                </c:pt>
                <c:pt idx="1">
                  <c:v>15.447649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E-4DC5-A714-56990D7AC8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10KB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72.492992000000001</c:v>
                </c:pt>
                <c:pt idx="1">
                  <c:v>77.486692000000005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E-4DC5-A714-56990D7AC8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100KB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703.66615200000001</c:v>
                </c:pt>
                <c:pt idx="1">
                  <c:v>795.66639699999996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6E-4DC5-A714-56990D7AC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41712"/>
        <c:axId val="1082051280"/>
      </c:barChart>
      <c:catAx>
        <c:axId val="108204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51280"/>
        <c:crosses val="autoZero"/>
        <c:auto val="1"/>
        <c:lblAlgn val="ctr"/>
        <c:lblOffset val="100"/>
        <c:noMultiLvlLbl val="0"/>
      </c:catAx>
      <c:valAx>
        <c:axId val="10820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41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ESP REQUESTS</a:t>
            </a:r>
            <a:r>
              <a:rPr lang="en-IE" baseline="0" dirty="0"/>
              <a:t> PC</a:t>
            </a:r>
            <a:endParaRPr lang="en-I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1KB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6.5142199999999999</c:v>
                </c:pt>
                <c:pt idx="1">
                  <c:v>8.9634514999999997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E-4DC5-A714-56990D7AC8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10KB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50.621628000000001</c:v>
                </c:pt>
                <c:pt idx="1">
                  <c:v>59.19847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E-4DC5-A714-56990D7AC8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100KB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490.54289899999998</c:v>
                </c:pt>
                <c:pt idx="1">
                  <c:v>563.910977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6E-4DC5-A714-56990D7AC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41712"/>
        <c:axId val="1082051280"/>
      </c:barChart>
      <c:catAx>
        <c:axId val="108204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51280"/>
        <c:crosses val="autoZero"/>
        <c:auto val="1"/>
        <c:lblAlgn val="ctr"/>
        <c:lblOffset val="100"/>
        <c:noMultiLvlLbl val="0"/>
      </c:catAx>
      <c:valAx>
        <c:axId val="10820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41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CURL REQUESTS ESP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1KB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10.343633000000001</c:v>
                </c:pt>
                <c:pt idx="1">
                  <c:v>13.05376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E-4DC5-A714-56990D7AC8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10KB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6.4765319999999997</c:v>
                </c:pt>
                <c:pt idx="1">
                  <c:v>16.868459999999999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E-4DC5-A714-56990D7AC8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100KB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20.598538000000001</c:v>
                </c:pt>
                <c:pt idx="1">
                  <c:v>60.670513999999997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6E-4DC5-A714-56990D7AC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41712"/>
        <c:axId val="1082051280"/>
      </c:barChart>
      <c:catAx>
        <c:axId val="108204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51280"/>
        <c:crosses val="autoZero"/>
        <c:auto val="1"/>
        <c:lblAlgn val="ctr"/>
        <c:lblOffset val="100"/>
        <c:noMultiLvlLbl val="0"/>
      </c:catAx>
      <c:valAx>
        <c:axId val="10820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41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CURL REQUESTS PC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1KB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4.9514000000000002E-2</c:v>
                </c:pt>
                <c:pt idx="1">
                  <c:v>5.9915999999999997E-2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E-4DC5-A714-56990D7AC8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10KB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5.5532999999999999E-2</c:v>
                </c:pt>
                <c:pt idx="1">
                  <c:v>6.6366999999999995E-2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E-4DC5-A714-56990D7AC8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100KB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HTTP</c:v>
                </c:pt>
                <c:pt idx="1">
                  <c:v>HTTPS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0.71622300000000005</c:v>
                </c:pt>
                <c:pt idx="1">
                  <c:v>0.74287499999999995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6E-4DC5-A714-56990D7AC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41712"/>
        <c:axId val="1082051280"/>
      </c:barChart>
      <c:catAx>
        <c:axId val="108204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51280"/>
        <c:crosses val="autoZero"/>
        <c:auto val="1"/>
        <c:lblAlgn val="ctr"/>
        <c:lblOffset val="100"/>
        <c:noMultiLvlLbl val="0"/>
      </c:catAx>
      <c:valAx>
        <c:axId val="10820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41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Hotspot Latency Difference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1KB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Hotspot</c:v>
                </c:pt>
                <c:pt idx="1">
                  <c:v>Direct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7.8879999999999999</c:v>
                </c:pt>
                <c:pt idx="1">
                  <c:v>6.048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E-4DC5-A714-56990D7AC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41712"/>
        <c:axId val="1082051280"/>
      </c:barChart>
      <c:catAx>
        <c:axId val="108204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51280"/>
        <c:crosses val="autoZero"/>
        <c:auto val="1"/>
        <c:lblAlgn val="ctr"/>
        <c:lblOffset val="100"/>
        <c:noMultiLvlLbl val="0"/>
      </c:catAx>
      <c:valAx>
        <c:axId val="10820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41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1702"/>
            <a:ext cx="7500939" cy="416138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2350"/>
            <a:ext cx="7500938" cy="27135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0" y="3956597"/>
            <a:ext cx="4679325" cy="713346"/>
          </a:xfrm>
        </p:spPr>
        <p:txBody>
          <a:bodyPr anchor="b"/>
          <a:lstStyle>
            <a:lvl1pPr>
              <a:spcBef>
                <a:spcPts val="0"/>
              </a:spcBef>
              <a:defRPr sz="16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6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410806"/>
            <a:ext cx="7500938" cy="3030141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4DC0A-E5EE-8E46-B1E5-9C05182D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57325"/>
            <a:ext cx="4204800" cy="325755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0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AAB057-5BF4-E94D-A3B1-F3E7115E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6879"/>
            <a:ext cx="9144000" cy="363799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247F59-8013-8B4C-A4DD-05E8DDA1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DB6B8F-0883-144D-B900-2A79C25A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9"/>
            <a:ext cx="7527924" cy="2732569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526000"/>
            <a:ext cx="9144000" cy="61630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8" name="Picture 7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1" y="4638441"/>
            <a:ext cx="1476077" cy="39788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DDB14-77D7-0E41-9231-73399168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526000"/>
            <a:ext cx="9144000" cy="61630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4" name="Picture 13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1" y="4638441"/>
            <a:ext cx="1476077" cy="39788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2515708-A970-1B48-BF72-AEF383158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6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9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40366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81249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394B-26CD-1447-951E-155B25B94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  <p:sldLayoutId id="2147483660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kaushal/2013/08/02/ssl-handshake-and-https-bindings-on-ii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x?p=169578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x?p=169578" TargetMode="External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0" y="3131325"/>
            <a:ext cx="7500939" cy="416138"/>
          </a:xfrm>
        </p:spPr>
        <p:txBody>
          <a:bodyPr/>
          <a:lstStyle/>
          <a:p>
            <a:r>
              <a:rPr lang="en-GB" dirty="0"/>
              <a:t>Investigating Feasibility of QUIC on Constrained Devices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0" y="3882325"/>
            <a:ext cx="4679325" cy="787618"/>
          </a:xfrm>
        </p:spPr>
        <p:txBody>
          <a:bodyPr/>
          <a:lstStyle/>
          <a:p>
            <a:r>
              <a:rPr lang="en-GB" dirty="0"/>
              <a:t>Student: Mikhail Dyuldin</a:t>
            </a:r>
          </a:p>
          <a:p>
            <a:r>
              <a:rPr lang="en-GB" dirty="0"/>
              <a:t>Supervisor: Stefan Weber</a:t>
            </a:r>
          </a:p>
          <a:p>
            <a:pPr lvl="2"/>
            <a:r>
              <a:rPr lang="en-GB" dirty="0"/>
              <a:t>Date 20/07/2021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B82E2B-4CBF-4231-8E34-75304416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23" y="1102764"/>
            <a:ext cx="6354041" cy="33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71323-4879-4C29-A362-5860F25F644A}"/>
              </a:ext>
            </a:extLst>
          </p:cNvPr>
          <p:cNvSpPr txBox="1"/>
          <p:nvPr/>
        </p:nvSpPr>
        <p:spPr>
          <a:xfrm>
            <a:off x="3755622" y="721766"/>
            <a:ext cx="16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SSL Handshake 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685BE-215B-4075-9010-7FEF8910A1E7}"/>
              </a:ext>
            </a:extLst>
          </p:cNvPr>
          <p:cNvSpPr txBox="1"/>
          <p:nvPr/>
        </p:nvSpPr>
        <p:spPr>
          <a:xfrm>
            <a:off x="6303800" y="4394025"/>
            <a:ext cx="1735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i="0" dirty="0">
                <a:solidFill>
                  <a:srgbClr val="757575"/>
                </a:solidFill>
                <a:effectLst/>
                <a:latin typeface="sohne"/>
              </a:rPr>
              <a:t> </a:t>
            </a:r>
            <a:r>
              <a:rPr lang="en-IE" sz="1200" b="0" i="0" u="sng" dirty="0">
                <a:effectLst/>
                <a:latin typeface="sohne"/>
                <a:hlinkClick r:id="rId3"/>
              </a:rPr>
              <a:t>msdn.microsoft.com</a:t>
            </a:r>
            <a:endParaRPr lang="en-IE" u="sng" dirty="0"/>
          </a:p>
        </p:txBody>
      </p:sp>
    </p:spTree>
    <p:extLst>
      <p:ext uri="{BB962C8B-B14F-4D97-AF65-F5344CB8AC3E}">
        <p14:creationId xmlns:p14="http://schemas.microsoft.com/office/powerpoint/2010/main" val="336617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B3D6C-98F1-4A4B-8756-8304870C2E02}"/>
              </a:ext>
            </a:extLst>
          </p:cNvPr>
          <p:cNvSpPr txBox="1"/>
          <p:nvPr/>
        </p:nvSpPr>
        <p:spPr>
          <a:xfrm>
            <a:off x="828675" y="1107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HTTP/2</a:t>
            </a:r>
            <a:endParaRPr lang="en-I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B605FB-D2F1-4366-BE6E-593FDC54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44" y="891939"/>
            <a:ext cx="6066469" cy="35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7340F-15FF-4B4A-B4DE-EE240998AA16}"/>
              </a:ext>
            </a:extLst>
          </p:cNvPr>
          <p:cNvSpPr txBox="1"/>
          <p:nvPr/>
        </p:nvSpPr>
        <p:spPr>
          <a:xfrm>
            <a:off x="6579993" y="4541494"/>
            <a:ext cx="208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u="sng" dirty="0"/>
              <a:t>blog.cloudflare.com</a:t>
            </a:r>
          </a:p>
        </p:txBody>
      </p:sp>
    </p:spTree>
    <p:extLst>
      <p:ext uri="{BB962C8B-B14F-4D97-AF65-F5344CB8AC3E}">
        <p14:creationId xmlns:p14="http://schemas.microsoft.com/office/powerpoint/2010/main" val="226577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B3D6C-98F1-4A4B-8756-8304870C2E02}"/>
              </a:ext>
            </a:extLst>
          </p:cNvPr>
          <p:cNvSpPr txBox="1"/>
          <p:nvPr/>
        </p:nvSpPr>
        <p:spPr>
          <a:xfrm>
            <a:off x="828674" y="1107002"/>
            <a:ext cx="362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HTTP/2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Single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Header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Server Push</a:t>
            </a:r>
          </a:p>
        </p:txBody>
      </p:sp>
    </p:spTree>
    <p:extLst>
      <p:ext uri="{BB962C8B-B14F-4D97-AF65-F5344CB8AC3E}">
        <p14:creationId xmlns:p14="http://schemas.microsoft.com/office/powerpoint/2010/main" val="220458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B8C4-076E-8F47-814F-5F6FED2A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27E14-00E7-4E91-AAEE-D67CC43FDC88}"/>
              </a:ext>
            </a:extLst>
          </p:cNvPr>
          <p:cNvSpPr txBox="1"/>
          <p:nvPr/>
        </p:nvSpPr>
        <p:spPr>
          <a:xfrm>
            <a:off x="526115" y="1107002"/>
            <a:ext cx="3135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Multiplexing with multi-streaming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Single connection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DF31B8-DB47-4CC0-B146-30153769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86" y="1308773"/>
            <a:ext cx="5482759" cy="196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C11B70-BA48-479B-B2FD-430DF8FE0A07}"/>
              </a:ext>
            </a:extLst>
          </p:cNvPr>
          <p:cNvSpPr txBox="1"/>
          <p:nvPr/>
        </p:nvSpPr>
        <p:spPr>
          <a:xfrm>
            <a:off x="8039513" y="3203245"/>
            <a:ext cx="1203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Ably.com</a:t>
            </a:r>
            <a:endParaRPr lang="en-IE" sz="1200" u="sng" dirty="0"/>
          </a:p>
        </p:txBody>
      </p:sp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B8C4-076E-8F47-814F-5F6FED2A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27E14-00E7-4E91-AAEE-D67CC43FDC88}"/>
              </a:ext>
            </a:extLst>
          </p:cNvPr>
          <p:cNvSpPr txBox="1"/>
          <p:nvPr/>
        </p:nvSpPr>
        <p:spPr>
          <a:xfrm>
            <a:off x="526115" y="1107002"/>
            <a:ext cx="3135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Cryptography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Improved Server 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Better Header Compression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11B70-BA48-479B-B2FD-430DF8FE0A07}"/>
              </a:ext>
            </a:extLst>
          </p:cNvPr>
          <p:cNvSpPr txBox="1"/>
          <p:nvPr/>
        </p:nvSpPr>
        <p:spPr>
          <a:xfrm>
            <a:off x="7727857" y="4476967"/>
            <a:ext cx="1203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Ably.com</a:t>
            </a:r>
            <a:endParaRPr lang="en-IE" sz="1200" u="sn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67A0B8-0B18-45F4-8D5F-876DFCD99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54" y="389534"/>
            <a:ext cx="4366998" cy="40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386" y="262642"/>
            <a:ext cx="7500939" cy="421200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Microcontroller Tie-in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B8C4-076E-8F47-814F-5F6FED2A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124" name="Picture 4" descr="Bottleneck Software | Integrify">
            <a:extLst>
              <a:ext uri="{FF2B5EF4-FFF2-40B4-BE49-F238E27FC236}">
                <a16:creationId xmlns:a16="http://schemas.microsoft.com/office/drawing/2014/main" id="{FCDA952E-54A2-4C21-BC28-301CC6BE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63" y="1156309"/>
            <a:ext cx="5085063" cy="23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2687A-1652-4802-B008-35D72CCF5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3" t="20973" r="26193" b="19978"/>
          <a:stretch/>
        </p:blipFill>
        <p:spPr>
          <a:xfrm>
            <a:off x="4304509" y="1746772"/>
            <a:ext cx="2304000" cy="118800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F39A89C6-CE2F-4E3C-B2E6-0A340B2EF91C}"/>
              </a:ext>
            </a:extLst>
          </p:cNvPr>
          <p:cNvSpPr/>
          <p:nvPr/>
        </p:nvSpPr>
        <p:spPr>
          <a:xfrm>
            <a:off x="8329613" y="2696825"/>
            <a:ext cx="346086" cy="586448"/>
          </a:xfrm>
          <a:prstGeom prst="up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5154DD9-5ADC-43AF-9C3B-87C89279824D}"/>
              </a:ext>
            </a:extLst>
          </p:cNvPr>
          <p:cNvSpPr/>
          <p:nvPr/>
        </p:nvSpPr>
        <p:spPr>
          <a:xfrm rot="10800000">
            <a:off x="8329613" y="1406359"/>
            <a:ext cx="346086" cy="586448"/>
          </a:xfrm>
          <a:prstGeom prst="up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2832B-9F14-4460-9053-BEF078F370D3}"/>
              </a:ext>
            </a:extLst>
          </p:cNvPr>
          <p:cNvSpPr txBox="1"/>
          <p:nvPr/>
        </p:nvSpPr>
        <p:spPr>
          <a:xfrm>
            <a:off x="8215558" y="10698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CPU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B42A2-8859-4470-9621-70F9BC27DB56}"/>
              </a:ext>
            </a:extLst>
          </p:cNvPr>
          <p:cNvSpPr txBox="1"/>
          <p:nvPr/>
        </p:nvSpPr>
        <p:spPr>
          <a:xfrm>
            <a:off x="8184563" y="322464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RAM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8702E-04D4-4E3D-A2A5-6088A6F974B7}"/>
              </a:ext>
            </a:extLst>
          </p:cNvPr>
          <p:cNvSpPr txBox="1"/>
          <p:nvPr/>
        </p:nvSpPr>
        <p:spPr>
          <a:xfrm>
            <a:off x="8458099" y="2195084"/>
            <a:ext cx="73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PACKET</a:t>
            </a:r>
            <a:endParaRPr lang="en-I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B766C-1CBD-45CE-8FE1-5C9DC5B7DE4A}"/>
              </a:ext>
            </a:extLst>
          </p:cNvPr>
          <p:cNvSpPr txBox="1"/>
          <p:nvPr/>
        </p:nvSpPr>
        <p:spPr>
          <a:xfrm rot="20915665">
            <a:off x="6774984" y="2604265"/>
            <a:ext cx="73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PACKET</a:t>
            </a:r>
            <a:endParaRPr lang="en-I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7BB10-329E-4CD9-98FB-CC817E3B0AE9}"/>
              </a:ext>
            </a:extLst>
          </p:cNvPr>
          <p:cNvSpPr txBox="1"/>
          <p:nvPr/>
        </p:nvSpPr>
        <p:spPr>
          <a:xfrm>
            <a:off x="6787719" y="2201212"/>
            <a:ext cx="73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PACKET</a:t>
            </a:r>
            <a:endParaRPr lang="en-I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04B82-A7CA-4F98-A10B-96622AD68636}"/>
              </a:ext>
            </a:extLst>
          </p:cNvPr>
          <p:cNvSpPr txBox="1"/>
          <p:nvPr/>
        </p:nvSpPr>
        <p:spPr>
          <a:xfrm rot="899187">
            <a:off x="7005151" y="1818254"/>
            <a:ext cx="73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PACKET</a:t>
            </a:r>
            <a:endParaRPr lang="en-I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F6254F-B599-4C45-A564-AEBB9F2C0C47}"/>
              </a:ext>
            </a:extLst>
          </p:cNvPr>
          <p:cNvSpPr txBox="1"/>
          <p:nvPr/>
        </p:nvSpPr>
        <p:spPr>
          <a:xfrm>
            <a:off x="7631744" y="2208376"/>
            <a:ext cx="73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PACKET</a:t>
            </a:r>
            <a:endParaRPr lang="en-I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DBD21-2882-493D-BECF-282B90686F6D}"/>
              </a:ext>
            </a:extLst>
          </p:cNvPr>
          <p:cNvSpPr txBox="1"/>
          <p:nvPr/>
        </p:nvSpPr>
        <p:spPr>
          <a:xfrm>
            <a:off x="8141097" y="4050611"/>
            <a:ext cx="100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Integrify.com</a:t>
            </a:r>
            <a:endParaRPr lang="en-IE" sz="12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93070-DE0C-45A5-A9AA-A08D378A5F6C}"/>
              </a:ext>
            </a:extLst>
          </p:cNvPr>
          <p:cNvSpPr txBox="1"/>
          <p:nvPr/>
        </p:nvSpPr>
        <p:spPr>
          <a:xfrm>
            <a:off x="685800" y="1406359"/>
            <a:ext cx="3129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CPU 160MHz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520KB (total)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320KB (usable) SRAM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531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386" y="262642"/>
            <a:ext cx="7500939" cy="421200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Microcontroller Tie-in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B8C4-076E-8F47-814F-5F6FED2A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0D2217-BE98-4C65-ACC4-A5B09126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92971"/>
            <a:ext cx="3895725" cy="19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74C212-3991-42D0-8264-B95F199B68FF}"/>
              </a:ext>
            </a:extLst>
          </p:cNvPr>
          <p:cNvSpPr txBox="1"/>
          <p:nvPr/>
        </p:nvSpPr>
        <p:spPr>
          <a:xfrm>
            <a:off x="391823" y="1095206"/>
            <a:ext cx="38957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2A2A2A"/>
                </a:solidFill>
                <a:effectLst/>
              </a:rPr>
              <a:t>Bytes 1 through 512 have been transmitted (and pushed to the application using the TCP PSH flag) and have been acknowledged by the destination host.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2A2A2A"/>
                </a:solidFill>
                <a:effectLst/>
              </a:rPr>
              <a:t>The window is 2,048 bytes long.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2A2A2A"/>
                </a:solidFill>
                <a:effectLst/>
              </a:rPr>
              <a:t>Bytes 513 through 1,536 have been transmitted but have not been acknowledged.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2A2A2A"/>
                </a:solidFill>
                <a:effectLst/>
              </a:rPr>
              <a:t>Bytes 1,537 through 2,560 can be transmitted immediately.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2A2A2A"/>
                </a:solidFill>
                <a:effectLst/>
              </a:rPr>
              <a:t>Once an acknowledgement is received for bytes 513 through 1,536, the window will move 1,024 bytes to the right, and bytes 2,561 through 3,584 may then be sent.</a:t>
            </a:r>
          </a:p>
          <a:p>
            <a:pPr marL="342900" indent="-342900">
              <a:buFont typeface="+mj-lt"/>
              <a:buAutoNum type="arabicPeriod"/>
            </a:pPr>
            <a:endParaRPr lang="en-GB" sz="1200" b="0" i="0" dirty="0">
              <a:solidFill>
                <a:srgbClr val="2A2A2A"/>
              </a:solidFill>
              <a:effectLst/>
              <a:latin typeface="Source Sans Pr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C9E94-7FE2-4420-B7D7-2D8747E908C7}"/>
              </a:ext>
            </a:extLst>
          </p:cNvPr>
          <p:cNvSpPr txBox="1"/>
          <p:nvPr/>
        </p:nvSpPr>
        <p:spPr>
          <a:xfrm>
            <a:off x="7315200" y="3053461"/>
            <a:ext cx="1166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Embedded.com</a:t>
            </a:r>
          </a:p>
          <a:p>
            <a:r>
              <a:rPr lang="en-GB" sz="1200" dirty="0"/>
              <a:t>Text + Image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368557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386" y="262642"/>
            <a:ext cx="7500939" cy="421200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Microcontroller Tie-in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B8C4-076E-8F47-814F-5F6FED2A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21B50-FABE-4B81-A5FD-EB84498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3" y="965863"/>
            <a:ext cx="8577514" cy="2061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D9A55E-F210-431D-B261-FD01052B52E2}"/>
              </a:ext>
            </a:extLst>
          </p:cNvPr>
          <p:cNvSpPr txBox="1"/>
          <p:nvPr/>
        </p:nvSpPr>
        <p:spPr>
          <a:xfrm>
            <a:off x="4835237" y="1473738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highlight>
                  <a:srgbClr val="FFFF00"/>
                </a:highlight>
              </a:rPr>
              <a:t>Window: 5744</a:t>
            </a:r>
            <a:endParaRPr lang="en-IE" sz="9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15FED-A4C0-47B7-B014-41742F66BF03}"/>
              </a:ext>
            </a:extLst>
          </p:cNvPr>
          <p:cNvSpPr txBox="1"/>
          <p:nvPr/>
        </p:nvSpPr>
        <p:spPr>
          <a:xfrm>
            <a:off x="4835237" y="1755759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highlight>
                  <a:srgbClr val="00FF00"/>
                </a:highlight>
              </a:rPr>
              <a:t>Window: 64723</a:t>
            </a:r>
            <a:endParaRPr lang="en-IE" sz="900" dirty="0">
              <a:highlight>
                <a:srgbClr val="00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F5BD8-A50B-4312-84AE-3CA00BD24A7F}"/>
              </a:ext>
            </a:extLst>
          </p:cNvPr>
          <p:cNvSpPr/>
          <p:nvPr/>
        </p:nvSpPr>
        <p:spPr>
          <a:xfrm>
            <a:off x="5188562" y="1121028"/>
            <a:ext cx="512618" cy="83127"/>
          </a:xfrm>
          <a:prstGeom prst="rect">
            <a:avLst/>
          </a:prstGeom>
          <a:solidFill>
            <a:srgbClr val="FFFF00">
              <a:alpha val="28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F0AC2-EB47-4DBF-B1CB-44FC839A4AE1}"/>
              </a:ext>
            </a:extLst>
          </p:cNvPr>
          <p:cNvSpPr/>
          <p:nvPr/>
        </p:nvSpPr>
        <p:spPr>
          <a:xfrm>
            <a:off x="5812016" y="1259573"/>
            <a:ext cx="512618" cy="83127"/>
          </a:xfrm>
          <a:prstGeom prst="rect">
            <a:avLst/>
          </a:prstGeom>
          <a:solidFill>
            <a:srgbClr val="00B050">
              <a:alpha val="28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0421-908B-464B-92CA-E9B322CCC6F8}"/>
              </a:ext>
            </a:extLst>
          </p:cNvPr>
          <p:cNvSpPr/>
          <p:nvPr/>
        </p:nvSpPr>
        <p:spPr>
          <a:xfrm>
            <a:off x="5502579" y="1390611"/>
            <a:ext cx="512618" cy="83127"/>
          </a:xfrm>
          <a:prstGeom prst="rect">
            <a:avLst/>
          </a:prstGeom>
          <a:solidFill>
            <a:srgbClr val="FFFF00">
              <a:alpha val="28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CED19-B976-44A3-9B2B-BDBDF728F8AF}"/>
              </a:ext>
            </a:extLst>
          </p:cNvPr>
          <p:cNvSpPr/>
          <p:nvPr/>
        </p:nvSpPr>
        <p:spPr>
          <a:xfrm>
            <a:off x="5874361" y="1672568"/>
            <a:ext cx="512618" cy="83127"/>
          </a:xfrm>
          <a:prstGeom prst="rect">
            <a:avLst/>
          </a:prstGeom>
          <a:solidFill>
            <a:srgbClr val="00B050">
              <a:alpha val="28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95A78-C635-475C-A198-D8752FF4CA76}"/>
              </a:ext>
            </a:extLst>
          </p:cNvPr>
          <p:cNvSpPr txBox="1"/>
          <p:nvPr/>
        </p:nvSpPr>
        <p:spPr>
          <a:xfrm>
            <a:off x="4835237" y="189848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highlight>
                  <a:srgbClr val="FFFF00"/>
                </a:highlight>
              </a:rPr>
              <a:t>Window: 5490</a:t>
            </a:r>
            <a:endParaRPr lang="en-IE" sz="900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333AA-B39E-4ACE-B3CB-351910D8F2E3}"/>
              </a:ext>
            </a:extLst>
          </p:cNvPr>
          <p:cNvSpPr txBox="1"/>
          <p:nvPr/>
        </p:nvSpPr>
        <p:spPr>
          <a:xfrm>
            <a:off x="4835236" y="2037697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highlight>
                  <a:srgbClr val="00FF00"/>
                </a:highlight>
              </a:rPr>
              <a:t>Window: 64646</a:t>
            </a:r>
            <a:endParaRPr lang="en-IE" sz="900" dirty="0">
              <a:highlight>
                <a:srgbClr val="00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7F9CD-4E29-4B6C-8F9A-7725B21A3A52}"/>
              </a:ext>
            </a:extLst>
          </p:cNvPr>
          <p:cNvSpPr txBox="1"/>
          <p:nvPr/>
        </p:nvSpPr>
        <p:spPr>
          <a:xfrm>
            <a:off x="5874361" y="2145342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highlight>
                  <a:srgbClr val="FFFF00"/>
                </a:highlight>
              </a:rPr>
              <a:t>Window: 3188</a:t>
            </a:r>
            <a:endParaRPr lang="en-IE" sz="9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6B7C2-4806-4883-91D3-48C4BC5D9ABD}"/>
              </a:ext>
            </a:extLst>
          </p:cNvPr>
          <p:cNvSpPr txBox="1"/>
          <p:nvPr/>
        </p:nvSpPr>
        <p:spPr>
          <a:xfrm>
            <a:off x="5845506" y="2291347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highlight>
                  <a:srgbClr val="00FF00"/>
                </a:highlight>
              </a:rPr>
              <a:t>Window: 64492</a:t>
            </a:r>
            <a:endParaRPr lang="en-IE" sz="900" dirty="0">
              <a:highlight>
                <a:srgbClr val="00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A0C02-7AD4-4750-937E-AD13D8810B8B}"/>
              </a:ext>
            </a:extLst>
          </p:cNvPr>
          <p:cNvSpPr txBox="1"/>
          <p:nvPr/>
        </p:nvSpPr>
        <p:spPr>
          <a:xfrm>
            <a:off x="5845506" y="2399907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highlight>
                  <a:srgbClr val="00FF00"/>
                </a:highlight>
              </a:rPr>
              <a:t>Window: 64492</a:t>
            </a:r>
            <a:endParaRPr lang="en-IE" sz="900" dirty="0">
              <a:highlight>
                <a:srgbClr val="00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00C730-DC7C-49E0-B405-D8F0F0C8F767}"/>
              </a:ext>
            </a:extLst>
          </p:cNvPr>
          <p:cNvSpPr/>
          <p:nvPr/>
        </p:nvSpPr>
        <p:spPr>
          <a:xfrm>
            <a:off x="5758887" y="2630739"/>
            <a:ext cx="512618" cy="83127"/>
          </a:xfrm>
          <a:prstGeom prst="rect">
            <a:avLst/>
          </a:prstGeom>
          <a:solidFill>
            <a:srgbClr val="FFFF00">
              <a:alpha val="28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2B99D-D32F-42B9-A658-9B0B1008C25C}"/>
              </a:ext>
            </a:extLst>
          </p:cNvPr>
          <p:cNvSpPr txBox="1"/>
          <p:nvPr/>
        </p:nvSpPr>
        <p:spPr>
          <a:xfrm>
            <a:off x="5635353" y="2707010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highlight>
                  <a:srgbClr val="FFFF00"/>
                </a:highlight>
              </a:rPr>
              <a:t>Window: 632</a:t>
            </a:r>
            <a:endParaRPr lang="en-IE" sz="900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A77F55-4931-4E7F-8415-1E3BB0D9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58" b="11509"/>
          <a:stretch/>
        </p:blipFill>
        <p:spPr>
          <a:xfrm>
            <a:off x="267338" y="3473221"/>
            <a:ext cx="8367898" cy="12079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3E04402-6C70-432F-A7F6-5C04171E301E}"/>
              </a:ext>
            </a:extLst>
          </p:cNvPr>
          <p:cNvSpPr/>
          <p:nvPr/>
        </p:nvSpPr>
        <p:spPr>
          <a:xfrm flipH="1" flipV="1">
            <a:off x="326276" y="3073759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E15CAD-99EA-44A7-A687-AE409C68D520}"/>
              </a:ext>
            </a:extLst>
          </p:cNvPr>
          <p:cNvSpPr/>
          <p:nvPr/>
        </p:nvSpPr>
        <p:spPr>
          <a:xfrm flipH="1" flipV="1">
            <a:off x="326276" y="3204500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758F8F-D776-4E9E-AB70-76CE7A63B50A}"/>
              </a:ext>
            </a:extLst>
          </p:cNvPr>
          <p:cNvSpPr/>
          <p:nvPr/>
        </p:nvSpPr>
        <p:spPr>
          <a:xfrm flipH="1" flipV="1">
            <a:off x="326276" y="3338860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40460B-CAAD-4806-900E-25610CA3E260}"/>
              </a:ext>
            </a:extLst>
          </p:cNvPr>
          <p:cNvSpPr/>
          <p:nvPr/>
        </p:nvSpPr>
        <p:spPr>
          <a:xfrm>
            <a:off x="7674271" y="3471511"/>
            <a:ext cx="417826" cy="120792"/>
          </a:xfrm>
          <a:prstGeom prst="rect">
            <a:avLst/>
          </a:prstGeom>
          <a:solidFill>
            <a:srgbClr val="FFFF00">
              <a:alpha val="28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BC6C-DB7E-4A8C-A826-6FBA3A7FF45A}"/>
              </a:ext>
            </a:extLst>
          </p:cNvPr>
          <p:cNvSpPr/>
          <p:nvPr/>
        </p:nvSpPr>
        <p:spPr>
          <a:xfrm>
            <a:off x="5783161" y="2919549"/>
            <a:ext cx="512618" cy="83127"/>
          </a:xfrm>
          <a:prstGeom prst="rect">
            <a:avLst/>
          </a:prstGeom>
          <a:solidFill>
            <a:srgbClr val="00B050">
              <a:alpha val="28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BCD79D-3F3B-4558-98D7-CEBD5DA50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37" y="3654390"/>
            <a:ext cx="3644192" cy="11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Quant was implemented over Real Time Operating System (RIOT OS) on an ESP32 by Lars.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RIOT-OS based on boards with no Wi-Fi, needed raspberry pi intermediary connect via Bluetooth to MCU and forward over Wi-Fi to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Quant had </a:t>
            </a:r>
            <a:r>
              <a:rPr lang="en-US" b="0" dirty="0" err="1"/>
              <a:t>picotls</a:t>
            </a:r>
            <a:r>
              <a:rPr lang="en-US" b="0" dirty="0"/>
              <a:t> and </a:t>
            </a:r>
            <a:r>
              <a:rPr lang="en-US" b="0" dirty="0" err="1"/>
              <a:t>picoquic</a:t>
            </a:r>
            <a:r>
              <a:rPr lang="en-US" b="0" dirty="0"/>
              <a:t> dependencies which would take a large amount of time to port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 Implementation by Lars Eggert: Quant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BFF68-389A-5547-9C43-77323BBA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3778F-6B4A-4A62-BB60-B981B1250D09}"/>
              </a:ext>
            </a:extLst>
          </p:cNvPr>
          <p:cNvSpPr txBox="1"/>
          <p:nvPr/>
        </p:nvSpPr>
        <p:spPr>
          <a:xfrm>
            <a:off x="2033994" y="891065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Clients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1344C-AECB-4032-A93B-D4AEB3F249F7}"/>
              </a:ext>
            </a:extLst>
          </p:cNvPr>
          <p:cNvSpPr txBox="1"/>
          <p:nvPr/>
        </p:nvSpPr>
        <p:spPr>
          <a:xfrm>
            <a:off x="5334689" y="870651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Servers</a:t>
            </a:r>
            <a:endParaRPr lang="en-I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476EB8-C9E0-48F1-B870-63A31587AA08}"/>
              </a:ext>
            </a:extLst>
          </p:cNvPr>
          <p:cNvCxnSpPr>
            <a:cxnSpLocks/>
          </p:cNvCxnSpPr>
          <p:nvPr/>
        </p:nvCxnSpPr>
        <p:spPr>
          <a:xfrm>
            <a:off x="4239491" y="1018309"/>
            <a:ext cx="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E0F90A-C584-4669-A904-3E7E36149B51}"/>
              </a:ext>
            </a:extLst>
          </p:cNvPr>
          <p:cNvCxnSpPr/>
          <p:nvPr/>
        </p:nvCxnSpPr>
        <p:spPr>
          <a:xfrm>
            <a:off x="755073" y="1262950"/>
            <a:ext cx="697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F57A7F-0CD4-4C71-ACA0-1AE24F395D7A}"/>
              </a:ext>
            </a:extLst>
          </p:cNvPr>
          <p:cNvSpPr txBox="1"/>
          <p:nvPr/>
        </p:nvSpPr>
        <p:spPr>
          <a:xfrm>
            <a:off x="1308411" y="1593273"/>
            <a:ext cx="3082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HTTP_request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HTTPS_request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HTTPS_mbedtls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UDP_client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D038A-51D4-44E9-9EA6-E0B98ECDC487}"/>
              </a:ext>
            </a:extLst>
          </p:cNvPr>
          <p:cNvSpPr txBox="1"/>
          <p:nvPr/>
        </p:nvSpPr>
        <p:spPr>
          <a:xfrm>
            <a:off x="4734814" y="1593273"/>
            <a:ext cx="2071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HTTP_file_server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HTTPS_server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UDP_server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798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9C512-C1CD-6243-B746-D52DD9D7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2" name="Graphic 11" descr="Lightbulb and gear with solid fill">
            <a:extLst>
              <a:ext uri="{FF2B5EF4-FFF2-40B4-BE49-F238E27FC236}">
                <a16:creationId xmlns:a16="http://schemas.microsoft.com/office/drawing/2014/main" id="{2E100983-E9A5-4C8C-B224-13F0BD4F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915" y="1608856"/>
            <a:ext cx="914400" cy="914400"/>
          </a:xfrm>
          <a:prstGeom prst="rect">
            <a:avLst/>
          </a:prstGeom>
        </p:spPr>
      </p:pic>
      <p:pic>
        <p:nvPicPr>
          <p:cNvPr id="14" name="Graphic 13" descr="Bar chart with solid fill">
            <a:extLst>
              <a:ext uri="{FF2B5EF4-FFF2-40B4-BE49-F238E27FC236}">
                <a16:creationId xmlns:a16="http://schemas.microsoft.com/office/drawing/2014/main" id="{6E9E8A90-1251-4237-BEB9-F341591FA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7855" y="1702738"/>
            <a:ext cx="914400" cy="914400"/>
          </a:xfrm>
          <a:prstGeom prst="rect">
            <a:avLst/>
          </a:prstGeom>
        </p:spPr>
      </p:pic>
      <p:pic>
        <p:nvPicPr>
          <p:cNvPr id="16" name="Graphic 15" descr="Test tubes with solid fill">
            <a:extLst>
              <a:ext uri="{FF2B5EF4-FFF2-40B4-BE49-F238E27FC236}">
                <a16:creationId xmlns:a16="http://schemas.microsoft.com/office/drawing/2014/main" id="{0EB94FF6-4C94-4861-8AC6-E38E7ABE4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799" y="1657347"/>
            <a:ext cx="914400" cy="914400"/>
          </a:xfrm>
          <a:prstGeom prst="rect">
            <a:avLst/>
          </a:prstGeom>
        </p:spPr>
      </p:pic>
      <p:pic>
        <p:nvPicPr>
          <p:cNvPr id="18" name="Graphic 17" descr="Mountains with solid fill">
            <a:extLst>
              <a:ext uri="{FF2B5EF4-FFF2-40B4-BE49-F238E27FC236}">
                <a16:creationId xmlns:a16="http://schemas.microsoft.com/office/drawing/2014/main" id="{198F8EF9-28FF-49BC-8223-78228547A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5215" y="1702738"/>
            <a:ext cx="914400" cy="914400"/>
          </a:xfrm>
          <a:prstGeom prst="rect">
            <a:avLst/>
          </a:prstGeom>
        </p:spPr>
      </p:pic>
      <p:pic>
        <p:nvPicPr>
          <p:cNvPr id="20" name="Graphic 19" descr="Beginning with solid fill">
            <a:extLst>
              <a:ext uri="{FF2B5EF4-FFF2-40B4-BE49-F238E27FC236}">
                <a16:creationId xmlns:a16="http://schemas.microsoft.com/office/drawing/2014/main" id="{DEFFBB91-B9D8-4E34-B48F-428697EF0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8679" y="1702738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D5A4B1AC-169F-482E-9C06-13CDDA9E12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96809" y="1949339"/>
            <a:ext cx="421199" cy="421199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21C6416-40FB-4EE4-975F-BCA7191BE4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9869" y="1949340"/>
            <a:ext cx="421199" cy="421199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7A629978-05AF-4730-A38F-D233424835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929" y="1949339"/>
            <a:ext cx="421199" cy="421199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531E34D4-5C2D-4D88-92F6-856C64765B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25989" y="1949339"/>
            <a:ext cx="421199" cy="4211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45E4E1-1230-4F3C-B6F5-AF54A23F1F2C}"/>
              </a:ext>
            </a:extLst>
          </p:cNvPr>
          <p:cNvSpPr txBox="1"/>
          <p:nvPr/>
        </p:nvSpPr>
        <p:spPr>
          <a:xfrm>
            <a:off x="660173" y="2571750"/>
            <a:ext cx="125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Background</a:t>
            </a:r>
            <a:endParaRPr lang="en-IE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739EB6-BD8F-4D1E-B42C-452544FF2CF4}"/>
              </a:ext>
            </a:extLst>
          </p:cNvPr>
          <p:cNvSpPr txBox="1"/>
          <p:nvPr/>
        </p:nvSpPr>
        <p:spPr>
          <a:xfrm>
            <a:off x="2303233" y="2571750"/>
            <a:ext cx="125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Challenges</a:t>
            </a:r>
            <a:endParaRPr lang="en-IE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CE094F-51A6-4967-815B-542C3BB9A091}"/>
              </a:ext>
            </a:extLst>
          </p:cNvPr>
          <p:cNvSpPr txBox="1"/>
          <p:nvPr/>
        </p:nvSpPr>
        <p:spPr>
          <a:xfrm>
            <a:off x="3946293" y="2571749"/>
            <a:ext cx="125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Experiments</a:t>
            </a:r>
            <a:endParaRPr lang="en-IE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A2609E-6CEA-4F17-BDAC-80464DF0D278}"/>
              </a:ext>
            </a:extLst>
          </p:cNvPr>
          <p:cNvSpPr txBox="1"/>
          <p:nvPr/>
        </p:nvSpPr>
        <p:spPr>
          <a:xfrm>
            <a:off x="5589353" y="2571748"/>
            <a:ext cx="125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Results</a:t>
            </a:r>
            <a:endParaRPr lang="en-IE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E24E16-A64A-4BD5-A51C-9C1C7361C01D}"/>
              </a:ext>
            </a:extLst>
          </p:cNvPr>
          <p:cNvSpPr txBox="1"/>
          <p:nvPr/>
        </p:nvSpPr>
        <p:spPr>
          <a:xfrm>
            <a:off x="7232413" y="2571747"/>
            <a:ext cx="125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Evaluation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3778F-6B4A-4A62-BB60-B981B1250D09}"/>
              </a:ext>
            </a:extLst>
          </p:cNvPr>
          <p:cNvSpPr txBox="1"/>
          <p:nvPr/>
        </p:nvSpPr>
        <p:spPr>
          <a:xfrm>
            <a:off x="2033994" y="891065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Clients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1344C-AECB-4032-A93B-D4AEB3F249F7}"/>
              </a:ext>
            </a:extLst>
          </p:cNvPr>
          <p:cNvSpPr txBox="1"/>
          <p:nvPr/>
        </p:nvSpPr>
        <p:spPr>
          <a:xfrm>
            <a:off x="5334689" y="870651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Servers</a:t>
            </a:r>
            <a:endParaRPr lang="en-I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476EB8-C9E0-48F1-B870-63A31587AA08}"/>
              </a:ext>
            </a:extLst>
          </p:cNvPr>
          <p:cNvCxnSpPr>
            <a:cxnSpLocks/>
          </p:cNvCxnSpPr>
          <p:nvPr/>
        </p:nvCxnSpPr>
        <p:spPr>
          <a:xfrm>
            <a:off x="4239491" y="1018309"/>
            <a:ext cx="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E0F90A-C584-4669-A904-3E7E36149B51}"/>
              </a:ext>
            </a:extLst>
          </p:cNvPr>
          <p:cNvCxnSpPr/>
          <p:nvPr/>
        </p:nvCxnSpPr>
        <p:spPr>
          <a:xfrm>
            <a:off x="755073" y="1262950"/>
            <a:ext cx="697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F57A7F-0CD4-4C71-ACA0-1AE24F395D7A}"/>
              </a:ext>
            </a:extLst>
          </p:cNvPr>
          <p:cNvSpPr txBox="1"/>
          <p:nvPr/>
        </p:nvSpPr>
        <p:spPr>
          <a:xfrm>
            <a:off x="1308411" y="1593273"/>
            <a:ext cx="308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HTTP_request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HTTPS_mbedtls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UDP_client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D038A-51D4-44E9-9EA6-E0B98ECDC487}"/>
              </a:ext>
            </a:extLst>
          </p:cNvPr>
          <p:cNvSpPr txBox="1"/>
          <p:nvPr/>
        </p:nvSpPr>
        <p:spPr>
          <a:xfrm>
            <a:off x="4734814" y="1593273"/>
            <a:ext cx="2177006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HTTP_file_server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highlight>
                  <a:srgbClr val="00FFFF"/>
                </a:highlight>
              </a:rPr>
              <a:t>HTTPS_file_server</a:t>
            </a:r>
            <a:endParaRPr lang="en-GB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UDP_server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828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3778F-6B4A-4A62-BB60-B981B1250D09}"/>
              </a:ext>
            </a:extLst>
          </p:cNvPr>
          <p:cNvSpPr txBox="1"/>
          <p:nvPr/>
        </p:nvSpPr>
        <p:spPr>
          <a:xfrm>
            <a:off x="1582228" y="876301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Clients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1344C-AECB-4032-A93B-D4AEB3F249F7}"/>
              </a:ext>
            </a:extLst>
          </p:cNvPr>
          <p:cNvSpPr txBox="1"/>
          <p:nvPr/>
        </p:nvSpPr>
        <p:spPr>
          <a:xfrm>
            <a:off x="4035278" y="889063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Servers</a:t>
            </a:r>
            <a:endParaRPr lang="en-I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476EB8-C9E0-48F1-B870-63A31587AA08}"/>
              </a:ext>
            </a:extLst>
          </p:cNvPr>
          <p:cNvCxnSpPr>
            <a:cxnSpLocks/>
          </p:cNvCxnSpPr>
          <p:nvPr/>
        </p:nvCxnSpPr>
        <p:spPr>
          <a:xfrm>
            <a:off x="3487517" y="994246"/>
            <a:ext cx="0" cy="35052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E0F90A-C584-4669-A904-3E7E36149B51}"/>
              </a:ext>
            </a:extLst>
          </p:cNvPr>
          <p:cNvCxnSpPr/>
          <p:nvPr/>
        </p:nvCxnSpPr>
        <p:spPr>
          <a:xfrm>
            <a:off x="755073" y="1262950"/>
            <a:ext cx="697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F57A7F-0CD4-4C71-ACA0-1AE24F395D7A}"/>
              </a:ext>
            </a:extLst>
          </p:cNvPr>
          <p:cNvSpPr txBox="1"/>
          <p:nvPr/>
        </p:nvSpPr>
        <p:spPr>
          <a:xfrm>
            <a:off x="1308411" y="1593273"/>
            <a:ext cx="3082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73B9"/>
                </a:solidFill>
              </a:rPr>
              <a:t>HTTP_request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73B9"/>
                </a:solidFill>
              </a:rPr>
              <a:t>HTTPS_mbedtls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73B9"/>
                </a:solidFill>
              </a:rPr>
              <a:t>UDP_client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D038A-51D4-44E9-9EA6-E0B98ECDC487}"/>
              </a:ext>
            </a:extLst>
          </p:cNvPr>
          <p:cNvSpPr txBox="1"/>
          <p:nvPr/>
        </p:nvSpPr>
        <p:spPr>
          <a:xfrm>
            <a:off x="3754310" y="1588718"/>
            <a:ext cx="2177006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73B9"/>
                </a:solidFill>
              </a:rPr>
              <a:t>HTTP_file_server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73B9"/>
                </a:solidFill>
              </a:rPr>
              <a:t>HTTPS_file_server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E73B9"/>
                </a:solidFill>
              </a:rPr>
              <a:t>UDP_server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842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94A6B-43F6-4B60-AA2F-08D7E1665F22}"/>
              </a:ext>
            </a:extLst>
          </p:cNvPr>
          <p:cNvSpPr txBox="1"/>
          <p:nvPr/>
        </p:nvSpPr>
        <p:spPr>
          <a:xfrm>
            <a:off x="1606215" y="1018492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Clients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C118C-149A-4305-8476-C0D44787D779}"/>
              </a:ext>
            </a:extLst>
          </p:cNvPr>
          <p:cNvSpPr txBox="1"/>
          <p:nvPr/>
        </p:nvSpPr>
        <p:spPr>
          <a:xfrm>
            <a:off x="4459705" y="1018492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Severs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054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683F8-1609-4582-A9A1-C92E1833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6" y="1232028"/>
            <a:ext cx="7779548" cy="2066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8E1D56-23B3-4424-9EF0-D939CAE63FA4}"/>
              </a:ext>
            </a:extLst>
          </p:cNvPr>
          <p:cNvSpPr txBox="1"/>
          <p:nvPr/>
        </p:nvSpPr>
        <p:spPr>
          <a:xfrm>
            <a:off x="1888412" y="3720739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IPv4 = 255.255.255.0       =&gt;       IPv4 = 255.255.255.255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167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9" y="819135"/>
            <a:ext cx="6096559" cy="237252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Experiments to test :</a:t>
            </a:r>
          </a:p>
          <a:p>
            <a:r>
              <a:rPr lang="en-GB" dirty="0"/>
              <a:t>Http1.0 &amp; Http1.1</a:t>
            </a:r>
          </a:p>
          <a:p>
            <a:r>
              <a:rPr lang="en-GB" dirty="0"/>
              <a:t>TLS </a:t>
            </a:r>
          </a:p>
          <a:p>
            <a:r>
              <a:rPr lang="en-GB" dirty="0"/>
              <a:t>Every combination of connections with constrained and not constrained devices, total of 8 batch tests</a:t>
            </a:r>
          </a:p>
          <a:p>
            <a:r>
              <a:rPr lang="en-GB" dirty="0"/>
              <a:t>Each batch test is broken down into 3 separate tests where 1KB, 10KB, and 100KB are sent consecutively 55 times</a:t>
            </a:r>
          </a:p>
          <a:p>
            <a:pPr marL="0" indent="0">
              <a:buNone/>
            </a:pPr>
            <a:r>
              <a:rPr lang="en-GB" dirty="0"/>
              <a:t>The measurements taken are based around the speed of the connections.</a:t>
            </a:r>
          </a:p>
          <a:p>
            <a:pPr marL="0" indent="0">
              <a:buNone/>
            </a:pPr>
            <a:r>
              <a:rPr lang="en-GB" dirty="0"/>
              <a:t>As for the header sizes, UDP had slightly smaller header sizes compared to TCP which meant that their MTU was slightly bigger, increasing throughput.</a:t>
            </a:r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301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25</a:t>
            </a:fld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EAAE1F-C4D7-4B0C-8004-BE0EB4BD5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3386"/>
              </p:ext>
            </p:extLst>
          </p:nvPr>
        </p:nvGraphicFramePr>
        <p:xfrm>
          <a:off x="1081061" y="623454"/>
          <a:ext cx="6795247" cy="3793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9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26</a:t>
            </a:fld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9D4A1F-E8EB-462F-8DDF-4EC2D5AFA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10727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648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27</a:t>
            </a:fld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9D4A1F-E8EB-462F-8DDF-4EC2D5AFA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73905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8420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28</a:t>
            </a:fld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9D4A1F-E8EB-462F-8DDF-4EC2D5AFA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2263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4808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29</a:t>
            </a:fld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9D4A1F-E8EB-462F-8DDF-4EC2D5AFA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71776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810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Microcontroller – 2 ESP32 </a:t>
            </a:r>
            <a:r>
              <a:rPr lang="en-GB" dirty="0" err="1"/>
              <a:t>DevKitC’s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39141-1D9E-4F09-9EC5-91A13406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18" y="892971"/>
            <a:ext cx="4517377" cy="2011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57FDD1-87A4-41B8-B54A-751751A27C72}"/>
              </a:ext>
            </a:extLst>
          </p:cNvPr>
          <p:cNvSpPr txBox="1"/>
          <p:nvPr/>
        </p:nvSpPr>
        <p:spPr>
          <a:xfrm>
            <a:off x="658906" y="1308773"/>
            <a:ext cx="3603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Cores 80-240MHz Adjustable</a:t>
            </a:r>
            <a:br>
              <a:rPr lang="en-GB" dirty="0"/>
            </a:br>
            <a:r>
              <a:rPr lang="en-GB" dirty="0"/>
              <a:t>(160Mhz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4MB 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8MB PSRAM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 USB powered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ABF48-EDD2-45DB-A896-0C4A9C44D098}"/>
              </a:ext>
            </a:extLst>
          </p:cNvPr>
          <p:cNvSpPr txBox="1"/>
          <p:nvPr/>
        </p:nvSpPr>
        <p:spPr>
          <a:xfrm>
            <a:off x="759759" y="3227294"/>
            <a:ext cx="525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Comes installed with an ESP32-WROVER-E Module</a:t>
            </a:r>
          </a:p>
          <a:p>
            <a:r>
              <a:rPr lang="en-GB" dirty="0"/>
              <a:t>Allowing communication over Wi-Fi and Bluetooth.</a:t>
            </a:r>
          </a:p>
          <a:p>
            <a:r>
              <a:rPr lang="en-GB" dirty="0"/>
              <a:t>This chip was chosen based on it having this capability.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D4224-EFD5-4B12-8A2D-4D47E48DF522}"/>
              </a:ext>
            </a:extLst>
          </p:cNvPr>
          <p:cNvSpPr/>
          <p:nvPr/>
        </p:nvSpPr>
        <p:spPr>
          <a:xfrm>
            <a:off x="7912679" y="1809118"/>
            <a:ext cx="806826" cy="1795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57892A-179E-4D23-AF23-FCC8B2F21DE5}"/>
              </a:ext>
            </a:extLst>
          </p:cNvPr>
          <p:cNvSpPr txBox="1"/>
          <p:nvPr/>
        </p:nvSpPr>
        <p:spPr>
          <a:xfrm>
            <a:off x="7851636" y="1794537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ESP32-WROVER-E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3667250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30</a:t>
            </a:fld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9D4A1F-E8EB-462F-8DDF-4EC2D5AFA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24014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095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31</a:t>
            </a:fld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9D4A1F-E8EB-462F-8DDF-4EC2D5AFA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38478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82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3F965-8B2D-8A46-8D01-6162DCF9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83BA-4E17-4617-9E0C-44B828A23005}"/>
              </a:ext>
            </a:extLst>
          </p:cNvPr>
          <p:cNvSpPr txBox="1"/>
          <p:nvPr/>
        </p:nvSpPr>
        <p:spPr>
          <a:xfrm>
            <a:off x="981635" y="1015253"/>
            <a:ext cx="6286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Great Improvements in Performance for HTTP/2 and HTTP/3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completely mitigating the constrained nature of MCU’s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u="sng" dirty="0"/>
              <a:t>Future Work:</a:t>
            </a:r>
          </a:p>
          <a:p>
            <a:r>
              <a:rPr lang="en-GB" dirty="0"/>
              <a:t>New and improved UDP implementation with PSRAM and higher CPU clock speed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9397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EC7D91-C8CA-4D58-AA7B-D9656BBF9FBA}"/>
              </a:ext>
            </a:extLst>
          </p:cNvPr>
          <p:cNvSpPr txBox="1"/>
          <p:nvPr/>
        </p:nvSpPr>
        <p:spPr>
          <a:xfrm>
            <a:off x="692523" y="2571750"/>
            <a:ext cx="233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Thank You!</a:t>
            </a:r>
            <a:endParaRPr lang="en-IE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79B24-868E-422F-84D8-3F154808C81B}"/>
              </a:ext>
            </a:extLst>
          </p:cNvPr>
          <p:cNvSpPr txBox="1"/>
          <p:nvPr/>
        </p:nvSpPr>
        <p:spPr>
          <a:xfrm>
            <a:off x="692523" y="3462618"/>
            <a:ext cx="18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Frameworks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41773-D180-436B-BDC8-F3E52D30345A}"/>
              </a:ext>
            </a:extLst>
          </p:cNvPr>
          <p:cNvSpPr txBox="1"/>
          <p:nvPr/>
        </p:nvSpPr>
        <p:spPr>
          <a:xfrm>
            <a:off x="828675" y="1308773"/>
            <a:ext cx="54376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ESP32 for this project runs on their native ESP-”IDF”</a:t>
            </a:r>
          </a:p>
          <a:p>
            <a:endParaRPr lang="en-GB" dirty="0"/>
          </a:p>
          <a:p>
            <a:r>
              <a:rPr lang="en-GB" dirty="0"/>
              <a:t>Many people have heard of Arduino and it is a great framework for beginners but doesn’t allow the fidelity required to fine-tune the tasks running on the MCU.</a:t>
            </a:r>
          </a:p>
          <a:p>
            <a:endParaRPr lang="en-GB" dirty="0"/>
          </a:p>
          <a:p>
            <a:r>
              <a:rPr lang="en-GB" dirty="0"/>
              <a:t>Benefits: adjusting build type, partition tables for storage, Http client and server behaviour and many more</a:t>
            </a:r>
          </a:p>
        </p:txBody>
      </p:sp>
      <p:pic>
        <p:nvPicPr>
          <p:cNvPr id="1026" name="Picture 2" descr="Espressif | Authorised Distributor in EMEA | EBV Elektronik">
            <a:extLst>
              <a:ext uri="{FF2B5EF4-FFF2-40B4-BE49-F238E27FC236}">
                <a16:creationId xmlns:a16="http://schemas.microsoft.com/office/drawing/2014/main" id="{A5B2EBDE-853E-493F-BEAC-D08DD244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81" y="985966"/>
            <a:ext cx="2014071" cy="113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AD82F3-5944-44AE-8122-5D2778EFB30D}"/>
              </a:ext>
            </a:extLst>
          </p:cNvPr>
          <p:cNvSpPr txBox="1"/>
          <p:nvPr/>
        </p:nvSpPr>
        <p:spPr>
          <a:xfrm>
            <a:off x="7474737" y="20995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  <a:endParaRPr lang="en-I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CCDA2F-2830-47A1-B7FE-589E76826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06" y="2809594"/>
            <a:ext cx="1154619" cy="7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0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6CF45-A108-487E-9E9A-6D0F3DDAA803}"/>
              </a:ext>
            </a:extLst>
          </p:cNvPr>
          <p:cNvSpPr/>
          <p:nvPr/>
        </p:nvSpPr>
        <p:spPr>
          <a:xfrm>
            <a:off x="550460" y="2090574"/>
            <a:ext cx="14859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HTTP/0.9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4C3629D2-B766-43E2-BC8C-DD119E76F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3909" y="2084344"/>
            <a:ext cx="421199" cy="421199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CF96539F-F564-48CA-8A75-BCB6C17B2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4252" y="2080030"/>
            <a:ext cx="421199" cy="421199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B4805EDE-21B1-4C6F-AE95-4F9BFB35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4595" y="2090574"/>
            <a:ext cx="421199" cy="4211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412F29-9137-4F5D-B77D-23439C9F7141}"/>
              </a:ext>
            </a:extLst>
          </p:cNvPr>
          <p:cNvSpPr/>
          <p:nvPr/>
        </p:nvSpPr>
        <p:spPr>
          <a:xfrm>
            <a:off x="2132656" y="2090574"/>
            <a:ext cx="14859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HTTP/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1.0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D816E-A574-4276-B7C8-1E49D4264DB4}"/>
              </a:ext>
            </a:extLst>
          </p:cNvPr>
          <p:cNvSpPr/>
          <p:nvPr/>
        </p:nvSpPr>
        <p:spPr>
          <a:xfrm>
            <a:off x="3760828" y="2097844"/>
            <a:ext cx="14859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HTTP/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1.1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D8D021-333D-463B-975C-3B5B4C928212}"/>
              </a:ext>
            </a:extLst>
          </p:cNvPr>
          <p:cNvSpPr/>
          <p:nvPr/>
        </p:nvSpPr>
        <p:spPr>
          <a:xfrm>
            <a:off x="5389000" y="2090574"/>
            <a:ext cx="14859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HTTP/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983B8D-FF65-42E0-B2E1-999006CC3F20}"/>
              </a:ext>
            </a:extLst>
          </p:cNvPr>
          <p:cNvSpPr/>
          <p:nvPr/>
        </p:nvSpPr>
        <p:spPr>
          <a:xfrm>
            <a:off x="7017172" y="2105433"/>
            <a:ext cx="14859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HTTP/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E3EC64E1-CB55-40D6-AC14-828EA3137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4938" y="2087299"/>
            <a:ext cx="421199" cy="4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26" name="Picture 2" descr="Eskimo Stone Hammer 3415T, 1404 | Skinner Auctioneers">
            <a:extLst>
              <a:ext uri="{FF2B5EF4-FFF2-40B4-BE49-F238E27FC236}">
                <a16:creationId xmlns:a16="http://schemas.microsoft.com/office/drawing/2014/main" id="{66C4E042-F2E9-4639-8D5E-CE1D72D6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1" y="892971"/>
            <a:ext cx="3660962" cy="366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64A457-22CA-47D0-A81D-F36644C1F4AC}"/>
              </a:ext>
            </a:extLst>
          </p:cNvPr>
          <p:cNvSpPr txBox="1"/>
          <p:nvPr/>
        </p:nvSpPr>
        <p:spPr>
          <a:xfrm rot="2348943">
            <a:off x="4049774" y="2761692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6AB88"/>
                </a:solidFill>
              </a:rPr>
              <a:t>HTTP/0.9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50D4C-E1A9-4EB3-9C0D-103F3208CD81}"/>
              </a:ext>
            </a:extLst>
          </p:cNvPr>
          <p:cNvSpPr txBox="1"/>
          <p:nvPr/>
        </p:nvSpPr>
        <p:spPr>
          <a:xfrm rot="18897354">
            <a:off x="2496649" y="2049440"/>
            <a:ext cx="191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glow rad="228600">
                    <a:schemeClr val="bg1">
                      <a:lumMod val="50000"/>
                      <a:alpha val="40000"/>
                    </a:schemeClr>
                  </a:glow>
                </a:effectLst>
              </a:rPr>
              <a:t>GET /my-page.html</a:t>
            </a:r>
            <a:endParaRPr lang="en-IE" sz="1600" dirty="0">
              <a:effectLst>
                <a:glow rad="228600">
                  <a:schemeClr val="bg1">
                    <a:lumMod val="5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8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3E7C17-410A-41EA-A644-DD739E6F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96" y="663379"/>
            <a:ext cx="3960667" cy="379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8619E-11A8-4FC7-95C3-A8A8C1B093F5}"/>
              </a:ext>
            </a:extLst>
          </p:cNvPr>
          <p:cNvSpPr txBox="1"/>
          <p:nvPr/>
        </p:nvSpPr>
        <p:spPr>
          <a:xfrm>
            <a:off x="828675" y="1124107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Persistent Connections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CE27D-1DFB-4999-8DCB-6F6DEDFDFFC5}"/>
              </a:ext>
            </a:extLst>
          </p:cNvPr>
          <p:cNvSpPr txBox="1"/>
          <p:nvPr/>
        </p:nvSpPr>
        <p:spPr>
          <a:xfrm>
            <a:off x="828675" y="1724575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3-Way Handshakes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0FD68-8BF8-4E5F-8568-C8797BE79FE0}"/>
              </a:ext>
            </a:extLst>
          </p:cNvPr>
          <p:cNvSpPr txBox="1"/>
          <p:nvPr/>
        </p:nvSpPr>
        <p:spPr>
          <a:xfrm>
            <a:off x="828675" y="2360487"/>
            <a:ext cx="11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Slow start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F6320-B779-4EE5-A6C3-05D4B21EFE29}"/>
              </a:ext>
            </a:extLst>
          </p:cNvPr>
          <p:cNvSpPr txBox="1"/>
          <p:nvPr/>
        </p:nvSpPr>
        <p:spPr>
          <a:xfrm>
            <a:off x="7339006" y="4457698"/>
            <a:ext cx="995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b="0" i="0" u="sng" dirty="0">
                <a:effectLst/>
                <a:latin typeface="sohne"/>
                <a:hlinkClick r:id="rId3"/>
              </a:rPr>
              <a:t>informit.com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816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E5E89-8D1D-4B0A-BC74-BE9AC991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687" y="1164950"/>
            <a:ext cx="3144585" cy="3444319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4545BB-E469-4FC3-A18F-C76AA43A1202}"/>
              </a:ext>
            </a:extLst>
          </p:cNvPr>
          <p:cNvSpPr/>
          <p:nvPr/>
        </p:nvSpPr>
        <p:spPr>
          <a:xfrm>
            <a:off x="5243946" y="1257499"/>
            <a:ext cx="1551709" cy="102547"/>
          </a:xfrm>
          <a:prstGeom prst="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54D71-150B-41A1-B84A-B1A226FE1746}"/>
              </a:ext>
            </a:extLst>
          </p:cNvPr>
          <p:cNvSpPr/>
          <p:nvPr/>
        </p:nvSpPr>
        <p:spPr>
          <a:xfrm>
            <a:off x="5243946" y="2264538"/>
            <a:ext cx="1551709" cy="102547"/>
          </a:xfrm>
          <a:prstGeom prst="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16CD0-2CAD-4603-9179-82BCE9C77E17}"/>
              </a:ext>
            </a:extLst>
          </p:cNvPr>
          <p:cNvSpPr txBox="1"/>
          <p:nvPr/>
        </p:nvSpPr>
        <p:spPr>
          <a:xfrm>
            <a:off x="5067687" y="749559"/>
            <a:ext cx="3144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Wireshark chunked packet inspection</a:t>
            </a:r>
            <a:endParaRPr lang="en-I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DF97-591F-4775-AB34-A0392673EC29}"/>
              </a:ext>
            </a:extLst>
          </p:cNvPr>
          <p:cNvSpPr txBox="1"/>
          <p:nvPr/>
        </p:nvSpPr>
        <p:spPr>
          <a:xfrm>
            <a:off x="828675" y="1164950"/>
            <a:ext cx="3609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sent out faster with Chunked Transfer-Encoding</a:t>
            </a:r>
          </a:p>
          <a:p>
            <a:endParaRPr lang="en-GB" dirty="0"/>
          </a:p>
          <a:p>
            <a:r>
              <a:rPr lang="en-GB" dirty="0"/>
              <a:t>No need to buffer data before sending it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453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A127-B15F-BF49-98D1-A104E5E5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1C18CD-E179-4FF5-AFDA-78511C9C4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9838"/>
          <a:stretch/>
        </p:blipFill>
        <p:spPr bwMode="auto">
          <a:xfrm>
            <a:off x="6670963" y="492618"/>
            <a:ext cx="1965308" cy="384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0D6F6-B81D-4A83-849B-1DA42455DF82}"/>
              </a:ext>
            </a:extLst>
          </p:cNvPr>
          <p:cNvSpPr txBox="1"/>
          <p:nvPr/>
        </p:nvSpPr>
        <p:spPr>
          <a:xfrm>
            <a:off x="6670963" y="4409470"/>
            <a:ext cx="1122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b="0" i="0" u="sng" dirty="0">
                <a:effectLst/>
                <a:latin typeface="sohne"/>
                <a:hlinkClick r:id="rId3"/>
              </a:rPr>
              <a:t>informit.com</a:t>
            </a:r>
            <a:endParaRPr lang="en-IE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3B3C3-5898-4BD4-9B51-E2340097764C}"/>
              </a:ext>
            </a:extLst>
          </p:cNvPr>
          <p:cNvSpPr txBox="1"/>
          <p:nvPr/>
        </p:nvSpPr>
        <p:spPr>
          <a:xfrm>
            <a:off x="828675" y="1308773"/>
            <a:ext cx="4341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Pipelining</a:t>
            </a:r>
          </a:p>
          <a:p>
            <a:endParaRPr lang="en-GB" dirty="0"/>
          </a:p>
          <a:p>
            <a:r>
              <a:rPr lang="en-IE" dirty="0"/>
              <a:t>Below is an experiment where the ESP </a:t>
            </a:r>
          </a:p>
          <a:p>
            <a:r>
              <a:rPr lang="en-IE" dirty="0"/>
              <a:t>requests files in batches of 55. One does not</a:t>
            </a:r>
          </a:p>
          <a:p>
            <a:r>
              <a:rPr lang="en-IE" dirty="0"/>
              <a:t>Have pipelining and the other does.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029C94-BFC9-4BB2-9FA1-F2D81053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4" y="3472586"/>
            <a:ext cx="4755175" cy="538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D8E895-339B-4BE4-84CB-A56F2D2701EA}"/>
              </a:ext>
            </a:extLst>
          </p:cNvPr>
          <p:cNvSpPr txBox="1"/>
          <p:nvPr/>
        </p:nvSpPr>
        <p:spPr>
          <a:xfrm>
            <a:off x="1170604" y="3132314"/>
            <a:ext cx="174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(No Pipelining)</a:t>
            </a:r>
            <a:endParaRPr lang="en-I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13FC1-5EF1-449C-B6AA-0DCEF0605FF6}"/>
              </a:ext>
            </a:extLst>
          </p:cNvPr>
          <p:cNvSpPr txBox="1"/>
          <p:nvPr/>
        </p:nvSpPr>
        <p:spPr>
          <a:xfrm>
            <a:off x="3788245" y="3133409"/>
            <a:ext cx="174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(Pipelining)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177625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2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TCD_PPT_Calibri_Option2a.potx</Template>
  <TotalTime>3593</TotalTime>
  <Words>807</Words>
  <Application>Microsoft Office PowerPoint</Application>
  <PresentationFormat>On-screen Show (16:9)</PresentationFormat>
  <Paragraphs>242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Minion Pro</vt:lpstr>
      <vt:lpstr>sohne</vt:lpstr>
      <vt:lpstr>Source Sans Pro</vt:lpstr>
      <vt:lpstr>TCD_PPT_Calibri_Option2a</vt:lpstr>
      <vt:lpstr>Investigating Feasibility of QUIC on Constrained Devices</vt:lpstr>
      <vt:lpstr>Overview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Challenges</vt:lpstr>
      <vt:lpstr>Experiments</vt:lpstr>
      <vt:lpstr>Experiments</vt:lpstr>
      <vt:lpstr>Experiments</vt:lpstr>
      <vt:lpstr>Experiments</vt:lpstr>
      <vt:lpstr>Experiments</vt:lpstr>
      <vt:lpstr>Experiments</vt:lpstr>
      <vt:lpstr>Results /Evaluation</vt:lpstr>
      <vt:lpstr>Results /Evaluation</vt:lpstr>
      <vt:lpstr>Results /Evaluation</vt:lpstr>
      <vt:lpstr>Results /Evaluation</vt:lpstr>
      <vt:lpstr>Results /Evaluation</vt:lpstr>
      <vt:lpstr>Results /Evaluation</vt:lpstr>
      <vt:lpstr>Results /Evaluation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Mikhail Dyuldin</cp:lastModifiedBy>
  <cp:revision>108</cp:revision>
  <cp:lastPrinted>2014-12-16T10:33:11Z</cp:lastPrinted>
  <dcterms:created xsi:type="dcterms:W3CDTF">2013-07-29T09:34:50Z</dcterms:created>
  <dcterms:modified xsi:type="dcterms:W3CDTF">2021-08-05T15:22:14Z</dcterms:modified>
</cp:coreProperties>
</file>