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2" r:id="rId6"/>
    <p:sldId id="273" r:id="rId7"/>
    <p:sldId id="276" r:id="rId8"/>
    <p:sldId id="277" r:id="rId9"/>
    <p:sldId id="278" r:id="rId10"/>
    <p:sldId id="279" r:id="rId11"/>
    <p:sldId id="280" r:id="rId12"/>
    <p:sldId id="281" r:id="rId13"/>
    <p:sldId id="282" r:id="rId14"/>
    <p:sldId id="283" r:id="rId15"/>
    <p:sldId id="284" r:id="rId16"/>
    <p:sldId id="285"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4890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405872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23341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33517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9AC278-20F0-46A1-9C2D-074109006301}"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49345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AC278-20F0-46A1-9C2D-074109006301}"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112297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AC278-20F0-46A1-9C2D-074109006301}" type="datetimeFigureOut">
              <a:rPr lang="en-US" smtClean="0"/>
              <a:t>9/3/2023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407953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9AC278-20F0-46A1-9C2D-074109006301}" type="datetimeFigureOut">
              <a:rPr lang="en-US" smtClean="0"/>
              <a:t>9/3/2023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60813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AC278-20F0-46A1-9C2D-074109006301}" type="datetimeFigureOut">
              <a:rPr lang="en-US" smtClean="0"/>
              <a:t>9/3/2023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24079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9AC278-20F0-46A1-9C2D-074109006301}"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04255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9AC278-20F0-46A1-9C2D-074109006301}" type="datetimeFigureOut">
              <a:rPr lang="en-US" smtClean="0"/>
              <a:t>9/3/2023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65417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AC278-20F0-46A1-9C2D-074109006301}" type="datetimeFigureOut">
              <a:rPr lang="en-US" smtClean="0"/>
              <a:t>9/3/2023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BE9D2-0A4C-41A8-9989-B5BFFD2C3DFB}" type="slidenum">
              <a:rPr lang="en-US" smtClean="0"/>
              <a:t>‹#›</a:t>
            </a:fld>
            <a:endParaRPr lang="en-US"/>
          </a:p>
        </p:txBody>
      </p:sp>
    </p:spTree>
    <p:extLst>
      <p:ext uri="{BB962C8B-B14F-4D97-AF65-F5344CB8AC3E}">
        <p14:creationId xmlns:p14="http://schemas.microsoft.com/office/powerpoint/2010/main" val="8475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7769" y="369278"/>
            <a:ext cx="9026769" cy="1191108"/>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sz="4000" b="1" dirty="0" smtClean="0"/>
              <a:t>Introduction to Information and Communication Technologies (ICT)</a:t>
            </a:r>
            <a:endParaRPr lang="en-US" sz="4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
        <p:nvSpPr>
          <p:cNvPr id="5" name="Title 1"/>
          <p:cNvSpPr txBox="1">
            <a:spLocks/>
          </p:cNvSpPr>
          <p:nvPr/>
        </p:nvSpPr>
        <p:spPr>
          <a:xfrm>
            <a:off x="1787769" y="2233246"/>
            <a:ext cx="2504341" cy="8001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smtClean="0"/>
              <a:t>WEEK 3</a:t>
            </a:r>
          </a:p>
        </p:txBody>
      </p:sp>
      <p:sp>
        <p:nvSpPr>
          <p:cNvPr id="3" name="TextBox 2"/>
          <p:cNvSpPr txBox="1"/>
          <p:nvPr/>
        </p:nvSpPr>
        <p:spPr>
          <a:xfrm>
            <a:off x="1787769" y="3521567"/>
            <a:ext cx="3982916" cy="1908215"/>
          </a:xfrm>
          <a:prstGeom prst="rect">
            <a:avLst/>
          </a:prstGeom>
          <a:noFill/>
        </p:spPr>
        <p:txBody>
          <a:bodyPr wrap="square" rtlCol="0">
            <a:spAutoFit/>
          </a:bodyPr>
          <a:lstStyle/>
          <a:p>
            <a:r>
              <a:rPr lang="en-US" sz="2800" b="1" dirty="0" smtClean="0"/>
              <a:t>TOPICS: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Memory and its types</a:t>
            </a:r>
          </a:p>
          <a:p>
            <a:pPr marL="285750" indent="-285750">
              <a:buFont typeface="Arial" panose="020B0604020202020204" pitchFamily="34" charset="0"/>
              <a:buChar char="•"/>
            </a:pPr>
            <a:r>
              <a:rPr lang="en-US" dirty="0" smtClean="0"/>
              <a:t>RAM (Random Access Memory)</a:t>
            </a:r>
          </a:p>
          <a:p>
            <a:pPr marL="285750" indent="-285750">
              <a:buFont typeface="Arial" panose="020B0604020202020204" pitchFamily="34" charset="0"/>
              <a:buChar char="•"/>
            </a:pPr>
            <a:r>
              <a:rPr lang="en-US" dirty="0" smtClean="0"/>
              <a:t>ROM (Read Only Memory)</a:t>
            </a:r>
          </a:p>
          <a:p>
            <a:pPr marL="285750" indent="-285750">
              <a:buFont typeface="Arial" panose="020B0604020202020204" pitchFamily="34" charset="0"/>
              <a:buChar char="•"/>
            </a:pPr>
            <a:r>
              <a:rPr lang="en-US" dirty="0" smtClean="0"/>
              <a:t>Storage Devices</a:t>
            </a:r>
            <a:endParaRPr lang="en-US" dirty="0"/>
          </a:p>
        </p:txBody>
      </p:sp>
      <p:pic>
        <p:nvPicPr>
          <p:cNvPr id="1026" name="Picture 2" descr="Computer Memory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791" y="2233246"/>
            <a:ext cx="2807433" cy="18716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mory Chips: Types of Computer Memory Chips | Arrow.com | Arrow.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3185" y="2233246"/>
            <a:ext cx="2020823" cy="18716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uter Storage Devices. Definition of computer storage devices: | by  Navod Dhamishka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9854" y="4278805"/>
            <a:ext cx="2574696" cy="230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9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92500"/>
          </a:bodyPr>
          <a:lstStyle/>
          <a:p>
            <a:pPr algn="just"/>
            <a:r>
              <a:rPr lang="en-US" dirty="0"/>
              <a:t>ROM stands for </a:t>
            </a:r>
            <a:r>
              <a:rPr lang="en-US" b="1" dirty="0"/>
              <a:t>Read Only Memory</a:t>
            </a:r>
            <a:r>
              <a:rPr lang="en-US" dirty="0"/>
              <a:t>. The memory from which we can only read but cannot write on it</a:t>
            </a:r>
            <a:r>
              <a:rPr lang="en-US" dirty="0" smtClean="0"/>
              <a:t>.</a:t>
            </a:r>
          </a:p>
          <a:p>
            <a:pPr algn="just"/>
            <a:endParaRPr lang="en-US" dirty="0"/>
          </a:p>
          <a:p>
            <a:pPr algn="just"/>
            <a:r>
              <a:rPr lang="en-US" dirty="0" smtClean="0"/>
              <a:t> </a:t>
            </a:r>
            <a:r>
              <a:rPr lang="en-US" dirty="0"/>
              <a:t>This type of memory is non-volatile. The information is stored permanently in such memories during manufacture. </a:t>
            </a:r>
            <a:endParaRPr lang="en-US" dirty="0" smtClean="0"/>
          </a:p>
          <a:p>
            <a:pPr algn="just"/>
            <a:endParaRPr lang="en-US" dirty="0"/>
          </a:p>
          <a:p>
            <a:pPr algn="just"/>
            <a:r>
              <a:rPr lang="en-US" dirty="0" smtClean="0"/>
              <a:t>A </a:t>
            </a:r>
            <a:r>
              <a:rPr lang="en-US" dirty="0"/>
              <a:t>ROM stores such instructions that are required to start a computer. This operation is referred to as </a:t>
            </a:r>
            <a:r>
              <a:rPr lang="en-US" b="1" dirty="0"/>
              <a:t>bootstrap</a:t>
            </a:r>
            <a:r>
              <a:rPr lang="en-US" dirty="0"/>
              <a:t>.</a:t>
            </a:r>
            <a:endParaRPr lang="en-US"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Read Only Memory (ROM)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9218" name="Picture 2" descr="R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720" y="1824155"/>
            <a:ext cx="2975388" cy="339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45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92500" lnSpcReduction="10000"/>
          </a:bodyPr>
          <a:lstStyle/>
          <a:p>
            <a:pPr algn="just"/>
            <a:r>
              <a:rPr lang="en-US" b="1" dirty="0"/>
              <a:t>MROM (Masked ROM</a:t>
            </a:r>
            <a:r>
              <a:rPr lang="en-US" b="1" dirty="0" smtClean="0"/>
              <a:t>):</a:t>
            </a:r>
            <a:endParaRPr lang="en-US" b="1" dirty="0"/>
          </a:p>
          <a:p>
            <a:pPr lvl="1" algn="just"/>
            <a:r>
              <a:rPr lang="en-US" dirty="0"/>
              <a:t>The very first ROMs were hard-wired devices that contained a pre-programmed set of data or instructions. These kind of ROMs are known as masked ROMs, which are inexpensive</a:t>
            </a:r>
            <a:r>
              <a:rPr lang="en-US" dirty="0" smtClean="0"/>
              <a:t>.</a:t>
            </a:r>
          </a:p>
          <a:p>
            <a:pPr marL="457200" lvl="1" indent="0" algn="just">
              <a:buNone/>
            </a:pPr>
            <a:endParaRPr lang="en-US" dirty="0"/>
          </a:p>
          <a:p>
            <a:pPr algn="just"/>
            <a:r>
              <a:rPr lang="en-US" b="1" dirty="0"/>
              <a:t>PROM (Programmable Read Only Memory)</a:t>
            </a:r>
          </a:p>
          <a:p>
            <a:pPr lvl="1" algn="just"/>
            <a:r>
              <a:rPr lang="en-US" dirty="0"/>
              <a:t>PROM is read-only memory that can be modified only once by a user. The user buys a blank PROM and enters the desired contents using a PROM program. </a:t>
            </a:r>
            <a:endParaRPr lang="en-US" dirty="0" smtClean="0"/>
          </a:p>
          <a:p>
            <a:pPr lvl="1" algn="just"/>
            <a:r>
              <a:rPr lang="en-US" dirty="0" smtClean="0"/>
              <a:t>Inside </a:t>
            </a:r>
            <a:r>
              <a:rPr lang="en-US" dirty="0"/>
              <a:t>the PROM chip, there are small fuses which are burnt open during programming. It can be programmed only once and is not erasable</a:t>
            </a:r>
            <a:r>
              <a:rPr lang="en-US" dirty="0" smtClean="0"/>
              <a:t>.</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Types of Read Only Memory (ROM)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9218" name="Picture 2" descr="R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720" y="1824155"/>
            <a:ext cx="2975388" cy="339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6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85000" lnSpcReduction="10000"/>
          </a:bodyPr>
          <a:lstStyle/>
          <a:p>
            <a:pPr algn="just"/>
            <a:r>
              <a:rPr lang="en-US" b="1" dirty="0"/>
              <a:t>EPROM (Erasable and Programmable Read Only Memory</a:t>
            </a:r>
            <a:r>
              <a:rPr lang="en-US" b="1" dirty="0" smtClean="0"/>
              <a:t>):</a:t>
            </a:r>
            <a:endParaRPr lang="en-US" b="1" dirty="0"/>
          </a:p>
          <a:p>
            <a:pPr lvl="1" algn="just"/>
            <a:r>
              <a:rPr lang="en-US" dirty="0"/>
              <a:t>EPROM can be erased by exposing it to ultra-violet light for a duration of up to 40 minutes. Usually, an EPROM eraser achieves this </a:t>
            </a:r>
            <a:r>
              <a:rPr lang="en-US" dirty="0" smtClean="0"/>
              <a:t>function.</a:t>
            </a:r>
          </a:p>
          <a:p>
            <a:pPr lvl="1" algn="just"/>
            <a:endParaRPr lang="en-US" dirty="0"/>
          </a:p>
          <a:p>
            <a:pPr algn="just"/>
            <a:r>
              <a:rPr lang="en-US" b="1" dirty="0" smtClean="0"/>
              <a:t>EEPROM </a:t>
            </a:r>
            <a:r>
              <a:rPr lang="en-US" b="1" dirty="0"/>
              <a:t>(Electrically Erasable and Programmable Read Only Memory</a:t>
            </a:r>
            <a:r>
              <a:rPr lang="en-US" b="1" dirty="0" smtClean="0"/>
              <a:t>):</a:t>
            </a:r>
            <a:endParaRPr lang="en-US" b="1" dirty="0"/>
          </a:p>
          <a:p>
            <a:pPr lvl="1" algn="just"/>
            <a:r>
              <a:rPr lang="en-US" dirty="0"/>
              <a:t>EEPROM is programmed and erased electrically. It can be erased and reprogrammed about ten thousand times. </a:t>
            </a:r>
            <a:endParaRPr lang="en-US" dirty="0" smtClean="0"/>
          </a:p>
          <a:p>
            <a:pPr lvl="1" algn="just"/>
            <a:r>
              <a:rPr lang="en-US" dirty="0" smtClean="0"/>
              <a:t>Both </a:t>
            </a:r>
            <a:r>
              <a:rPr lang="en-US" dirty="0"/>
              <a:t>erasing and programming take about 4 to 10 </a:t>
            </a:r>
            <a:r>
              <a:rPr lang="en-US" dirty="0" err="1"/>
              <a:t>ms</a:t>
            </a:r>
            <a:r>
              <a:rPr lang="en-US" dirty="0"/>
              <a:t> (millisecond). In EEPROM, any location can be selectively erased and programmed. </a:t>
            </a:r>
            <a:endParaRPr lang="en-US" dirty="0" smtClean="0"/>
          </a:p>
          <a:p>
            <a:pPr lvl="1" algn="just"/>
            <a:r>
              <a:rPr lang="en-US" dirty="0" smtClean="0"/>
              <a:t>EEPROMs </a:t>
            </a:r>
            <a:r>
              <a:rPr lang="en-US" dirty="0"/>
              <a:t>can be erased one byte at a time, rather than erasing the entire chip. Hence, the process of reprogramming is flexible but slow.</a:t>
            </a:r>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Types of Read Only Memory (ROM)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9218" name="Picture 2" descr="R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720" y="1824155"/>
            <a:ext cx="2975388" cy="339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62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92500" lnSpcReduction="10000"/>
          </a:bodyPr>
          <a:lstStyle/>
          <a:p>
            <a:pPr algn="just"/>
            <a:r>
              <a:rPr lang="en-US" dirty="0"/>
              <a:t>A hardware device which can be used to store digital data and applications which may be in the form of images, video, audio, etc. is called a storage device. It is a key component of a computer and the hard drive is one of its examples. </a:t>
            </a:r>
            <a:endParaRPr lang="en-US" dirty="0" smtClean="0"/>
          </a:p>
          <a:p>
            <a:pPr algn="just"/>
            <a:endParaRPr lang="en-US" dirty="0"/>
          </a:p>
          <a:p>
            <a:pPr algn="just"/>
            <a:r>
              <a:rPr lang="en-US" dirty="0" smtClean="0"/>
              <a:t>Types of Storage Devices:</a:t>
            </a:r>
          </a:p>
          <a:p>
            <a:pPr lvl="1" algn="just"/>
            <a:r>
              <a:rPr lang="en-US" dirty="0" smtClean="0"/>
              <a:t>Magnetic Storage Devices</a:t>
            </a:r>
          </a:p>
          <a:p>
            <a:pPr lvl="1" algn="just"/>
            <a:r>
              <a:rPr lang="en-US" dirty="0" smtClean="0"/>
              <a:t>Optical Storage Devices</a:t>
            </a:r>
          </a:p>
          <a:p>
            <a:pPr lvl="1" algn="just"/>
            <a:r>
              <a:rPr lang="en-US" dirty="0" smtClean="0"/>
              <a:t>Flash Memory Devices</a:t>
            </a:r>
          </a:p>
          <a:p>
            <a:pPr lvl="1" algn="just"/>
            <a:r>
              <a:rPr lang="en-US" dirty="0" smtClean="0"/>
              <a:t>Online Cloud Storage</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Storage Devices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6" name="Picture 6" descr="Computer Storage Devices. Definition of computer storage devices: | by  Navod Dhamishk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400" y="2016126"/>
            <a:ext cx="2574696" cy="297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534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62500" lnSpcReduction="20000"/>
          </a:bodyPr>
          <a:lstStyle/>
          <a:p>
            <a:pPr algn="just"/>
            <a:r>
              <a:rPr lang="en-US" dirty="0"/>
              <a:t>These are affordable and easily accessible. A large amount of data can be stored in these through </a:t>
            </a:r>
            <a:r>
              <a:rPr lang="en-US" dirty="0" smtClean="0"/>
              <a:t>magnetized </a:t>
            </a:r>
            <a:r>
              <a:rPr lang="en-US" dirty="0"/>
              <a:t>mediums. </a:t>
            </a:r>
            <a:endParaRPr lang="en-US" dirty="0" smtClean="0"/>
          </a:p>
          <a:p>
            <a:pPr marL="0" indent="0" algn="just">
              <a:buNone/>
            </a:pPr>
            <a:endParaRPr lang="en-US" dirty="0" smtClean="0"/>
          </a:p>
          <a:p>
            <a:pPr algn="just"/>
            <a:r>
              <a:rPr lang="en-US" dirty="0"/>
              <a:t>A magnetic field is created when the device is attached to the computer and with the help of the two magnetic polarities, the device is able to read the binary language and store the information</a:t>
            </a:r>
            <a:r>
              <a:rPr lang="en-US" dirty="0" smtClean="0"/>
              <a:t>.</a:t>
            </a:r>
          </a:p>
          <a:p>
            <a:pPr algn="just"/>
            <a:endParaRPr lang="en-US" dirty="0" smtClean="0"/>
          </a:p>
          <a:p>
            <a:pPr algn="just"/>
            <a:r>
              <a:rPr lang="en-US" b="1" dirty="0"/>
              <a:t>Floppy Disk –</a:t>
            </a:r>
            <a:r>
              <a:rPr lang="en-US" dirty="0"/>
              <a:t> Also known as a floppy diskette, it is a removable storage device which is in the shape of a square and comprises magnetic elements. When placed in the disk reader of the computer device, it spins around and can store information. </a:t>
            </a:r>
            <a:endParaRPr lang="en-US" dirty="0" smtClean="0"/>
          </a:p>
          <a:p>
            <a:pPr algn="just"/>
            <a:endParaRPr lang="en-US" dirty="0"/>
          </a:p>
          <a:p>
            <a:pPr algn="just"/>
            <a:r>
              <a:rPr lang="en-US" b="1" dirty="0"/>
              <a:t>Hard Drive – </a:t>
            </a:r>
            <a:r>
              <a:rPr lang="en-US" dirty="0"/>
              <a:t>This primary storage device is directly attached to the motherboard’s disk controller. It is integral storage space as it is required to install any new program or application to the device.</a:t>
            </a:r>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Magnetic Storage Devices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10242" name="Picture 2" descr="What is a Floppy Disk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121" y="2266339"/>
            <a:ext cx="2007137" cy="167261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500GB Hard Disk Price in Pakistan » PC Bank | Online St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1121" y="4120539"/>
            <a:ext cx="2032322" cy="169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76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70000" lnSpcReduction="20000"/>
          </a:bodyPr>
          <a:lstStyle/>
          <a:p>
            <a:pPr algn="just"/>
            <a:r>
              <a:rPr lang="en-US" dirty="0"/>
              <a:t>Such devices used lasers and lights to detect and store data. They are cheaper in comparison to USB drives and can store more data.  </a:t>
            </a:r>
            <a:endParaRPr lang="en-US" dirty="0" smtClean="0"/>
          </a:p>
          <a:p>
            <a:pPr marL="0" indent="0" algn="just">
              <a:buNone/>
            </a:pPr>
            <a:endParaRPr lang="en-US" dirty="0" smtClean="0"/>
          </a:p>
          <a:p>
            <a:pPr algn="just"/>
            <a:r>
              <a:rPr lang="en-US" b="1" dirty="0"/>
              <a:t>CD-ROM – </a:t>
            </a:r>
            <a:r>
              <a:rPr lang="en-US" dirty="0"/>
              <a:t>This stands for Compact Disc – Read-Only Memory and is an external device which can store and read data in the form of audio or software data</a:t>
            </a:r>
          </a:p>
          <a:p>
            <a:pPr marL="0" indent="0" algn="just">
              <a:buNone/>
            </a:pPr>
            <a:endParaRPr lang="en-US" dirty="0" smtClean="0"/>
          </a:p>
          <a:p>
            <a:pPr algn="just"/>
            <a:r>
              <a:rPr lang="en-US" b="1" dirty="0"/>
              <a:t>Blu-Ray Disc –</a:t>
            </a:r>
            <a:r>
              <a:rPr lang="en-US" dirty="0"/>
              <a:t> Introduced in 2006, Blu-ray disk was backup up by major IT and computer companies. It can store up to 25 GB data in a single-layer disc and 50 GB data in a dual-layer </a:t>
            </a:r>
            <a:r>
              <a:rPr lang="en-US" dirty="0" smtClean="0"/>
              <a:t>disc</a:t>
            </a:r>
            <a:r>
              <a:rPr lang="en-US" dirty="0"/>
              <a:t> </a:t>
            </a:r>
            <a:endParaRPr lang="en-US" dirty="0" smtClean="0"/>
          </a:p>
          <a:p>
            <a:pPr algn="just"/>
            <a:endParaRPr lang="en-US" dirty="0"/>
          </a:p>
          <a:p>
            <a:pPr algn="just"/>
            <a:r>
              <a:rPr lang="en-US" b="1" dirty="0"/>
              <a:t>DVD – </a:t>
            </a:r>
            <a:r>
              <a:rPr lang="en-US" dirty="0"/>
              <a:t>Digital Versatile Disc is another type of optical storage device. It can be readable, recordable, and rewritable. Recordings can be done in such devices and then can be attached to the system</a:t>
            </a:r>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Optical Storage Devices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14338" name="Picture 2" descr="CD-ROM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6996" y="1662683"/>
            <a:ext cx="2308229" cy="230822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Why Are Movie Discs Called Blu-ray? | by Daniel Ganninger | Knowledge Stew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0842" y="4073210"/>
            <a:ext cx="2338388" cy="23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53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62500" lnSpcReduction="20000"/>
          </a:bodyPr>
          <a:lstStyle/>
          <a:p>
            <a:pPr algn="just"/>
            <a:r>
              <a:rPr lang="en-US" dirty="0"/>
              <a:t>These storage devices have now replaced both magnetic and optical storage devices. They are easy to use, portable and easily available and accessible. They have become a cheaper and more convenient option to store data. </a:t>
            </a:r>
            <a:endParaRPr lang="en-US" dirty="0" smtClean="0"/>
          </a:p>
          <a:p>
            <a:pPr marL="0" indent="0" algn="just">
              <a:buNone/>
            </a:pPr>
            <a:endParaRPr lang="en-US" dirty="0" smtClean="0"/>
          </a:p>
          <a:p>
            <a:pPr algn="just"/>
            <a:r>
              <a:rPr lang="en-US" b="1" dirty="0"/>
              <a:t>USB Drive –</a:t>
            </a:r>
            <a:r>
              <a:rPr lang="en-US" dirty="0"/>
              <a:t> Also, known as a pen drive, this storage device is small in size and is portable and ranges between storage space of 2 GB to 1 TB. It comprises an integrated circuit which allows it to store data and also replace </a:t>
            </a:r>
            <a:r>
              <a:rPr lang="en-US" dirty="0" smtClean="0"/>
              <a:t>it.</a:t>
            </a:r>
          </a:p>
          <a:p>
            <a:pPr marL="0" indent="0" algn="just">
              <a:buNone/>
            </a:pPr>
            <a:endParaRPr lang="en-US" dirty="0" smtClean="0"/>
          </a:p>
          <a:p>
            <a:pPr algn="just"/>
            <a:r>
              <a:rPr lang="en-US" b="1" dirty="0"/>
              <a:t>Memory Card –</a:t>
            </a:r>
            <a:r>
              <a:rPr lang="en-US" dirty="0"/>
              <a:t> Usually attached with smaller electronic and </a:t>
            </a:r>
            <a:r>
              <a:rPr lang="en-US" dirty="0" smtClean="0"/>
              <a:t>computerized </a:t>
            </a:r>
            <a:r>
              <a:rPr lang="en-US" dirty="0"/>
              <a:t>devices like mobile phones or digital camera, a memory card can be used to store images, videos and audios and is compatible and small in </a:t>
            </a:r>
            <a:r>
              <a:rPr lang="en-US" dirty="0" smtClean="0"/>
              <a:t>size</a:t>
            </a:r>
            <a:r>
              <a:rPr lang="en-US" dirty="0"/>
              <a:t> </a:t>
            </a:r>
            <a:endParaRPr lang="en-US" dirty="0" smtClean="0"/>
          </a:p>
          <a:p>
            <a:pPr algn="just"/>
            <a:endParaRPr lang="en-US" dirty="0"/>
          </a:p>
          <a:p>
            <a:pPr algn="just"/>
            <a:r>
              <a:rPr lang="en-US" b="1" dirty="0"/>
              <a:t>SD Card –</a:t>
            </a:r>
            <a:r>
              <a:rPr lang="en-US" dirty="0"/>
              <a:t> Known as Secure Digital Card, it is used in various electronic devices to store data and is available in mini and micro sizes. Generally, computers have a separate slot to insert an SD card.</a:t>
            </a:r>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Flash Memory Devices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15362" name="Picture 2" descr="What is USB flash drive? | Definition from TechTarg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0842" y="2012729"/>
            <a:ext cx="2368928" cy="160813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Sandisk 32gb 64gb 128gb Ultra 120mb/s SD Memory Card 4K 1080P Full HD  Original For DSLR Camer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60842" y="4006239"/>
            <a:ext cx="2368928" cy="199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621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7852996" cy="3980229"/>
          </a:xfrm>
        </p:spPr>
        <p:txBody>
          <a:bodyPr>
            <a:normAutofit fontScale="92500"/>
          </a:bodyPr>
          <a:lstStyle/>
          <a:p>
            <a:r>
              <a:rPr lang="en-US" dirty="0"/>
              <a:t>The term Cloud computing is used to describe the data </a:t>
            </a:r>
            <a:r>
              <a:rPr lang="en-US" dirty="0" smtClean="0"/>
              <a:t>centers </a:t>
            </a:r>
            <a:r>
              <a:rPr lang="en-US" dirty="0"/>
              <a:t>available for users over the Internet where they can save their databases and files. This data can easily be accessed over the internet anytime and anywhere</a:t>
            </a:r>
            <a:r>
              <a:rPr lang="en-US" dirty="0" smtClean="0"/>
              <a:t>.</a:t>
            </a:r>
          </a:p>
          <a:p>
            <a:pPr marL="0" indent="0">
              <a:buNone/>
            </a:pPr>
            <a:endParaRPr lang="en-US" dirty="0"/>
          </a:p>
          <a:p>
            <a:r>
              <a:rPr lang="en-US" dirty="0"/>
              <a:t>This has become a common mode to store data. The largest or the smallest </a:t>
            </a:r>
            <a:r>
              <a:rPr lang="en-US" dirty="0" smtClean="0"/>
              <a:t>computerized </a:t>
            </a:r>
            <a:r>
              <a:rPr lang="en-US" dirty="0"/>
              <a:t>devices can use the online cloud storage to save their data files. This option is also available in mobile phones where a backup of our files and data is being managed. </a:t>
            </a:r>
          </a:p>
          <a:p>
            <a:pPr algn="just"/>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Online Cloud Storage</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16386" name="Picture 2" descr="Here's How To Exploit Cloud Data Lakes for Advanced Analy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3376" y="2016125"/>
            <a:ext cx="3220671" cy="183490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Where Does Cloud Storage Really Reside? And Is It Secure?' - The New York  Tim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23376" y="4079629"/>
            <a:ext cx="3174818" cy="191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698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10525506" cy="4351338"/>
          </a:xfrm>
        </p:spPr>
        <p:txBody>
          <a:bodyPr>
            <a:normAutofit/>
          </a:bodyPr>
          <a:lstStyle/>
          <a:p>
            <a:pPr algn="just"/>
            <a:r>
              <a:rPr lang="en-US" dirty="0"/>
              <a:t>A </a:t>
            </a:r>
            <a:r>
              <a:rPr lang="en-US" b="1" dirty="0"/>
              <a:t>memory</a:t>
            </a:r>
            <a:r>
              <a:rPr lang="en-US" dirty="0"/>
              <a:t> is just like a human brain. It is used to store data and instructions. Computer memory is the storage space in the computer, where data is to be processed and instructions required for processing are stored. </a:t>
            </a:r>
            <a:endParaRPr lang="en-US" dirty="0" smtClean="0"/>
          </a:p>
          <a:p>
            <a:pPr marL="0" indent="0" algn="just">
              <a:buNone/>
            </a:pPr>
            <a:endParaRPr lang="en-US" dirty="0" smtClean="0"/>
          </a:p>
          <a:p>
            <a:r>
              <a:rPr lang="en-US" dirty="0"/>
              <a:t>Memory is primarily of three types −</a:t>
            </a:r>
          </a:p>
          <a:p>
            <a:pPr lvl="1"/>
            <a:r>
              <a:rPr lang="en-US" dirty="0" smtClean="0"/>
              <a:t>Primary </a:t>
            </a:r>
            <a:r>
              <a:rPr lang="en-US" dirty="0"/>
              <a:t>Memory/Main Memory</a:t>
            </a:r>
          </a:p>
          <a:p>
            <a:pPr lvl="1"/>
            <a:r>
              <a:rPr lang="en-US" dirty="0"/>
              <a:t>Secondary </a:t>
            </a:r>
            <a:r>
              <a:rPr lang="en-US" dirty="0" smtClean="0"/>
              <a:t>Memory</a:t>
            </a:r>
          </a:p>
          <a:p>
            <a:pPr lvl="1"/>
            <a:r>
              <a:rPr lang="en-US" dirty="0"/>
              <a:t>Cache </a:t>
            </a:r>
            <a:r>
              <a:rPr lang="en-US" dirty="0" smtClean="0"/>
              <a:t>Memory</a:t>
            </a:r>
            <a:endParaRPr lang="en-US" dirty="0"/>
          </a:p>
          <a:p>
            <a:pPr algn="just"/>
            <a:endParaRPr lang="en-US" sz="2000"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Computer Memory and Its Types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161408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36267"/>
          </a:xfrm>
        </p:spPr>
        <p:txBody>
          <a:bodyPr>
            <a:normAutofit fontScale="85000" lnSpcReduction="20000"/>
          </a:bodyPr>
          <a:lstStyle/>
          <a:p>
            <a:pPr algn="just"/>
            <a:r>
              <a:rPr lang="en-US" dirty="0"/>
              <a:t>Primary memory holds only those data and instructions on which the computer is currently working. </a:t>
            </a:r>
            <a:endParaRPr lang="en-US" dirty="0" smtClean="0"/>
          </a:p>
          <a:p>
            <a:pPr marL="0" indent="0" algn="just">
              <a:buNone/>
            </a:pPr>
            <a:endParaRPr lang="en-US" dirty="0" smtClean="0"/>
          </a:p>
          <a:p>
            <a:pPr algn="just"/>
            <a:r>
              <a:rPr lang="en-US" dirty="0" smtClean="0"/>
              <a:t>It </a:t>
            </a:r>
            <a:r>
              <a:rPr lang="en-US" dirty="0"/>
              <a:t>has a limited capacity and data is lost when power is switched off. It is generally made up of semiconductor device</a:t>
            </a:r>
            <a:r>
              <a:rPr lang="en-US" dirty="0" smtClean="0"/>
              <a:t>.</a:t>
            </a:r>
          </a:p>
          <a:p>
            <a:pPr marL="0" indent="0" algn="just">
              <a:buNone/>
            </a:pPr>
            <a:r>
              <a:rPr lang="en-US" dirty="0" smtClean="0"/>
              <a:t> </a:t>
            </a:r>
          </a:p>
          <a:p>
            <a:pPr algn="just"/>
            <a:r>
              <a:rPr lang="en-US" dirty="0" smtClean="0"/>
              <a:t>These </a:t>
            </a:r>
            <a:r>
              <a:rPr lang="en-US" dirty="0"/>
              <a:t>memories are not as fast as registers. </a:t>
            </a:r>
            <a:endParaRPr lang="en-US" dirty="0" smtClean="0"/>
          </a:p>
          <a:p>
            <a:pPr marL="0" indent="0" algn="just">
              <a:buNone/>
            </a:pPr>
            <a:endParaRPr lang="en-US" dirty="0" smtClean="0"/>
          </a:p>
          <a:p>
            <a:pPr algn="just"/>
            <a:r>
              <a:rPr lang="en-US" dirty="0" smtClean="0"/>
              <a:t>The </a:t>
            </a:r>
            <a:r>
              <a:rPr lang="en-US" dirty="0"/>
              <a:t>data and instruction required to be processed resides in the main memory. It is divided into two subcategories RAM and ROM</a:t>
            </a:r>
            <a:r>
              <a:rPr lang="en-US" dirty="0" smtClean="0"/>
              <a:t>.</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Primary Memory (Main Memory)</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3076" name="Picture 4" descr="Primary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6111" y="2016125"/>
            <a:ext cx="2779649" cy="277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4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71437"/>
          </a:xfrm>
        </p:spPr>
        <p:txBody>
          <a:bodyPr>
            <a:normAutofit fontScale="92500" lnSpcReduction="20000"/>
          </a:bodyPr>
          <a:lstStyle/>
          <a:p>
            <a:pPr algn="just"/>
            <a:r>
              <a:rPr lang="en-US" dirty="0"/>
              <a:t>This type of memory is also known as external memory or non-volatile. </a:t>
            </a:r>
            <a:endParaRPr lang="en-US" dirty="0" smtClean="0"/>
          </a:p>
          <a:p>
            <a:pPr marL="0" indent="0" algn="just">
              <a:buNone/>
            </a:pPr>
            <a:endParaRPr lang="en-US" dirty="0" smtClean="0"/>
          </a:p>
          <a:p>
            <a:pPr algn="just"/>
            <a:r>
              <a:rPr lang="en-US" dirty="0" smtClean="0"/>
              <a:t>It </a:t>
            </a:r>
            <a:r>
              <a:rPr lang="en-US" dirty="0"/>
              <a:t>is slower than the main memory. These are used for storing data/information permanently. </a:t>
            </a:r>
            <a:endParaRPr lang="en-US" dirty="0" smtClean="0"/>
          </a:p>
          <a:p>
            <a:pPr marL="0" indent="0" algn="just">
              <a:buNone/>
            </a:pPr>
            <a:endParaRPr lang="en-US" dirty="0" smtClean="0"/>
          </a:p>
          <a:p>
            <a:pPr algn="just"/>
            <a:r>
              <a:rPr lang="en-US" dirty="0" smtClean="0"/>
              <a:t>CPU </a:t>
            </a:r>
            <a:r>
              <a:rPr lang="en-US" dirty="0"/>
              <a:t>directly does not access these memories, instead they are accessed via input-output routines. The contents of secondary memories are first transferred to the main memory, and then the CPU can access it. For example, disk, CD-ROM, DVD, etc.</a:t>
            </a:r>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Secondary Memory</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5122" name="Picture 2" descr="Secondar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285" y="2016124"/>
            <a:ext cx="2807949" cy="318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881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351403"/>
          </a:xfrm>
        </p:spPr>
        <p:txBody>
          <a:bodyPr>
            <a:normAutofit fontScale="92500" lnSpcReduction="10000"/>
          </a:bodyPr>
          <a:lstStyle/>
          <a:p>
            <a:pPr algn="just"/>
            <a:r>
              <a:rPr lang="en-US" dirty="0"/>
              <a:t>Cache memory is a very high speed semiconductor memory which can speed up the CPU. It acts as a buffer between the CPU and the main memory. </a:t>
            </a:r>
            <a:endParaRPr lang="en-US" dirty="0" smtClean="0"/>
          </a:p>
          <a:p>
            <a:pPr marL="0" indent="0" algn="just">
              <a:buNone/>
            </a:pPr>
            <a:endParaRPr lang="en-US" dirty="0" smtClean="0"/>
          </a:p>
          <a:p>
            <a:pPr algn="just"/>
            <a:r>
              <a:rPr lang="en-US" dirty="0" smtClean="0"/>
              <a:t>It </a:t>
            </a:r>
            <a:r>
              <a:rPr lang="en-US" dirty="0"/>
              <a:t>is used to hold those parts of data and program which are most frequently used by the CPU. The parts of data and programs are transferred from the disk to cache memory by the operating system, from where the CPU can access them.</a:t>
            </a:r>
            <a:endParaRPr lang="en-US" sz="2000"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Cache Memory</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2050" name="Picture 2" descr="Cache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274" y="2016125"/>
            <a:ext cx="33337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77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699347412"/>
              </p:ext>
            </p:extLst>
          </p:nvPr>
        </p:nvGraphicFramePr>
        <p:xfrm>
          <a:off x="1682262" y="2308732"/>
          <a:ext cx="9132276" cy="2466213"/>
        </p:xfrm>
        <a:graphic>
          <a:graphicData uri="http://schemas.openxmlformats.org/drawingml/2006/table">
            <a:tbl>
              <a:tblPr firstRow="1" bandRow="1">
                <a:tableStyleId>{5C22544A-7EE6-4342-B048-85BDC9FD1C3A}</a:tableStyleId>
              </a:tblPr>
              <a:tblGrid>
                <a:gridCol w="4566138">
                  <a:extLst>
                    <a:ext uri="{9D8B030D-6E8A-4147-A177-3AD203B41FA5}">
                      <a16:colId xmlns:a16="http://schemas.microsoft.com/office/drawing/2014/main" val="3133091491"/>
                    </a:ext>
                  </a:extLst>
                </a:gridCol>
                <a:gridCol w="4566138">
                  <a:extLst>
                    <a:ext uri="{9D8B030D-6E8A-4147-A177-3AD203B41FA5}">
                      <a16:colId xmlns:a16="http://schemas.microsoft.com/office/drawing/2014/main" val="2403391763"/>
                    </a:ext>
                  </a:extLst>
                </a:gridCol>
              </a:tblGrid>
              <a:tr h="822071">
                <a:tc>
                  <a:txBody>
                    <a:bodyPr/>
                    <a:lstStyle/>
                    <a:p>
                      <a:pPr algn="ctr"/>
                      <a:r>
                        <a:rPr lang="en-US" sz="4000" dirty="0" smtClean="0"/>
                        <a:t>ADVANTAGES</a:t>
                      </a:r>
                      <a:endParaRPr lang="en-US" sz="4000" dirty="0"/>
                    </a:p>
                  </a:txBody>
                  <a:tcPr/>
                </a:tc>
                <a:tc>
                  <a:txBody>
                    <a:bodyPr/>
                    <a:lstStyle/>
                    <a:p>
                      <a:pPr algn="ctr"/>
                      <a:r>
                        <a:rPr lang="en-US" sz="4000" dirty="0" smtClean="0"/>
                        <a:t>DISADVANTAGES</a:t>
                      </a:r>
                      <a:endParaRPr lang="en-US" sz="4000" dirty="0"/>
                    </a:p>
                  </a:txBody>
                  <a:tcPr/>
                </a:tc>
                <a:extLst>
                  <a:ext uri="{0D108BD9-81ED-4DB2-BD59-A6C34878D82A}">
                    <a16:rowId xmlns:a16="http://schemas.microsoft.com/office/drawing/2014/main" val="2542186553"/>
                  </a:ext>
                </a:extLst>
              </a:tr>
              <a:tr h="82207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Cache memory is faster than main memory.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Cache memory has limited capacity.</a:t>
                      </a:r>
                    </a:p>
                  </a:txBody>
                  <a:tcPr/>
                </a:tc>
                <a:extLst>
                  <a:ext uri="{0D108BD9-81ED-4DB2-BD59-A6C34878D82A}">
                    <a16:rowId xmlns:a16="http://schemas.microsoft.com/office/drawing/2014/main" val="299530569"/>
                  </a:ext>
                </a:extLst>
              </a:tr>
              <a:tr h="82207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It stores data for temporary use.</a:t>
                      </a:r>
                    </a:p>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dk1"/>
                          </a:solidFill>
                          <a:effectLst/>
                          <a:latin typeface="+mn-lt"/>
                          <a:ea typeface="+mn-ea"/>
                          <a:cs typeface="+mn-cs"/>
                        </a:rPr>
                        <a:t>It is very expensive.</a:t>
                      </a:r>
                    </a:p>
                    <a:p>
                      <a:endParaRPr lang="en-US" dirty="0"/>
                    </a:p>
                  </a:txBody>
                  <a:tcPr/>
                </a:tc>
                <a:extLst>
                  <a:ext uri="{0D108BD9-81ED-4DB2-BD59-A6C34878D82A}">
                    <a16:rowId xmlns:a16="http://schemas.microsoft.com/office/drawing/2014/main" val="1449528434"/>
                  </a:ext>
                </a:extLst>
              </a:tr>
            </a:tbl>
          </a:graphicData>
        </a:graphic>
      </p:graphicFrame>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Advantages &amp; Disadvantages of Cache Memory</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3002050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92500" lnSpcReduction="20000"/>
          </a:bodyPr>
          <a:lstStyle/>
          <a:p>
            <a:pPr algn="just"/>
            <a:r>
              <a:rPr lang="en-US" dirty="0"/>
              <a:t>RAM (Random Access Memory) is the internal memory of the CPU for storing data, program, and program result. It is a read/write memory which stores data until the machine is working. </a:t>
            </a:r>
            <a:endParaRPr lang="en-US" dirty="0" smtClean="0"/>
          </a:p>
          <a:p>
            <a:pPr marL="0" indent="0" algn="just">
              <a:buNone/>
            </a:pPr>
            <a:endParaRPr lang="en-US" dirty="0" smtClean="0"/>
          </a:p>
          <a:p>
            <a:pPr algn="just"/>
            <a:r>
              <a:rPr lang="en-US" dirty="0"/>
              <a:t>RAM is volatile, i.e. data stored in it is lost when we switch off the computer or if there is a power failure</a:t>
            </a:r>
            <a:r>
              <a:rPr lang="en-US" dirty="0" smtClean="0"/>
              <a:t>.</a:t>
            </a:r>
          </a:p>
          <a:p>
            <a:pPr marL="0" indent="0" algn="just">
              <a:buNone/>
            </a:pPr>
            <a:endParaRPr lang="en-US" dirty="0" smtClean="0"/>
          </a:p>
          <a:p>
            <a:r>
              <a:rPr lang="en-US" dirty="0"/>
              <a:t>RAM is of two </a:t>
            </a:r>
            <a:r>
              <a:rPr lang="en-US" dirty="0" smtClean="0"/>
              <a:t>types:</a:t>
            </a:r>
            <a:endParaRPr lang="en-US" dirty="0"/>
          </a:p>
          <a:p>
            <a:pPr lvl="1"/>
            <a:r>
              <a:rPr lang="en-US" dirty="0"/>
              <a:t>Static RAM (SRAM)</a:t>
            </a:r>
          </a:p>
          <a:p>
            <a:pPr lvl="1"/>
            <a:r>
              <a:rPr lang="en-US" dirty="0"/>
              <a:t>Dynamic RAM (DRAM)</a:t>
            </a:r>
          </a:p>
          <a:p>
            <a:pPr algn="just"/>
            <a:endParaRPr lang="en-US"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Random Access Memory (RAM)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3076" name="Picture 4" descr="Primary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6111" y="2016125"/>
            <a:ext cx="2779649" cy="318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01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fontScale="92500" lnSpcReduction="20000"/>
          </a:bodyPr>
          <a:lstStyle/>
          <a:p>
            <a:pPr algn="just"/>
            <a:r>
              <a:rPr lang="en-US" b="1" dirty="0" smtClean="0"/>
              <a:t>Static RAM (SRAM): </a:t>
            </a:r>
            <a:r>
              <a:rPr lang="en-US" dirty="0"/>
              <a:t>In this type of RAM, data is stored using the state of a </a:t>
            </a:r>
            <a:r>
              <a:rPr lang="en-US" b="1" dirty="0"/>
              <a:t>six transistor </a:t>
            </a:r>
            <a:r>
              <a:rPr lang="en-US" dirty="0"/>
              <a:t>memory cell. Static RAM is mostly used as a cache memory for the processor (CPU</a:t>
            </a:r>
            <a:r>
              <a:rPr lang="en-US" dirty="0" smtClean="0"/>
              <a:t>).</a:t>
            </a:r>
            <a:endParaRPr lang="en-US" dirty="0"/>
          </a:p>
          <a:p>
            <a:pPr marL="0" indent="0" algn="just">
              <a:buNone/>
            </a:pPr>
            <a:endParaRPr lang="en-US" dirty="0" smtClean="0"/>
          </a:p>
          <a:p>
            <a:pPr algn="just"/>
            <a:r>
              <a:rPr lang="en-US" b="1" dirty="0" smtClean="0"/>
              <a:t>Dynamic RAM (DRAM): </a:t>
            </a:r>
            <a:r>
              <a:rPr lang="en-US" dirty="0"/>
              <a:t> It is a type of RAM which allows you to stores each bit of data in a separate </a:t>
            </a:r>
            <a:r>
              <a:rPr lang="en-US" b="1" dirty="0"/>
              <a:t>capacitor</a:t>
            </a:r>
            <a:r>
              <a:rPr lang="en-US" dirty="0"/>
              <a:t> within a specific integrated circuit. Dynamic RAM is a standard computer memory of the many modern desktop computers</a:t>
            </a:r>
            <a:r>
              <a:rPr lang="en-US" dirty="0" smtClean="0"/>
              <a:t>. </a:t>
            </a:r>
            <a:r>
              <a:rPr lang="en-US" dirty="0"/>
              <a:t>This type of RAM is a volatile memory that needs to be refreshed with voltage regularly. Else it loses the information stored on it.</a:t>
            </a:r>
            <a:endParaRPr lang="en-US"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Types of Random Access Memory (RAM)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3076" name="Picture 4" descr="Primary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6111" y="2016125"/>
            <a:ext cx="2779649" cy="318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05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214017884"/>
              </p:ext>
            </p:extLst>
          </p:nvPr>
        </p:nvGraphicFramePr>
        <p:xfrm>
          <a:off x="1682263" y="1851262"/>
          <a:ext cx="6309944" cy="4329730"/>
        </p:xfrm>
        <a:graphic>
          <a:graphicData uri="http://schemas.openxmlformats.org/drawingml/2006/table">
            <a:tbl>
              <a:tblPr/>
              <a:tblGrid>
                <a:gridCol w="3154972">
                  <a:extLst>
                    <a:ext uri="{9D8B030D-6E8A-4147-A177-3AD203B41FA5}">
                      <a16:colId xmlns:a16="http://schemas.microsoft.com/office/drawing/2014/main" val="2025080383"/>
                    </a:ext>
                  </a:extLst>
                </a:gridCol>
                <a:gridCol w="3154972">
                  <a:extLst>
                    <a:ext uri="{9D8B030D-6E8A-4147-A177-3AD203B41FA5}">
                      <a16:colId xmlns:a16="http://schemas.microsoft.com/office/drawing/2014/main" val="811200300"/>
                    </a:ext>
                  </a:extLst>
                </a:gridCol>
              </a:tblGrid>
              <a:tr h="345364">
                <a:tc>
                  <a:txBody>
                    <a:bodyPr/>
                    <a:lstStyle/>
                    <a:p>
                      <a:pPr algn="l"/>
                      <a:r>
                        <a:rPr lang="en-US" sz="1700">
                          <a:effectLst/>
                        </a:rPr>
                        <a:t>SRAM</a:t>
                      </a:r>
                    </a:p>
                  </a:txBody>
                  <a:tcPr marL="84678" marR="84678" marT="42339" marB="42339"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US" sz="1700">
                          <a:effectLst/>
                        </a:rPr>
                        <a:t>DRAM</a:t>
                      </a:r>
                    </a:p>
                  </a:txBody>
                  <a:tcPr marL="84678" marR="84678" marT="42339" marB="42339"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235076795"/>
                  </a:ext>
                </a:extLst>
              </a:tr>
              <a:tr h="865946">
                <a:tc>
                  <a:txBody>
                    <a:bodyPr/>
                    <a:lstStyle/>
                    <a:p>
                      <a:r>
                        <a:rPr lang="en-US" sz="1700">
                          <a:effectLst/>
                        </a:rPr>
                        <a:t>SRAM has lower access time, so it is faster compared to DRAM.</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700">
                          <a:effectLst/>
                        </a:rPr>
                        <a:t>DRAM has higher access time, so it is slower than SRAM.</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972327"/>
                  </a:ext>
                </a:extLst>
              </a:tr>
              <a:tr h="605655">
                <a:tc>
                  <a:txBody>
                    <a:bodyPr/>
                    <a:lstStyle/>
                    <a:p>
                      <a:r>
                        <a:rPr lang="en-US" sz="1700">
                          <a:effectLst/>
                        </a:rPr>
                        <a:t>SRAM is costlier than DRAM.</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US" sz="1700">
                          <a:effectLst/>
                        </a:rPr>
                        <a:t>DRAM costs less compared to SRAM.</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49655801"/>
                  </a:ext>
                </a:extLst>
              </a:tr>
              <a:tr h="1126237">
                <a:tc>
                  <a:txBody>
                    <a:bodyPr/>
                    <a:lstStyle/>
                    <a:p>
                      <a:r>
                        <a:rPr lang="en-US" sz="1700">
                          <a:effectLst/>
                        </a:rPr>
                        <a:t>SRAM requires a constant power supply, which means this type of memory which consumes more power.</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1700">
                          <a:effectLst/>
                        </a:rPr>
                        <a:t>DRAM offers reduced power consumption because the information is stored in the capacitor.</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77360875"/>
                  </a:ext>
                </a:extLst>
              </a:tr>
              <a:tr h="1386528">
                <a:tc>
                  <a:txBody>
                    <a:bodyPr/>
                    <a:lstStyle/>
                    <a:p>
                      <a:r>
                        <a:rPr lang="en-US" sz="1700">
                          <a:effectLst/>
                        </a:rPr>
                        <a:t>It is a complex internal circuitry, and it offers less storage capacity is available compared to the same physical size of a DRAM memory chip.</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US" sz="1700" dirty="0">
                          <a:effectLst/>
                        </a:rPr>
                        <a:t>It is the small internal circuitry in the one-bit memory cell of DRAM. The large storage capacity is available.</a:t>
                      </a:r>
                    </a:p>
                  </a:txBody>
                  <a:tcPr marL="84678" marR="84678" marT="42339" marB="42339"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75537771"/>
                  </a:ext>
                </a:extLst>
              </a:tr>
            </a:tbl>
          </a:graphicData>
        </a:graphic>
      </p:graphicFrame>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Static RAM vs Dynamic RAM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3076" name="Picture 4" descr="Primary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6111" y="2016125"/>
            <a:ext cx="2779649" cy="318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798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1626</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Introduction to Information and Communication Technologies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AND COMMUNICATION TECHNOLOGIES (ICT)</dc:title>
  <dc:creator>Microsoft</dc:creator>
  <cp:lastModifiedBy>Microsoft</cp:lastModifiedBy>
  <cp:revision>27</cp:revision>
  <dcterms:created xsi:type="dcterms:W3CDTF">2023-08-20T17:47:16Z</dcterms:created>
  <dcterms:modified xsi:type="dcterms:W3CDTF">2023-09-03T16:37:15Z</dcterms:modified>
</cp:coreProperties>
</file>