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6" r:id="rId5"/>
    <p:sldId id="277" r:id="rId6"/>
    <p:sldId id="279" r:id="rId7"/>
    <p:sldId id="287" r:id="rId8"/>
    <p:sldId id="281" r:id="rId9"/>
    <p:sldId id="275" r:id="rId10"/>
    <p:sldId id="282" r:id="rId11"/>
    <p:sldId id="288" r:id="rId12"/>
    <p:sldId id="284" r:id="rId13"/>
    <p:sldId id="283" r:id="rId14"/>
    <p:sldId id="289"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6" d="100"/>
          <a:sy n="106" d="100"/>
        </p:scale>
        <p:origin x="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9AC278-20F0-46A1-9C2D-074109006301}"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4890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9AC278-20F0-46A1-9C2D-074109006301}"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405872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9AC278-20F0-46A1-9C2D-074109006301}"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323341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9AC278-20F0-46A1-9C2D-074109006301}"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3335175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9AC278-20F0-46A1-9C2D-074109006301}"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349345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9AC278-20F0-46A1-9C2D-074109006301}"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112297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9AC278-20F0-46A1-9C2D-074109006301}" type="datetimeFigureOut">
              <a:rPr lang="en-US" smtClean="0"/>
              <a:t>9/10/2023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407953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9AC278-20F0-46A1-9C2D-074109006301}" type="datetimeFigureOut">
              <a:rPr lang="en-US" smtClean="0"/>
              <a:t>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608130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AC278-20F0-46A1-9C2D-074109006301}" type="datetimeFigureOut">
              <a:rPr lang="en-US" smtClean="0"/>
              <a:t>9/10/2023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240793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9AC278-20F0-46A1-9C2D-074109006301}"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304255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9AC278-20F0-46A1-9C2D-074109006301}"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CBE9D2-0A4C-41A8-9989-B5BFFD2C3DFB}" type="slidenum">
              <a:rPr lang="en-US" smtClean="0"/>
              <a:t>‹#›</a:t>
            </a:fld>
            <a:endParaRPr lang="en-US"/>
          </a:p>
        </p:txBody>
      </p:sp>
    </p:spTree>
    <p:extLst>
      <p:ext uri="{BB962C8B-B14F-4D97-AF65-F5344CB8AC3E}">
        <p14:creationId xmlns:p14="http://schemas.microsoft.com/office/powerpoint/2010/main" val="654175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AC278-20F0-46A1-9C2D-074109006301}" type="datetimeFigureOut">
              <a:rPr lang="en-US" smtClean="0"/>
              <a:t>9/10/2023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BE9D2-0A4C-41A8-9989-B5BFFD2C3DFB}" type="slidenum">
              <a:rPr lang="en-US" smtClean="0"/>
              <a:t>‹#›</a:t>
            </a:fld>
            <a:endParaRPr lang="en-US"/>
          </a:p>
        </p:txBody>
      </p:sp>
    </p:spTree>
    <p:extLst>
      <p:ext uri="{BB962C8B-B14F-4D97-AF65-F5344CB8AC3E}">
        <p14:creationId xmlns:p14="http://schemas.microsoft.com/office/powerpoint/2010/main" val="8475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7769" y="369278"/>
            <a:ext cx="9026769" cy="1191108"/>
          </a:xfr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a:bodyPr>
          <a:lstStyle/>
          <a:p>
            <a:r>
              <a:rPr lang="en-US" sz="4000" b="1" dirty="0" smtClean="0"/>
              <a:t>Information </a:t>
            </a:r>
            <a:r>
              <a:rPr lang="en-US" sz="4000" b="1" dirty="0" smtClean="0"/>
              <a:t>and Communication Technologies (ICT)</a:t>
            </a:r>
            <a:endParaRPr lang="en-US" sz="40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sp>
        <p:nvSpPr>
          <p:cNvPr id="5" name="Title 1"/>
          <p:cNvSpPr txBox="1">
            <a:spLocks/>
          </p:cNvSpPr>
          <p:nvPr/>
        </p:nvSpPr>
        <p:spPr>
          <a:xfrm>
            <a:off x="1787769" y="2233246"/>
            <a:ext cx="2504341" cy="8001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smtClean="0"/>
              <a:t>WEEK 4</a:t>
            </a:r>
          </a:p>
        </p:txBody>
      </p:sp>
      <p:sp>
        <p:nvSpPr>
          <p:cNvPr id="3" name="TextBox 2"/>
          <p:cNvSpPr txBox="1"/>
          <p:nvPr/>
        </p:nvSpPr>
        <p:spPr>
          <a:xfrm>
            <a:off x="1787769" y="3521567"/>
            <a:ext cx="3982916" cy="2739211"/>
          </a:xfrm>
          <a:prstGeom prst="rect">
            <a:avLst/>
          </a:prstGeom>
          <a:noFill/>
        </p:spPr>
        <p:txBody>
          <a:bodyPr wrap="square" rtlCol="0">
            <a:spAutoFit/>
          </a:bodyPr>
          <a:lstStyle/>
          <a:p>
            <a:r>
              <a:rPr lang="en-US" sz="2800" b="1" dirty="0" smtClean="0"/>
              <a:t>TOPIC:</a:t>
            </a:r>
            <a:endParaRPr lang="en-US" sz="2800" b="1" dirty="0" smtClean="0"/>
          </a:p>
          <a:p>
            <a:pPr marL="285750" indent="-285750">
              <a:buFont typeface="Arial" panose="020B0604020202020204" pitchFamily="34" charset="0"/>
              <a:buChar char="•"/>
            </a:pPr>
            <a:r>
              <a:rPr lang="en-US" dirty="0" smtClean="0"/>
              <a:t>UNIX, LINUX, MAC, WINDOWS</a:t>
            </a:r>
          </a:p>
          <a:p>
            <a:pPr marL="285750" indent="-285750">
              <a:buFont typeface="Arial" panose="020B0604020202020204" pitchFamily="34" charset="0"/>
              <a:buChar char="•"/>
            </a:pPr>
            <a:r>
              <a:rPr lang="en-US" dirty="0" smtClean="0"/>
              <a:t>USAGE OF OPERATING SYSTEM</a:t>
            </a:r>
          </a:p>
          <a:p>
            <a:pPr marL="285750" indent="-285750">
              <a:buFont typeface="Arial" panose="020B0604020202020204" pitchFamily="34" charset="0"/>
              <a:buChar char="•"/>
            </a:pPr>
            <a:r>
              <a:rPr lang="en-US" dirty="0" smtClean="0"/>
              <a:t>FUNCTIONS </a:t>
            </a:r>
            <a:r>
              <a:rPr lang="en-US" dirty="0"/>
              <a:t>OF OPERATING SYSTEM</a:t>
            </a:r>
          </a:p>
          <a:p>
            <a:pPr marL="285750" indent="-285750">
              <a:buFont typeface="Arial" panose="020B0604020202020204" pitchFamily="34" charset="0"/>
              <a:buChar char="•"/>
            </a:pPr>
            <a:r>
              <a:rPr lang="en-US" dirty="0" smtClean="0"/>
              <a:t>OBJECTIVES </a:t>
            </a:r>
            <a:r>
              <a:rPr lang="en-US" dirty="0"/>
              <a:t>OF OPERATING SYSTEM</a:t>
            </a:r>
          </a:p>
          <a:p>
            <a:pPr marL="285750" indent="-285750">
              <a:buFont typeface="Arial" panose="020B0604020202020204" pitchFamily="34" charset="0"/>
              <a:buChar char="•"/>
            </a:pPr>
            <a:r>
              <a:rPr lang="en-US" dirty="0" smtClean="0"/>
              <a:t>FILE SYSTEM </a:t>
            </a:r>
            <a:r>
              <a:rPr lang="en-US" dirty="0"/>
              <a:t>OF OPERATING SYSTEM</a:t>
            </a:r>
          </a:p>
          <a:p>
            <a:pPr marL="285750" indent="-285750">
              <a:buFont typeface="Arial" panose="020B0604020202020204" pitchFamily="34" charset="0"/>
              <a:buChar char="•"/>
            </a:pPr>
            <a:r>
              <a:rPr lang="en-US" dirty="0" smtClean="0"/>
              <a:t>COMPONENT </a:t>
            </a:r>
            <a:r>
              <a:rPr lang="en-US" dirty="0"/>
              <a:t>OF OPERATING SYSTEM</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p:txBody>
      </p:sp>
      <p:pic>
        <p:nvPicPr>
          <p:cNvPr id="6" name="Picture 5"/>
          <p:cNvPicPr>
            <a:picLocks noChangeAspect="1"/>
          </p:cNvPicPr>
          <p:nvPr/>
        </p:nvPicPr>
        <p:blipFill>
          <a:blip r:embed="rId3"/>
          <a:stretch>
            <a:fillRect/>
          </a:stretch>
        </p:blipFill>
        <p:spPr>
          <a:xfrm>
            <a:off x="6038662" y="2834525"/>
            <a:ext cx="5685576" cy="3819771"/>
          </a:xfrm>
          <a:prstGeom prst="rect">
            <a:avLst/>
          </a:prstGeom>
        </p:spPr>
      </p:pic>
    </p:spTree>
    <p:extLst>
      <p:ext uri="{BB962C8B-B14F-4D97-AF65-F5344CB8AC3E}">
        <p14:creationId xmlns:p14="http://schemas.microsoft.com/office/powerpoint/2010/main" val="4063592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49" y="2016125"/>
            <a:ext cx="10622921" cy="3980229"/>
          </a:xfrm>
        </p:spPr>
        <p:txBody>
          <a:bodyPr>
            <a:normAutofit fontScale="77500" lnSpcReduction="20000"/>
          </a:bodyPr>
          <a:lstStyle/>
          <a:p>
            <a:pPr fontAlgn="base"/>
            <a:r>
              <a:rPr lang="en-US" b="1" dirty="0"/>
              <a:t>Convenient to use:</a:t>
            </a:r>
            <a:r>
              <a:rPr lang="en-US" dirty="0"/>
              <a:t> One of the objectives is to make the computer system more convenient to use in an efficient manner</a:t>
            </a:r>
            <a:r>
              <a:rPr lang="en-US" dirty="0" smtClean="0"/>
              <a:t>.</a:t>
            </a:r>
            <a:endParaRPr lang="en-US" dirty="0"/>
          </a:p>
          <a:p>
            <a:pPr fontAlgn="base"/>
            <a:r>
              <a:rPr lang="en-US" b="1" dirty="0"/>
              <a:t>User Friendly:</a:t>
            </a:r>
            <a:r>
              <a:rPr lang="en-US" dirty="0"/>
              <a:t> To make the computer system more interactive with a more convenient interface for the users.</a:t>
            </a:r>
          </a:p>
          <a:p>
            <a:pPr fontAlgn="base"/>
            <a:r>
              <a:rPr lang="en-US" b="1" dirty="0"/>
              <a:t>Easy Access:</a:t>
            </a:r>
            <a:r>
              <a:rPr lang="en-US" dirty="0"/>
              <a:t> To provide easy access to users for using resources by acting as an intermediary between the hardware and its users</a:t>
            </a:r>
            <a:r>
              <a:rPr lang="en-US" b="1" dirty="0"/>
              <a:t>.</a:t>
            </a:r>
            <a:endParaRPr lang="en-US" dirty="0"/>
          </a:p>
          <a:p>
            <a:pPr fontAlgn="base"/>
            <a:r>
              <a:rPr lang="en-US" b="1" dirty="0"/>
              <a:t>Management of Resources: </a:t>
            </a:r>
            <a:r>
              <a:rPr lang="en-US" dirty="0"/>
              <a:t>For managing the resources of a computer in a better and faster way.</a:t>
            </a:r>
          </a:p>
          <a:p>
            <a:pPr fontAlgn="base"/>
            <a:r>
              <a:rPr lang="en-US" b="1" dirty="0"/>
              <a:t>Controls and Monitoring:</a:t>
            </a:r>
            <a:r>
              <a:rPr lang="en-US" dirty="0"/>
              <a:t> By keeping track of who is using which resource, granting resource requests, and mediating conflicting requests from different programs and users.</a:t>
            </a:r>
          </a:p>
          <a:p>
            <a:pPr fontAlgn="base"/>
            <a:r>
              <a:rPr lang="en-US" b="1" dirty="0"/>
              <a:t>Fair Sharing of Resources:</a:t>
            </a:r>
            <a:r>
              <a:rPr lang="en-US" dirty="0"/>
              <a:t> Providing efficient and fair sharing of resources between the users and programs.</a:t>
            </a:r>
          </a:p>
          <a:p>
            <a:pPr algn="just"/>
            <a:endParaRPr lang="en-US" dirty="0"/>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a:t>Objectives of Operating </a:t>
            </a:r>
            <a:r>
              <a:rPr lang="en-US" sz="4000" b="1" dirty="0" smtClean="0"/>
              <a:t>Systems</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spTree>
    <p:extLst>
      <p:ext uri="{BB962C8B-B14F-4D97-AF65-F5344CB8AC3E}">
        <p14:creationId xmlns:p14="http://schemas.microsoft.com/office/powerpoint/2010/main" val="1549534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49" y="2016125"/>
            <a:ext cx="10622921" cy="3980229"/>
          </a:xfrm>
        </p:spPr>
        <p:txBody>
          <a:bodyPr>
            <a:normAutofit fontScale="85000" lnSpcReduction="20000"/>
          </a:bodyPr>
          <a:lstStyle/>
          <a:p>
            <a:pPr fontAlgn="base"/>
            <a:r>
              <a:rPr lang="en-US" b="1" dirty="0"/>
              <a:t>Price Factor: </a:t>
            </a:r>
            <a:r>
              <a:rPr lang="en-US" dirty="0"/>
              <a:t>Price is one of the factors to choose the correct Operating System as there are some OS that is free, like Linux, but there is some more OS that is paid like Windows and </a:t>
            </a:r>
            <a:r>
              <a:rPr lang="en-US" dirty="0" err="1"/>
              <a:t>macOS</a:t>
            </a:r>
            <a:r>
              <a:rPr lang="en-US" dirty="0"/>
              <a:t>.</a:t>
            </a:r>
          </a:p>
          <a:p>
            <a:pPr fontAlgn="base"/>
            <a:r>
              <a:rPr lang="en-US" b="1" dirty="0"/>
              <a:t>Accessibility Factor: </a:t>
            </a:r>
            <a:r>
              <a:rPr lang="en-US" dirty="0"/>
              <a:t>Some Operating Systems are easy to use like </a:t>
            </a:r>
            <a:r>
              <a:rPr lang="en-US" dirty="0" err="1"/>
              <a:t>macOS</a:t>
            </a:r>
            <a:r>
              <a:rPr lang="en-US" dirty="0"/>
              <a:t> and iOS, but some OS are a little bit complex to understand like Linux. So, you must choose the Operating System in which you are more accessible. </a:t>
            </a:r>
          </a:p>
          <a:p>
            <a:pPr fontAlgn="base"/>
            <a:r>
              <a:rPr lang="en-US" b="1" dirty="0"/>
              <a:t>Compatibility factor: </a:t>
            </a:r>
            <a:r>
              <a:rPr lang="en-US" dirty="0"/>
              <a:t>Some Operating Systems support very less applications whereas some Operating Systems supports more application. You must choose the OS, which supports the applications which are required by you.</a:t>
            </a:r>
          </a:p>
          <a:p>
            <a:pPr fontAlgn="base"/>
            <a:r>
              <a:rPr lang="en-US" b="1" dirty="0"/>
              <a:t>Security Factor: </a:t>
            </a:r>
            <a:r>
              <a:rPr lang="en-US" dirty="0"/>
              <a:t>The security Factor is also a factor in choosing the correct OS, as </a:t>
            </a:r>
            <a:r>
              <a:rPr lang="en-US" dirty="0" err="1"/>
              <a:t>macOS</a:t>
            </a:r>
            <a:r>
              <a:rPr lang="en-US" dirty="0"/>
              <a:t> provide some additional security while Windows has little fewer security features</a:t>
            </a:r>
            <a:r>
              <a:rPr lang="en-US" dirty="0" smtClean="0"/>
              <a:t>.</a:t>
            </a:r>
            <a:endParaRPr lang="en-US" dirty="0"/>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a:t>How To Choose the Correct Operating System</a:t>
            </a:r>
            <a:r>
              <a:rPr lang="en-US" sz="4000" b="1" dirty="0" smtClean="0"/>
              <a:t>?</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spTree>
    <p:extLst>
      <p:ext uri="{BB962C8B-B14F-4D97-AF65-F5344CB8AC3E}">
        <p14:creationId xmlns:p14="http://schemas.microsoft.com/office/powerpoint/2010/main" val="2395836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2016125"/>
            <a:ext cx="8056626" cy="3980229"/>
          </a:xfrm>
        </p:spPr>
        <p:txBody>
          <a:bodyPr>
            <a:normAutofit/>
          </a:bodyPr>
          <a:lstStyle/>
          <a:p>
            <a:pPr fontAlgn="base"/>
            <a:r>
              <a:rPr lang="en-US" b="1" dirty="0"/>
              <a:t>Windows </a:t>
            </a:r>
            <a:r>
              <a:rPr lang="en-US" dirty="0"/>
              <a:t>(GUI-based, PC)</a:t>
            </a:r>
          </a:p>
          <a:p>
            <a:pPr fontAlgn="base"/>
            <a:r>
              <a:rPr lang="en-US" b="1" dirty="0" smtClean="0"/>
              <a:t>Linux</a:t>
            </a:r>
            <a:r>
              <a:rPr lang="en-US" dirty="0"/>
              <a:t> (Personal, Workstations, ISP, File, and print server, Three-tier client/Server)</a:t>
            </a:r>
          </a:p>
          <a:p>
            <a:pPr fontAlgn="base"/>
            <a:r>
              <a:rPr lang="en-US" b="1" dirty="0" err="1"/>
              <a:t>macOS</a:t>
            </a:r>
            <a:r>
              <a:rPr lang="en-US" dirty="0"/>
              <a:t> (Macintosh), used for Apple’s personal computers and workstations (MacBook, iMac).</a:t>
            </a:r>
          </a:p>
          <a:p>
            <a:pPr fontAlgn="base"/>
            <a:r>
              <a:rPr lang="en-US" b="1" dirty="0"/>
              <a:t>Android</a:t>
            </a:r>
            <a:r>
              <a:rPr lang="en-US" dirty="0"/>
              <a:t> (Google’s Operating System for smartphones/tablets/smartwatches)</a:t>
            </a:r>
          </a:p>
          <a:p>
            <a:pPr fontAlgn="base"/>
            <a:r>
              <a:rPr lang="en-US" b="1" dirty="0"/>
              <a:t>iOS</a:t>
            </a:r>
            <a:r>
              <a:rPr lang="en-US" dirty="0"/>
              <a:t> (Apple’s OS for iPhone, iPad, and iPod Touch</a:t>
            </a:r>
            <a:r>
              <a:rPr lang="en-US" dirty="0" smtClean="0"/>
              <a:t>)</a:t>
            </a:r>
            <a:endParaRPr lang="en-US" dirty="0"/>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a:t>Examples of Operating Systems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spTree>
    <p:extLst>
      <p:ext uri="{BB962C8B-B14F-4D97-AF65-F5344CB8AC3E}">
        <p14:creationId xmlns:p14="http://schemas.microsoft.com/office/powerpoint/2010/main" val="26987537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2016125"/>
            <a:ext cx="6023761" cy="3980229"/>
          </a:xfrm>
        </p:spPr>
        <p:txBody>
          <a:bodyPr>
            <a:normAutofit fontScale="92500" lnSpcReduction="20000"/>
          </a:bodyPr>
          <a:lstStyle/>
          <a:p>
            <a:pPr algn="just"/>
            <a:r>
              <a:rPr lang="en-US" b="1" dirty="0"/>
              <a:t>Organization</a:t>
            </a:r>
            <a:r>
              <a:rPr lang="en-US" dirty="0"/>
              <a:t>: A file system allows files to be organized into directories and subdirectories, making it easier to manage and locate files.</a:t>
            </a:r>
          </a:p>
          <a:p>
            <a:pPr algn="just"/>
            <a:r>
              <a:rPr lang="en-US" b="1" dirty="0"/>
              <a:t>Data protection</a:t>
            </a:r>
            <a:r>
              <a:rPr lang="en-US" dirty="0"/>
              <a:t>: File systems often include features such as file and folder permissions, backup and restore, and error detection and correction, to protect data from loss or corruption.</a:t>
            </a:r>
          </a:p>
          <a:p>
            <a:pPr algn="just"/>
            <a:r>
              <a:rPr lang="en-US" b="1" dirty="0"/>
              <a:t>Improved performance</a:t>
            </a:r>
            <a:r>
              <a:rPr lang="en-US" dirty="0"/>
              <a:t>: A well-designed file system can improve the performance of reading and writing data by organizing it efficiently on disk.</a:t>
            </a:r>
            <a:endParaRPr lang="en-US" dirty="0"/>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a:t>File Systems in Operating </a:t>
            </a:r>
            <a:r>
              <a:rPr lang="en-US" sz="4000" b="1" dirty="0" smtClean="0"/>
              <a:t>System</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pic>
        <p:nvPicPr>
          <p:cNvPr id="2" name="Picture 1"/>
          <p:cNvPicPr>
            <a:picLocks noChangeAspect="1"/>
          </p:cNvPicPr>
          <p:nvPr/>
        </p:nvPicPr>
        <p:blipFill>
          <a:blip r:embed="rId3"/>
          <a:stretch>
            <a:fillRect/>
          </a:stretch>
        </p:blipFill>
        <p:spPr>
          <a:xfrm>
            <a:off x="6871580" y="1801639"/>
            <a:ext cx="4055953" cy="4734964"/>
          </a:xfrm>
          <a:prstGeom prst="rect">
            <a:avLst/>
          </a:prstGeom>
        </p:spPr>
      </p:pic>
    </p:spTree>
    <p:extLst>
      <p:ext uri="{BB962C8B-B14F-4D97-AF65-F5344CB8AC3E}">
        <p14:creationId xmlns:p14="http://schemas.microsoft.com/office/powerpoint/2010/main" val="4214576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2016125"/>
            <a:ext cx="6023761" cy="3980229"/>
          </a:xfrm>
        </p:spPr>
        <p:txBody>
          <a:bodyPr>
            <a:normAutofit fontScale="62500" lnSpcReduction="20000"/>
          </a:bodyPr>
          <a:lstStyle/>
          <a:p>
            <a:pPr marL="0" indent="0" fontAlgn="base">
              <a:buNone/>
            </a:pPr>
            <a:r>
              <a:rPr lang="en-US" b="1" dirty="0"/>
              <a:t>Shell</a:t>
            </a:r>
          </a:p>
          <a:p>
            <a:pPr fontAlgn="base"/>
            <a:r>
              <a:rPr lang="en-US" dirty="0"/>
              <a:t>Shell is the outermost layer of the Operating System and it handles the interaction with the user. The main task of the Shell is the management of interaction between the User and OS. Shell provides better communication with the user and the Operating System Shell does it by giving proper input to the user it also interprets input for the OS and handles the output from the OS. It works as a way of communication between the User and the OS.</a:t>
            </a:r>
          </a:p>
          <a:p>
            <a:pPr marL="0" indent="0" fontAlgn="base">
              <a:buNone/>
            </a:pPr>
            <a:r>
              <a:rPr lang="en-US" b="1" dirty="0"/>
              <a:t>Kernel</a:t>
            </a:r>
          </a:p>
          <a:p>
            <a:pPr fontAlgn="base"/>
            <a:r>
              <a:rPr lang="en-US" dirty="0"/>
              <a:t>The kernel is one of the components of the Operating System which works as a core component. The rest of the components depends on Kernel for the supply of the important services that are provided by the Operating System. The kernel is the primary interface between the Operating system and Hardware.</a:t>
            </a:r>
          </a:p>
          <a:p>
            <a:pPr algn="just"/>
            <a:endParaRPr lang="en-US" dirty="0"/>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a:t>Components of an Operating </a:t>
            </a:r>
            <a:r>
              <a:rPr lang="en-US" sz="4000" b="1" dirty="0" smtClean="0"/>
              <a:t>Systems</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pic>
        <p:nvPicPr>
          <p:cNvPr id="6" name="Picture 5"/>
          <p:cNvPicPr>
            <a:picLocks noChangeAspect="1"/>
          </p:cNvPicPr>
          <p:nvPr/>
        </p:nvPicPr>
        <p:blipFill>
          <a:blip r:embed="rId3"/>
          <a:stretch>
            <a:fillRect/>
          </a:stretch>
        </p:blipFill>
        <p:spPr>
          <a:xfrm>
            <a:off x="6518495" y="1756372"/>
            <a:ext cx="4879818" cy="4182701"/>
          </a:xfrm>
          <a:prstGeom prst="rect">
            <a:avLst/>
          </a:prstGeom>
        </p:spPr>
      </p:pic>
    </p:spTree>
    <p:extLst>
      <p:ext uri="{BB962C8B-B14F-4D97-AF65-F5344CB8AC3E}">
        <p14:creationId xmlns:p14="http://schemas.microsoft.com/office/powerpoint/2010/main" val="27414988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593690521"/>
              </p:ext>
            </p:extLst>
          </p:nvPr>
        </p:nvGraphicFramePr>
        <p:xfrm>
          <a:off x="1682262" y="1548144"/>
          <a:ext cx="9132276" cy="4998720"/>
        </p:xfrm>
        <a:graphic>
          <a:graphicData uri="http://schemas.openxmlformats.org/drawingml/2006/table">
            <a:tbl>
              <a:tblPr firstRow="1" bandRow="1">
                <a:tableStyleId>{5C22544A-7EE6-4342-B048-85BDC9FD1C3A}</a:tableStyleId>
              </a:tblPr>
              <a:tblGrid>
                <a:gridCol w="4501255">
                  <a:extLst>
                    <a:ext uri="{9D8B030D-6E8A-4147-A177-3AD203B41FA5}">
                      <a16:colId xmlns:a16="http://schemas.microsoft.com/office/drawing/2014/main" xmlns="" val="3133091491"/>
                    </a:ext>
                  </a:extLst>
                </a:gridCol>
                <a:gridCol w="4631021">
                  <a:extLst>
                    <a:ext uri="{9D8B030D-6E8A-4147-A177-3AD203B41FA5}">
                      <a16:colId xmlns:a16="http://schemas.microsoft.com/office/drawing/2014/main" xmlns="" val="2403391763"/>
                    </a:ext>
                  </a:extLst>
                </a:gridCol>
              </a:tblGrid>
              <a:tr h="620396">
                <a:tc>
                  <a:txBody>
                    <a:bodyPr/>
                    <a:lstStyle/>
                    <a:p>
                      <a:pPr algn="ctr"/>
                      <a:r>
                        <a:rPr lang="en-US" sz="4000" dirty="0" smtClean="0"/>
                        <a:t>ADVANTAGES</a:t>
                      </a:r>
                      <a:endParaRPr lang="en-US" sz="4000" dirty="0"/>
                    </a:p>
                  </a:txBody>
                  <a:tcPr/>
                </a:tc>
                <a:tc>
                  <a:txBody>
                    <a:bodyPr/>
                    <a:lstStyle/>
                    <a:p>
                      <a:pPr algn="ctr"/>
                      <a:r>
                        <a:rPr lang="en-US" sz="4000" dirty="0" smtClean="0"/>
                        <a:t>DISADVANTAGES</a:t>
                      </a:r>
                      <a:endParaRPr lang="en-US" sz="4000" dirty="0"/>
                    </a:p>
                  </a:txBody>
                  <a:tcPr/>
                </a:tc>
                <a:extLst>
                  <a:ext uri="{0D108BD9-81ED-4DB2-BD59-A6C34878D82A}">
                    <a16:rowId xmlns:a16="http://schemas.microsoft.com/office/drawing/2014/main" xmlns="" val="2542186553"/>
                  </a:ext>
                </a:extLst>
              </a:tr>
              <a:tr h="1780268">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i="0" kern="1200" dirty="0" smtClean="0">
                          <a:solidFill>
                            <a:schemeClr val="dk1"/>
                          </a:solidFill>
                          <a:effectLst/>
                          <a:latin typeface="+mn-lt"/>
                          <a:ea typeface="+mn-ea"/>
                          <a:cs typeface="+mn-cs"/>
                        </a:rPr>
                        <a:t>User-Friendly Interface</a:t>
                      </a:r>
                      <a:r>
                        <a:rPr lang="en-US" sz="1800" b="0" i="0" kern="1200" dirty="0" smtClean="0">
                          <a:solidFill>
                            <a:schemeClr val="dk1"/>
                          </a:solidFill>
                          <a:effectLst/>
                          <a:latin typeface="+mn-lt"/>
                          <a:ea typeface="+mn-ea"/>
                          <a:cs typeface="+mn-cs"/>
                        </a:rPr>
                        <a:t>: Operating systems provide a user-friendly interface, making computers accessible to a wide range of users, regardless of their technical expertise. This ease of use enhances productivity and enables more people to benefit from computer technology.</a:t>
                      </a:r>
                      <a:endParaRPr lang="en-US" sz="1800" b="0" i="0" kern="1200" dirty="0" smtClean="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i="0" kern="1200" smtClean="0">
                          <a:solidFill>
                            <a:schemeClr val="dk1"/>
                          </a:solidFill>
                          <a:effectLst/>
                          <a:latin typeface="+mn-lt"/>
                          <a:ea typeface="+mn-ea"/>
                          <a:cs typeface="+mn-cs"/>
                        </a:rPr>
                        <a:t>Complexity</a:t>
                      </a:r>
                      <a:r>
                        <a:rPr lang="en-US" sz="1800" b="0" i="0" kern="1200" smtClean="0">
                          <a:solidFill>
                            <a:schemeClr val="dk1"/>
                          </a:solidFill>
                          <a:effectLst/>
                          <a:latin typeface="+mn-lt"/>
                          <a:ea typeface="+mn-ea"/>
                          <a:cs typeface="+mn-cs"/>
                        </a:rPr>
                        <a:t>: Operating systems can be complex and may require technical expertise to manage and troubleshoot effectively. This complexity can pose challenges for both users and administrators, particularly when dealing with advanced configurations or troubleshooting issues.</a:t>
                      </a:r>
                      <a:endParaRPr lang="en-US" sz="1800" b="0" i="0" kern="1200" dirty="0" smtClean="0">
                        <a:solidFill>
                          <a:schemeClr val="dk1"/>
                        </a:solidFill>
                        <a:effectLst/>
                        <a:latin typeface="+mn-lt"/>
                        <a:ea typeface="+mn-ea"/>
                        <a:cs typeface="+mn-cs"/>
                      </a:endParaRPr>
                    </a:p>
                  </a:txBody>
                  <a:tcPr/>
                </a:tc>
                <a:extLst>
                  <a:ext uri="{0D108BD9-81ED-4DB2-BD59-A6C34878D82A}">
                    <a16:rowId xmlns:a16="http://schemas.microsoft.com/office/drawing/2014/main" xmlns="" val="299530569"/>
                  </a:ext>
                </a:extLst>
              </a:tr>
              <a:tr h="2265795">
                <a:tc>
                  <a:txBody>
                    <a:bodyPr/>
                    <a:lstStyle/>
                    <a:p>
                      <a:r>
                        <a:rPr lang="en-US" b="1" dirty="0" smtClean="0"/>
                        <a:t>Resource Management</a:t>
                      </a:r>
                      <a:r>
                        <a:rPr lang="en-US" dirty="0" smtClean="0"/>
                        <a:t>: Operating systems efficiently manage computer resources such as CPU, memory, and storage, ensuring that these resources are used optimally. This resource management is crucial for the smooth and efficient operation of computer systems, allowing multiple applications to run simultaneously without conflicts.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i="0" kern="1200" dirty="0" smtClean="0">
                          <a:solidFill>
                            <a:schemeClr val="dk1"/>
                          </a:solidFill>
                          <a:effectLst/>
                          <a:latin typeface="+mn-lt"/>
                          <a:ea typeface="+mn-ea"/>
                          <a:cs typeface="+mn-cs"/>
                        </a:rPr>
                        <a:t>Resource Overhead</a:t>
                      </a:r>
                      <a:r>
                        <a:rPr lang="en-US" sz="1800" b="0" i="0" kern="1200" dirty="0" smtClean="0">
                          <a:solidFill>
                            <a:schemeClr val="dk1"/>
                          </a:solidFill>
                          <a:effectLst/>
                          <a:latin typeface="+mn-lt"/>
                          <a:ea typeface="+mn-ea"/>
                          <a:cs typeface="+mn-cs"/>
                        </a:rPr>
                        <a:t>: Operating systems consume system resources themselves, which can lead to a reduction in overall system performance and efficiency. This resource overhead can limit the available resources for running applications.</a:t>
                      </a:r>
                      <a:endParaRPr lang="en-US" sz="1800" b="0" i="0" kern="1200" dirty="0" smtClean="0">
                        <a:solidFill>
                          <a:schemeClr val="dk1"/>
                        </a:solidFill>
                        <a:effectLst/>
                        <a:latin typeface="+mn-lt"/>
                        <a:ea typeface="+mn-ea"/>
                        <a:cs typeface="+mn-cs"/>
                      </a:endParaRPr>
                    </a:p>
                  </a:txBody>
                  <a:tcPr/>
                </a:tc>
                <a:extLst>
                  <a:ext uri="{0D108BD9-81ED-4DB2-BD59-A6C34878D82A}">
                    <a16:rowId xmlns:a16="http://schemas.microsoft.com/office/drawing/2014/main" xmlns="" val="1449528434"/>
                  </a:ext>
                </a:extLst>
              </a:tr>
            </a:tbl>
          </a:graphicData>
        </a:graphic>
      </p:graphicFrame>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Advantages &amp; Disadvantages </a:t>
            </a:r>
            <a:r>
              <a:rPr lang="en-US" sz="4000" b="1" dirty="0" smtClean="0"/>
              <a:t>of Operating System</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spTree>
    <p:extLst>
      <p:ext uri="{BB962C8B-B14F-4D97-AF65-F5344CB8AC3E}">
        <p14:creationId xmlns:p14="http://schemas.microsoft.com/office/powerpoint/2010/main" val="3002050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2016125"/>
            <a:ext cx="10525506" cy="4351338"/>
          </a:xfrm>
        </p:spPr>
        <p:txBody>
          <a:bodyPr>
            <a:normAutofit/>
          </a:bodyPr>
          <a:lstStyle/>
          <a:p>
            <a:pPr marL="0" indent="0" algn="just">
              <a:buNone/>
            </a:pPr>
            <a:r>
              <a:rPr lang="en-US" sz="2000" dirty="0" smtClean="0"/>
              <a:t>Operating </a:t>
            </a:r>
            <a:r>
              <a:rPr lang="en-US" sz="2000" dirty="0"/>
              <a:t>System(OS) is a set programs that manages the activities of the computer system</a:t>
            </a:r>
          </a:p>
          <a:p>
            <a:pPr marL="0" indent="0" algn="just">
              <a:buNone/>
            </a:pPr>
            <a:r>
              <a:rPr lang="en-US" sz="2000" dirty="0"/>
              <a:t>and lets the user use the system resources effectively</a:t>
            </a:r>
            <a:r>
              <a:rPr lang="en-US" sz="2000" dirty="0" smtClean="0"/>
              <a:t>.</a:t>
            </a:r>
          </a:p>
          <a:p>
            <a:pPr marL="0" indent="0" algn="just">
              <a:buNone/>
            </a:pPr>
            <a:r>
              <a:rPr lang="en-US" sz="2000" dirty="0"/>
              <a:t>An OS creates ability to:</a:t>
            </a:r>
          </a:p>
          <a:p>
            <a:pPr marL="0" indent="0" algn="just">
              <a:buNone/>
            </a:pPr>
            <a:r>
              <a:rPr lang="en-US" sz="2000" dirty="0"/>
              <a:t>• serve a variety of purposes</a:t>
            </a:r>
          </a:p>
          <a:p>
            <a:pPr marL="0" indent="0" algn="just">
              <a:buNone/>
            </a:pPr>
            <a:r>
              <a:rPr lang="en-US" sz="2000" dirty="0"/>
              <a:t>• interact with users in more complicated ways</a:t>
            </a:r>
          </a:p>
          <a:p>
            <a:pPr marL="0" indent="0" algn="just">
              <a:buNone/>
            </a:pPr>
            <a:r>
              <a:rPr lang="en-US" sz="2000" dirty="0"/>
              <a:t>• keep up with needs that change overtime</a:t>
            </a:r>
          </a:p>
          <a:p>
            <a:pPr marL="0" indent="0" algn="just">
              <a:buNone/>
            </a:pPr>
            <a:r>
              <a:rPr lang="en-US" sz="2000" dirty="0"/>
              <a:t>• management of the processor, RAM, I/O</a:t>
            </a:r>
          </a:p>
          <a:p>
            <a:pPr marL="0" indent="0" algn="just">
              <a:buNone/>
            </a:pPr>
            <a:r>
              <a:rPr lang="en-US" sz="2000" dirty="0"/>
              <a:t>• file and information Management</a:t>
            </a:r>
          </a:p>
          <a:p>
            <a:pPr marL="0" indent="0" algn="just">
              <a:buNone/>
            </a:pPr>
            <a:r>
              <a:rPr lang="en-US" sz="2000" dirty="0"/>
              <a:t>• management of execution of applications</a:t>
            </a:r>
          </a:p>
          <a:p>
            <a:pPr marL="0" indent="0" algn="just">
              <a:buNone/>
            </a:pPr>
            <a:r>
              <a:rPr lang="en-US" sz="2000" dirty="0"/>
              <a:t>Examples of OS are: Microsoft Windows, MAC OS, Ubuntu etc.</a:t>
            </a:r>
            <a:endParaRPr lang="en-US" sz="2000" dirty="0" smtClean="0"/>
          </a:p>
        </p:txBody>
      </p:sp>
      <p:sp>
        <p:nvSpPr>
          <p:cNvPr id="4" name="Title 1"/>
          <p:cNvSpPr txBox="1">
            <a:spLocks/>
          </p:cNvSpPr>
          <p:nvPr/>
        </p:nvSpPr>
        <p:spPr>
          <a:xfrm>
            <a:off x="1335282" y="256156"/>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dirty="0"/>
              <a:t>Operating System</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spTree>
    <p:extLst>
      <p:ext uri="{BB962C8B-B14F-4D97-AF65-F5344CB8AC3E}">
        <p14:creationId xmlns:p14="http://schemas.microsoft.com/office/powerpoint/2010/main" val="1614082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2016125"/>
            <a:ext cx="8056626" cy="3936267"/>
          </a:xfrm>
        </p:spPr>
        <p:txBody>
          <a:bodyPr>
            <a:normAutofit fontScale="92500" lnSpcReduction="20000"/>
          </a:bodyPr>
          <a:lstStyle/>
          <a:p>
            <a:pPr marL="0" indent="0" algn="just">
              <a:buNone/>
            </a:pPr>
            <a:r>
              <a:rPr lang="en-US" dirty="0" smtClean="0"/>
              <a:t>Birth </a:t>
            </a:r>
            <a:r>
              <a:rPr lang="en-US" dirty="0"/>
              <a:t>of </a:t>
            </a:r>
            <a:r>
              <a:rPr lang="en-US" dirty="0" smtClean="0"/>
              <a:t>UNIX:</a:t>
            </a:r>
          </a:p>
          <a:p>
            <a:pPr marL="0" indent="0" algn="just">
              <a:buNone/>
            </a:pPr>
            <a:r>
              <a:rPr lang="en-US" dirty="0" smtClean="0"/>
              <a:t>In the late 1960s and early 1970s, Kenneth Thompson and Dennis Ritchie created a small computer system called UNIX.</a:t>
            </a:r>
          </a:p>
          <a:p>
            <a:pPr marL="0" indent="0" algn="just">
              <a:buNone/>
            </a:pPr>
            <a:r>
              <a:rPr lang="en-US" dirty="0" smtClean="0"/>
              <a:t>UNIX's Superpowers:</a:t>
            </a:r>
            <a:endParaRPr lang="en-US" dirty="0"/>
          </a:p>
          <a:p>
            <a:pPr algn="just"/>
            <a:r>
              <a:rPr lang="en-US" dirty="0"/>
              <a:t>UNIX was the first operating system of its kind.</a:t>
            </a:r>
          </a:p>
          <a:p>
            <a:pPr algn="just"/>
            <a:r>
              <a:rPr lang="en-US" dirty="0"/>
              <a:t>It was used to make computers do all sorts of important tasks.</a:t>
            </a:r>
          </a:p>
          <a:p>
            <a:pPr marL="0" indent="0" algn="just">
              <a:buNone/>
            </a:pPr>
            <a:r>
              <a:rPr lang="en-US" dirty="0"/>
              <a:t>UNIX Grows </a:t>
            </a:r>
            <a:r>
              <a:rPr lang="en-US" dirty="0" smtClean="0"/>
              <a:t>Up</a:t>
            </a:r>
            <a:endParaRPr lang="en-US" dirty="0"/>
          </a:p>
          <a:p>
            <a:pPr algn="just"/>
            <a:r>
              <a:rPr lang="en-US" dirty="0"/>
              <a:t>Over time, UNIX got even better when it was rewritten in a special computer language called C</a:t>
            </a:r>
            <a:r>
              <a:rPr lang="en-US" dirty="0" smtClean="0"/>
              <a:t>.</a:t>
            </a:r>
            <a:endParaRPr lang="en-US" dirty="0"/>
          </a:p>
        </p:txBody>
      </p:sp>
      <p:sp>
        <p:nvSpPr>
          <p:cNvPr id="4" name="Title 1"/>
          <p:cNvSpPr txBox="1">
            <a:spLocks/>
          </p:cNvSpPr>
          <p:nvPr/>
        </p:nvSpPr>
        <p:spPr>
          <a:xfrm>
            <a:off x="1382417" y="275010"/>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UNIX</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pic>
        <p:nvPicPr>
          <p:cNvPr id="2" name="Picture 1"/>
          <p:cNvPicPr>
            <a:picLocks noChangeAspect="1"/>
          </p:cNvPicPr>
          <p:nvPr/>
        </p:nvPicPr>
        <p:blipFill>
          <a:blip r:embed="rId3"/>
          <a:stretch>
            <a:fillRect/>
          </a:stretch>
        </p:blipFill>
        <p:spPr>
          <a:xfrm>
            <a:off x="8719793" y="2624609"/>
            <a:ext cx="3345533" cy="2852365"/>
          </a:xfrm>
          <a:prstGeom prst="rect">
            <a:avLst/>
          </a:prstGeom>
        </p:spPr>
      </p:pic>
    </p:spTree>
    <p:extLst>
      <p:ext uri="{BB962C8B-B14F-4D97-AF65-F5344CB8AC3E}">
        <p14:creationId xmlns:p14="http://schemas.microsoft.com/office/powerpoint/2010/main" val="1960844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2016125"/>
            <a:ext cx="8354702" cy="4686333"/>
          </a:xfrm>
        </p:spPr>
        <p:txBody>
          <a:bodyPr>
            <a:normAutofit fontScale="25000" lnSpcReduction="20000"/>
          </a:bodyPr>
          <a:lstStyle/>
          <a:p>
            <a:pPr marL="0" indent="0" algn="just">
              <a:buNone/>
            </a:pPr>
            <a:r>
              <a:rPr lang="en-US" sz="6800" b="1" dirty="0" smtClean="0">
                <a:latin typeface="+mj-lt"/>
              </a:rPr>
              <a:t>Birth </a:t>
            </a:r>
            <a:r>
              <a:rPr lang="en-US" sz="6800" b="1" dirty="0">
                <a:latin typeface="+mj-lt"/>
              </a:rPr>
              <a:t>of </a:t>
            </a:r>
            <a:r>
              <a:rPr lang="en-US" sz="6800" b="1" dirty="0" smtClean="0">
                <a:latin typeface="+mj-lt"/>
              </a:rPr>
              <a:t>Linux:</a:t>
            </a:r>
          </a:p>
          <a:p>
            <a:pPr algn="just"/>
            <a:r>
              <a:rPr lang="en-US" sz="6800" b="1" dirty="0" smtClean="0">
                <a:latin typeface="+mj-lt"/>
              </a:rPr>
              <a:t>Inspired </a:t>
            </a:r>
            <a:r>
              <a:rPr lang="en-US" sz="6800" b="1" dirty="0">
                <a:latin typeface="+mj-lt"/>
              </a:rPr>
              <a:t>by </a:t>
            </a:r>
            <a:r>
              <a:rPr lang="en-US" sz="6800" b="1" dirty="0" smtClean="0">
                <a:latin typeface="+mj-lt"/>
              </a:rPr>
              <a:t>UNIX</a:t>
            </a:r>
            <a:endParaRPr lang="en-US" sz="6800" b="1" dirty="0">
              <a:latin typeface="+mj-lt"/>
            </a:endParaRPr>
          </a:p>
          <a:p>
            <a:pPr algn="just"/>
            <a:r>
              <a:rPr lang="en-US" sz="6800" b="1" dirty="0" smtClean="0">
                <a:latin typeface="+mj-lt"/>
              </a:rPr>
              <a:t>In </a:t>
            </a:r>
            <a:r>
              <a:rPr lang="en-US" sz="6800" b="1" dirty="0">
                <a:latin typeface="+mj-lt"/>
              </a:rPr>
              <a:t>1991, a guy named Linus Torvalds made something called "Linux."</a:t>
            </a:r>
          </a:p>
          <a:p>
            <a:pPr marL="0" indent="0" algn="just">
              <a:buNone/>
            </a:pPr>
            <a:r>
              <a:rPr lang="en-US" sz="6800" b="1" dirty="0">
                <a:latin typeface="+mj-lt"/>
              </a:rPr>
              <a:t>What Linux </a:t>
            </a:r>
            <a:r>
              <a:rPr lang="en-US" sz="6800" b="1" dirty="0" smtClean="0">
                <a:latin typeface="+mj-lt"/>
              </a:rPr>
              <a:t>Does:</a:t>
            </a:r>
            <a:endParaRPr lang="en-US" sz="6800" b="1" dirty="0">
              <a:latin typeface="+mj-lt"/>
            </a:endParaRPr>
          </a:p>
          <a:p>
            <a:pPr algn="just"/>
            <a:r>
              <a:rPr lang="en-US" sz="6800" b="1" dirty="0">
                <a:latin typeface="+mj-lt"/>
              </a:rPr>
              <a:t>Linux is like a powerful engine for computers.</a:t>
            </a:r>
          </a:p>
          <a:p>
            <a:pPr marL="0" indent="0" algn="just">
              <a:buNone/>
            </a:pPr>
            <a:r>
              <a:rPr lang="en-US" sz="6800" b="1" dirty="0" smtClean="0">
                <a:latin typeface="+mj-lt"/>
              </a:rPr>
              <a:t>What </a:t>
            </a:r>
            <a:r>
              <a:rPr lang="en-US" sz="6800" b="1" dirty="0">
                <a:latin typeface="+mj-lt"/>
              </a:rPr>
              <a:t>Makes Linux </a:t>
            </a:r>
            <a:r>
              <a:rPr lang="en-US" sz="6800" b="1" dirty="0" smtClean="0">
                <a:latin typeface="+mj-lt"/>
              </a:rPr>
              <a:t>Special:</a:t>
            </a:r>
            <a:endParaRPr lang="en-US" sz="6800" b="1" dirty="0">
              <a:latin typeface="+mj-lt"/>
            </a:endParaRPr>
          </a:p>
          <a:p>
            <a:pPr algn="just"/>
            <a:r>
              <a:rPr lang="en-US" sz="6800" b="1" dirty="0">
                <a:latin typeface="+mj-lt"/>
              </a:rPr>
              <a:t>Linux is free, like a free </a:t>
            </a:r>
            <a:r>
              <a:rPr lang="en-US" sz="6800" b="1" dirty="0" smtClean="0">
                <a:latin typeface="+mj-lt"/>
              </a:rPr>
              <a:t>movie </a:t>
            </a:r>
            <a:r>
              <a:rPr lang="en-US" sz="6800" b="1" dirty="0">
                <a:latin typeface="+mj-lt"/>
              </a:rPr>
              <a:t>you can download from the internet.</a:t>
            </a:r>
          </a:p>
          <a:p>
            <a:pPr marL="0" indent="0" algn="just">
              <a:buNone/>
            </a:pPr>
            <a:r>
              <a:rPr lang="en-US" sz="6800" b="1" dirty="0">
                <a:latin typeface="+mj-lt"/>
              </a:rPr>
              <a:t>Two Ways to Talk to </a:t>
            </a:r>
            <a:r>
              <a:rPr lang="en-US" sz="6800" b="1" dirty="0" smtClean="0">
                <a:latin typeface="+mj-lt"/>
              </a:rPr>
              <a:t>Linux:</a:t>
            </a:r>
            <a:endParaRPr lang="en-US" sz="6800" b="1" dirty="0">
              <a:latin typeface="+mj-lt"/>
            </a:endParaRPr>
          </a:p>
          <a:p>
            <a:pPr algn="just"/>
            <a:r>
              <a:rPr lang="en-US" sz="6800" b="1" dirty="0">
                <a:latin typeface="+mj-lt"/>
              </a:rPr>
              <a:t>Friendly Talking (Graphical Way</a:t>
            </a:r>
            <a:r>
              <a:rPr lang="en-US" sz="6800" b="1" dirty="0" smtClean="0">
                <a:latin typeface="+mj-lt"/>
              </a:rPr>
              <a:t>)</a:t>
            </a:r>
            <a:endParaRPr lang="en-US" sz="6800" b="1" dirty="0">
              <a:latin typeface="+mj-lt"/>
            </a:endParaRPr>
          </a:p>
          <a:p>
            <a:pPr marL="0" indent="0" algn="just">
              <a:buNone/>
            </a:pPr>
            <a:r>
              <a:rPr lang="en-US" sz="6800" b="1" dirty="0">
                <a:latin typeface="+mj-lt"/>
              </a:rPr>
              <a:t>You can use buttons and pictures to talk to Linux, just like using a computer game.</a:t>
            </a:r>
          </a:p>
          <a:p>
            <a:pPr algn="just"/>
            <a:r>
              <a:rPr lang="en-US" sz="6800" b="1" dirty="0">
                <a:latin typeface="+mj-lt"/>
              </a:rPr>
              <a:t>Magic Talking (Terminal or BASH</a:t>
            </a:r>
            <a:r>
              <a:rPr lang="en-US" sz="6800" b="1" dirty="0" smtClean="0">
                <a:latin typeface="+mj-lt"/>
              </a:rPr>
              <a:t>)</a:t>
            </a:r>
            <a:endParaRPr lang="en-US" sz="6800" b="1" dirty="0">
              <a:latin typeface="+mj-lt"/>
            </a:endParaRPr>
          </a:p>
          <a:p>
            <a:pPr marL="0" indent="0" algn="just">
              <a:buNone/>
            </a:pPr>
            <a:r>
              <a:rPr lang="en-US" sz="6800" b="1" dirty="0">
                <a:latin typeface="+mj-lt"/>
              </a:rPr>
              <a:t>If you want to do really cool and secret stuff with Linux, you can use special secret code words. It's like having magic powers for your computer.</a:t>
            </a:r>
          </a:p>
          <a:p>
            <a:pPr marL="0" indent="0" algn="just">
              <a:buNone/>
            </a:pPr>
            <a:r>
              <a:rPr lang="en-US" sz="6800" b="1" dirty="0">
                <a:latin typeface="+mj-lt"/>
              </a:rPr>
              <a:t>Why Magic Talking is </a:t>
            </a:r>
            <a:r>
              <a:rPr lang="en-US" sz="6800" b="1" dirty="0" smtClean="0">
                <a:latin typeface="+mj-lt"/>
              </a:rPr>
              <a:t>Important:</a:t>
            </a:r>
            <a:endParaRPr lang="en-US" sz="6800" b="1" dirty="0">
              <a:latin typeface="+mj-lt"/>
            </a:endParaRPr>
          </a:p>
          <a:p>
            <a:pPr algn="just"/>
            <a:r>
              <a:rPr lang="en-US" sz="6800" b="1" dirty="0">
                <a:latin typeface="+mj-lt"/>
              </a:rPr>
              <a:t>Magic talking (Terminal or BASH) lets you do special things with the computer, especially if you want to be a computer wizard or a programmer.</a:t>
            </a:r>
          </a:p>
          <a:p>
            <a:pPr algn="just"/>
            <a:endParaRPr lang="en-US" dirty="0" smtClean="0"/>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LINUX</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pic>
        <p:nvPicPr>
          <p:cNvPr id="2" name="Picture 1"/>
          <p:cNvPicPr>
            <a:picLocks noChangeAspect="1"/>
          </p:cNvPicPr>
          <p:nvPr/>
        </p:nvPicPr>
        <p:blipFill>
          <a:blip r:embed="rId3"/>
          <a:stretch>
            <a:fillRect/>
          </a:stretch>
        </p:blipFill>
        <p:spPr>
          <a:xfrm>
            <a:off x="7145518" y="2132424"/>
            <a:ext cx="4911364" cy="2439576"/>
          </a:xfrm>
          <a:prstGeom prst="rect">
            <a:avLst/>
          </a:prstGeom>
        </p:spPr>
      </p:pic>
    </p:spTree>
    <p:extLst>
      <p:ext uri="{BB962C8B-B14F-4D97-AF65-F5344CB8AC3E}">
        <p14:creationId xmlns:p14="http://schemas.microsoft.com/office/powerpoint/2010/main" val="2957001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838985" y="1527142"/>
            <a:ext cx="10407191" cy="5241303"/>
          </a:xfrm>
          <a:prstGeom prst="rect">
            <a:avLst/>
          </a:prstGeom>
        </p:spPr>
      </p:pic>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UNIX VS LINUX</a:t>
            </a:r>
            <a:endParaRPr lang="en-US" sz="4000" b="1"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spTree>
    <p:extLst>
      <p:ext uri="{BB962C8B-B14F-4D97-AF65-F5344CB8AC3E}">
        <p14:creationId xmlns:p14="http://schemas.microsoft.com/office/powerpoint/2010/main" val="1605105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365" y="1668545"/>
            <a:ext cx="11642103" cy="4986780"/>
          </a:xfrm>
        </p:spPr>
        <p:txBody>
          <a:bodyPr>
            <a:normAutofit fontScale="55000" lnSpcReduction="20000"/>
          </a:bodyPr>
          <a:lstStyle/>
          <a:p>
            <a:pPr marL="0" indent="0" algn="just">
              <a:buNone/>
            </a:pPr>
            <a:r>
              <a:rPr lang="en-US" b="1" dirty="0"/>
              <a:t>Birth of </a:t>
            </a:r>
            <a:r>
              <a:rPr lang="en-US" b="1" dirty="0" smtClean="0"/>
              <a:t>Windows:</a:t>
            </a:r>
            <a:endParaRPr lang="en-US" b="1" dirty="0"/>
          </a:p>
          <a:p>
            <a:pPr marL="0" indent="0" algn="just">
              <a:buNone/>
            </a:pPr>
            <a:r>
              <a:rPr lang="en-US" dirty="0"/>
              <a:t>In the year 1985, a tech giant named Microsoft introduced something groundbreaking called "Windows." It was an operating system designed to bring a graphical user interface to personal computers, inspired by the innovations of the </a:t>
            </a:r>
            <a:r>
              <a:rPr lang="en-US" dirty="0" smtClean="0"/>
              <a:t>time.</a:t>
            </a:r>
          </a:p>
          <a:p>
            <a:pPr marL="0" indent="0" algn="just">
              <a:buNone/>
            </a:pPr>
            <a:r>
              <a:rPr lang="en-US" b="1" dirty="0"/>
              <a:t>What Windows Does:</a:t>
            </a:r>
          </a:p>
          <a:p>
            <a:pPr marL="0" indent="0" algn="just">
              <a:buNone/>
            </a:pPr>
            <a:r>
              <a:rPr lang="en-US" dirty="0" smtClean="0"/>
              <a:t>Windows </a:t>
            </a:r>
            <a:r>
              <a:rPr lang="en-US" dirty="0"/>
              <a:t>is like a powerful engine for computers, driving their capabilities to new heights. It serves as the bridge between you and the machine, making complex tasks as simple as a click.</a:t>
            </a:r>
          </a:p>
          <a:p>
            <a:pPr marL="0" indent="0" algn="just">
              <a:buNone/>
            </a:pPr>
            <a:r>
              <a:rPr lang="en-US" b="1" dirty="0" smtClean="0"/>
              <a:t>What </a:t>
            </a:r>
            <a:r>
              <a:rPr lang="en-US" b="1" dirty="0"/>
              <a:t>Makes Windows Special:</a:t>
            </a:r>
          </a:p>
          <a:p>
            <a:pPr marL="0" indent="0" algn="just">
              <a:buNone/>
            </a:pPr>
            <a:r>
              <a:rPr lang="en-US" dirty="0"/>
              <a:t>Accessible to All</a:t>
            </a:r>
          </a:p>
          <a:p>
            <a:pPr marL="0" indent="0" algn="just">
              <a:buNone/>
            </a:pPr>
            <a:r>
              <a:rPr lang="en-US" b="1" dirty="0" smtClean="0"/>
              <a:t>Two </a:t>
            </a:r>
            <a:r>
              <a:rPr lang="en-US" b="1" dirty="0"/>
              <a:t>Ways to Interact with Windows</a:t>
            </a:r>
            <a:r>
              <a:rPr lang="en-US" b="1" dirty="0" smtClean="0"/>
              <a:t>:</a:t>
            </a:r>
            <a:endParaRPr lang="en-US" b="1" dirty="0"/>
          </a:p>
          <a:p>
            <a:pPr algn="just"/>
            <a:r>
              <a:rPr lang="en-US" dirty="0"/>
              <a:t>Friendly Interaction (Graphical Way</a:t>
            </a:r>
            <a:r>
              <a:rPr lang="en-US" dirty="0" smtClean="0"/>
              <a:t>):</a:t>
            </a:r>
            <a:endParaRPr lang="en-US" dirty="0"/>
          </a:p>
          <a:p>
            <a:pPr marL="0" indent="0" algn="just">
              <a:buNone/>
            </a:pPr>
            <a:r>
              <a:rPr lang="en-US" dirty="0"/>
              <a:t>Windows provides a friendly interface where you can use buttons, icons, and pictures to communicate with your computer. It's as intuitive as playing a computer game, making computing an enjoyable experience for all</a:t>
            </a:r>
            <a:r>
              <a:rPr lang="en-US" dirty="0" smtClean="0"/>
              <a:t>.</a:t>
            </a:r>
            <a:endParaRPr lang="en-US" dirty="0"/>
          </a:p>
          <a:p>
            <a:pPr algn="just"/>
            <a:r>
              <a:rPr lang="en-US" dirty="0"/>
              <a:t>Advanced Interaction (Command Line or PowerShell</a:t>
            </a:r>
            <a:r>
              <a:rPr lang="en-US" dirty="0" smtClean="0"/>
              <a:t>):</a:t>
            </a:r>
            <a:endParaRPr lang="en-US" dirty="0"/>
          </a:p>
          <a:p>
            <a:pPr marL="0" indent="0" algn="just">
              <a:buNone/>
            </a:pPr>
            <a:r>
              <a:rPr lang="en-US" dirty="0"/>
              <a:t>For those seeking to unlock the full potential of Windows, there's an advanced way to communicate—using command lines or PowerShell. It's like having access to a set of secret code words that bestow you with unique powers, giving you control over your computer like a wizard.</a:t>
            </a:r>
          </a:p>
          <a:p>
            <a:pPr marL="0" indent="0" algn="just">
              <a:buNone/>
            </a:pPr>
            <a:r>
              <a:rPr lang="en-US" b="1" dirty="0" smtClean="0"/>
              <a:t>Why </a:t>
            </a:r>
            <a:r>
              <a:rPr lang="en-US" b="1" dirty="0"/>
              <a:t>Advanced Interaction Matters:</a:t>
            </a:r>
          </a:p>
          <a:p>
            <a:pPr marL="0" indent="0" algn="just">
              <a:buNone/>
            </a:pPr>
            <a:r>
              <a:rPr lang="en-US" dirty="0" smtClean="0"/>
              <a:t>Advanced </a:t>
            </a:r>
            <a:r>
              <a:rPr lang="en-US" dirty="0"/>
              <a:t>interaction methods, like the Command Line or PowerShell, empower you to perform specialized tasks. If you aspire to be a computer wizard or a programmer, these tools become your magic wand, allowing you to harness the full potential of your computer.</a:t>
            </a:r>
            <a:endParaRPr lang="en-US" dirty="0" smtClean="0"/>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WINDOWS</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spTree>
    <p:extLst>
      <p:ext uri="{BB962C8B-B14F-4D97-AF65-F5344CB8AC3E}">
        <p14:creationId xmlns:p14="http://schemas.microsoft.com/office/powerpoint/2010/main" val="2835245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365" y="1668545"/>
            <a:ext cx="11642103" cy="4986780"/>
          </a:xfrm>
        </p:spPr>
        <p:txBody>
          <a:bodyPr>
            <a:normAutofit fontScale="55000" lnSpcReduction="20000"/>
          </a:bodyPr>
          <a:lstStyle/>
          <a:p>
            <a:pPr marL="0" indent="0" algn="just">
              <a:buNone/>
            </a:pPr>
            <a:r>
              <a:rPr lang="en-US" b="1" dirty="0"/>
              <a:t>Birth of </a:t>
            </a:r>
            <a:r>
              <a:rPr lang="en-US" b="1" dirty="0" err="1"/>
              <a:t>macOS</a:t>
            </a:r>
            <a:r>
              <a:rPr lang="en-US" b="1" dirty="0"/>
              <a:t>:</a:t>
            </a:r>
          </a:p>
          <a:p>
            <a:pPr marL="0" indent="0" algn="just">
              <a:buNone/>
            </a:pPr>
            <a:r>
              <a:rPr lang="en-US" dirty="0" smtClean="0"/>
              <a:t>In </a:t>
            </a:r>
            <a:r>
              <a:rPr lang="en-US" dirty="0"/>
              <a:t>the early 1980s, a group of visionaries at Apple set out to create an operating system that would revolutionize personal computing. This vision gave birth to </a:t>
            </a:r>
            <a:r>
              <a:rPr lang="en-US" dirty="0" err="1"/>
              <a:t>macOS</a:t>
            </a:r>
            <a:r>
              <a:rPr lang="en-US" dirty="0"/>
              <a:t>, a masterpiece of innovation and design</a:t>
            </a:r>
            <a:r>
              <a:rPr lang="en-US" dirty="0" smtClean="0"/>
              <a:t>.</a:t>
            </a:r>
            <a:endParaRPr lang="en-US" dirty="0"/>
          </a:p>
          <a:p>
            <a:pPr marL="0" indent="0" algn="just">
              <a:buNone/>
            </a:pPr>
            <a:r>
              <a:rPr lang="en-US" b="1" dirty="0"/>
              <a:t>What </a:t>
            </a:r>
            <a:r>
              <a:rPr lang="en-US" b="1" dirty="0" err="1"/>
              <a:t>macOS</a:t>
            </a:r>
            <a:r>
              <a:rPr lang="en-US" b="1" dirty="0"/>
              <a:t> Does:</a:t>
            </a:r>
          </a:p>
          <a:p>
            <a:pPr marL="0" indent="0" algn="just">
              <a:buNone/>
            </a:pPr>
            <a:r>
              <a:rPr lang="en-US" dirty="0" err="1" smtClean="0"/>
              <a:t>macOS</a:t>
            </a:r>
            <a:r>
              <a:rPr lang="en-US" dirty="0" smtClean="0"/>
              <a:t> </a:t>
            </a:r>
            <a:r>
              <a:rPr lang="en-US" dirty="0"/>
              <a:t>is not just an operating system; it's an embodiment of art and technology. It powers Apple's Mac computers, offering a platform where beauty and functionality coexist harmoniously</a:t>
            </a:r>
            <a:r>
              <a:rPr lang="en-US" dirty="0" smtClean="0"/>
              <a:t>.</a:t>
            </a:r>
            <a:endParaRPr lang="en-US" dirty="0"/>
          </a:p>
          <a:p>
            <a:pPr marL="0" indent="0" algn="just">
              <a:buNone/>
            </a:pPr>
            <a:r>
              <a:rPr lang="en-US" b="1" dirty="0"/>
              <a:t>What Makes </a:t>
            </a:r>
            <a:r>
              <a:rPr lang="en-US" b="1" dirty="0" err="1"/>
              <a:t>macOS</a:t>
            </a:r>
            <a:r>
              <a:rPr lang="en-US" b="1" dirty="0"/>
              <a:t> </a:t>
            </a:r>
            <a:r>
              <a:rPr lang="en-US" b="1" dirty="0" smtClean="0"/>
              <a:t>Special:</a:t>
            </a:r>
          </a:p>
          <a:p>
            <a:pPr marL="0" indent="0" algn="just">
              <a:buNone/>
            </a:pPr>
            <a:r>
              <a:rPr lang="en-US" dirty="0" smtClean="0"/>
              <a:t>One </a:t>
            </a:r>
            <a:r>
              <a:rPr lang="en-US" dirty="0"/>
              <a:t>of the defining features of </a:t>
            </a:r>
            <a:r>
              <a:rPr lang="en-US" dirty="0" err="1"/>
              <a:t>macOS</a:t>
            </a:r>
            <a:r>
              <a:rPr lang="en-US" dirty="0"/>
              <a:t> is its simplicity. It's designed to make complex tasks feel effortless. With </a:t>
            </a:r>
            <a:r>
              <a:rPr lang="en-US" dirty="0" err="1"/>
              <a:t>macOS</a:t>
            </a:r>
            <a:r>
              <a:rPr lang="en-US" dirty="0"/>
              <a:t>, technology fades into the background, allowing you to focus on what truly matters</a:t>
            </a:r>
            <a:r>
              <a:rPr lang="en-US" dirty="0" smtClean="0"/>
              <a:t>.</a:t>
            </a:r>
            <a:endParaRPr lang="en-US" dirty="0"/>
          </a:p>
          <a:p>
            <a:pPr marL="0" indent="0" algn="just">
              <a:buNone/>
            </a:pPr>
            <a:r>
              <a:rPr lang="en-US" b="1" dirty="0"/>
              <a:t>Two Ways to Interact with </a:t>
            </a:r>
            <a:r>
              <a:rPr lang="en-US" b="1" dirty="0" err="1"/>
              <a:t>macOS</a:t>
            </a:r>
            <a:r>
              <a:rPr lang="en-US" b="1" dirty="0" smtClean="0"/>
              <a:t>:</a:t>
            </a:r>
            <a:endParaRPr lang="en-US" b="1" dirty="0"/>
          </a:p>
          <a:p>
            <a:pPr marL="0" indent="0" algn="just">
              <a:buNone/>
            </a:pPr>
            <a:r>
              <a:rPr lang="en-US" dirty="0"/>
              <a:t>User-Friendly Interface</a:t>
            </a:r>
            <a:r>
              <a:rPr lang="en-US" dirty="0" smtClean="0"/>
              <a:t>:</a:t>
            </a:r>
            <a:endParaRPr lang="en-US" dirty="0"/>
          </a:p>
          <a:p>
            <a:pPr marL="0" indent="0" algn="just">
              <a:buNone/>
            </a:pPr>
            <a:r>
              <a:rPr lang="en-US" dirty="0" err="1"/>
              <a:t>macOS</a:t>
            </a:r>
            <a:r>
              <a:rPr lang="en-US" dirty="0"/>
              <a:t> provides a user-friendly interface adorned with elegant icons and a sleek design. Interacting with your Mac is like navigating a work of art, where every detail is meticulously crafted for your pleasure</a:t>
            </a:r>
            <a:r>
              <a:rPr lang="en-US" dirty="0" smtClean="0"/>
              <a:t>.</a:t>
            </a:r>
            <a:endParaRPr lang="en-US" dirty="0"/>
          </a:p>
          <a:p>
            <a:pPr marL="0" indent="0" algn="just">
              <a:buNone/>
            </a:pPr>
            <a:r>
              <a:rPr lang="en-US" dirty="0"/>
              <a:t>Terminal</a:t>
            </a:r>
            <a:r>
              <a:rPr lang="en-US" dirty="0" smtClean="0"/>
              <a:t>:</a:t>
            </a:r>
            <a:endParaRPr lang="en-US" dirty="0"/>
          </a:p>
          <a:p>
            <a:pPr marL="0" indent="0" algn="just">
              <a:buNone/>
            </a:pPr>
            <a:r>
              <a:rPr lang="en-US" dirty="0"/>
              <a:t>For those who seek the power of the command line, </a:t>
            </a:r>
            <a:r>
              <a:rPr lang="en-US" dirty="0" err="1"/>
              <a:t>macOS</a:t>
            </a:r>
            <a:r>
              <a:rPr lang="en-US" dirty="0"/>
              <a:t> offers the Terminal. It's a gateway to a world of possibilities, where you can execute commands and perform tasks with precision</a:t>
            </a:r>
            <a:r>
              <a:rPr lang="en-US" dirty="0" smtClean="0"/>
              <a:t>.</a:t>
            </a:r>
            <a:endParaRPr lang="en-US" dirty="0"/>
          </a:p>
          <a:p>
            <a:pPr marL="0" indent="0" algn="just">
              <a:buNone/>
            </a:pPr>
            <a:r>
              <a:rPr lang="en-US" b="1" dirty="0"/>
              <a:t>Why the Terminal Matters</a:t>
            </a:r>
            <a:r>
              <a:rPr lang="en-US" b="1" dirty="0" smtClean="0"/>
              <a:t>:</a:t>
            </a:r>
            <a:endParaRPr lang="en-US" b="1" dirty="0"/>
          </a:p>
          <a:p>
            <a:pPr marL="0" indent="0" algn="just">
              <a:buNone/>
            </a:pPr>
            <a:r>
              <a:rPr lang="en-US" dirty="0"/>
              <a:t>The Terminal in </a:t>
            </a:r>
            <a:r>
              <a:rPr lang="en-US" dirty="0" err="1"/>
              <a:t>macOS</a:t>
            </a:r>
            <a:r>
              <a:rPr lang="en-US" dirty="0"/>
              <a:t> empowers you to take control. Whether you're a developer, a system administrator, or simply someone who enjoys the art of coding, the Terminal is your canvas for creating digital masterpieces.</a:t>
            </a:r>
            <a:endParaRPr lang="en-US" dirty="0" smtClean="0"/>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smtClean="0"/>
              <a:t>MAC</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spTree>
    <p:extLst>
      <p:ext uri="{BB962C8B-B14F-4D97-AF65-F5344CB8AC3E}">
        <p14:creationId xmlns:p14="http://schemas.microsoft.com/office/powerpoint/2010/main" val="3111075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1792587"/>
            <a:ext cx="5453393" cy="4203768"/>
          </a:xfrm>
        </p:spPr>
        <p:txBody>
          <a:bodyPr>
            <a:normAutofit lnSpcReduction="10000"/>
          </a:bodyPr>
          <a:lstStyle/>
          <a:p>
            <a:pPr marL="0" indent="0" algn="just">
              <a:buNone/>
            </a:pPr>
            <a:r>
              <a:rPr lang="en-US" dirty="0"/>
              <a:t>An operating system (OS) is like a helpful middleman for your computer. It makes your computer easier to use and connects your software and hardware. It's important for every device because it lets your apps talk to your computer's parts without needing to know all the technical details. Think of it as the glue that holds everything together, making your device work smoothly.</a:t>
            </a:r>
            <a:endParaRPr lang="en-US" dirty="0"/>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a:t>Why Use an Operating System</a:t>
            </a:r>
            <a:r>
              <a:rPr lang="en-US" sz="4000" b="1" dirty="0" smtClean="0"/>
              <a:t>?</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pic>
        <p:nvPicPr>
          <p:cNvPr id="2" name="Picture 1"/>
          <p:cNvPicPr>
            <a:picLocks noChangeAspect="1"/>
          </p:cNvPicPr>
          <p:nvPr/>
        </p:nvPicPr>
        <p:blipFill>
          <a:blip r:embed="rId3"/>
          <a:stretch>
            <a:fillRect/>
          </a:stretch>
        </p:blipFill>
        <p:spPr>
          <a:xfrm>
            <a:off x="6283104" y="1641936"/>
            <a:ext cx="5825921" cy="3972479"/>
          </a:xfrm>
          <a:prstGeom prst="rect">
            <a:avLst/>
          </a:prstGeom>
        </p:spPr>
      </p:pic>
    </p:spTree>
    <p:extLst>
      <p:ext uri="{BB962C8B-B14F-4D97-AF65-F5344CB8AC3E}">
        <p14:creationId xmlns:p14="http://schemas.microsoft.com/office/powerpoint/2010/main" val="2807662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208" y="2016125"/>
            <a:ext cx="5558828" cy="4429942"/>
          </a:xfrm>
        </p:spPr>
        <p:txBody>
          <a:bodyPr>
            <a:normAutofit fontScale="47500" lnSpcReduction="20000"/>
          </a:bodyPr>
          <a:lstStyle/>
          <a:p>
            <a:pPr fontAlgn="base"/>
            <a:r>
              <a:rPr lang="en-US" b="1" dirty="0"/>
              <a:t>Resource Management: </a:t>
            </a:r>
            <a:r>
              <a:rPr lang="en-US" dirty="0"/>
              <a:t>The operating system manages and allocates memory, CPU time, and other hardware resources among the various programs and processes running on the computer.</a:t>
            </a:r>
          </a:p>
          <a:p>
            <a:pPr fontAlgn="base"/>
            <a:r>
              <a:rPr lang="en-US" b="1" dirty="0"/>
              <a:t>Process Management: </a:t>
            </a:r>
            <a:r>
              <a:rPr lang="en-US" dirty="0"/>
              <a:t>The operating system is responsible for starting, stopping, and managing processes and programs. It also controls the scheduling of processes and allocates resources to them.</a:t>
            </a:r>
          </a:p>
          <a:p>
            <a:pPr fontAlgn="base"/>
            <a:r>
              <a:rPr lang="en-US" b="1" dirty="0"/>
              <a:t>Memory Management:</a:t>
            </a:r>
            <a:r>
              <a:rPr lang="en-US" dirty="0"/>
              <a:t> The operating system manages the computer’s primary memory and provides mechanisms for optimizing memory usage.</a:t>
            </a:r>
          </a:p>
          <a:p>
            <a:pPr fontAlgn="base"/>
            <a:r>
              <a:rPr lang="en-US" b="1" dirty="0"/>
              <a:t>Security: </a:t>
            </a:r>
            <a:r>
              <a:rPr lang="en-US" dirty="0"/>
              <a:t>The operating system provides a secure environment for the user, applications, and data by implementing security policies and mechanisms such as access controls and encryption.</a:t>
            </a:r>
          </a:p>
          <a:p>
            <a:pPr fontAlgn="base"/>
            <a:r>
              <a:rPr lang="en-US" b="1" dirty="0"/>
              <a:t>Job Accounting: </a:t>
            </a:r>
            <a:r>
              <a:rPr lang="en-US" dirty="0"/>
              <a:t>It keeps track of time and resources used by various jobs or users.</a:t>
            </a:r>
          </a:p>
          <a:p>
            <a:pPr fontAlgn="base"/>
            <a:r>
              <a:rPr lang="en-US" b="1" dirty="0"/>
              <a:t>File Management: </a:t>
            </a:r>
            <a:r>
              <a:rPr lang="en-US" dirty="0"/>
              <a:t>The operating system is responsible for organizing and managing the file system, including the creation, deletion, and manipulation of files and directories.</a:t>
            </a:r>
          </a:p>
          <a:p>
            <a:pPr algn="just"/>
            <a:r>
              <a:rPr lang="en-US" b="1" dirty="0"/>
              <a:t>Device Management:</a:t>
            </a:r>
            <a:r>
              <a:rPr lang="en-US" dirty="0"/>
              <a:t> The operating system manages input/output devices such as printers, keyboards, mice, and displays. It provides the necessary drivers and interfaces to enable communication between the devices and the computer.</a:t>
            </a:r>
          </a:p>
          <a:p>
            <a:pPr algn="just"/>
            <a:r>
              <a:rPr lang="en-US" b="1" dirty="0"/>
              <a:t>Networking:</a:t>
            </a:r>
            <a:r>
              <a:rPr lang="en-US" dirty="0"/>
              <a:t> The operating system provides networking capabilities such as establishing and managing network connections, handling network protocols, and sharing resources such as printers and files over a network</a:t>
            </a:r>
            <a:r>
              <a:rPr lang="en-US" dirty="0" smtClean="0"/>
              <a:t>.</a:t>
            </a:r>
            <a:endParaRPr lang="en-US" dirty="0"/>
          </a:p>
        </p:txBody>
      </p:sp>
      <p:sp>
        <p:nvSpPr>
          <p:cNvPr id="4" name="Title 1"/>
          <p:cNvSpPr txBox="1">
            <a:spLocks/>
          </p:cNvSpPr>
          <p:nvPr/>
        </p:nvSpPr>
        <p:spPr>
          <a:xfrm>
            <a:off x="1787769" y="369278"/>
            <a:ext cx="9026769" cy="1191108"/>
          </a:xfrm>
          <a:prstGeom prst="rect">
            <a:avLst/>
          </a:prstGeom>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5"/>
                </a:solidFill>
                <a:latin typeface="+mn-lt"/>
                <a:ea typeface="+mn-ea"/>
                <a:cs typeface="+mn-cs"/>
              </a:defRPr>
            </a:lvl1pPr>
            <a:lvl2pPr>
              <a:defRPr>
                <a:solidFill>
                  <a:schemeClr val="accent5"/>
                </a:solidFill>
                <a:latin typeface="+mn-lt"/>
                <a:ea typeface="+mn-ea"/>
                <a:cs typeface="+mn-cs"/>
              </a:defRPr>
            </a:lvl2pPr>
            <a:lvl3pPr>
              <a:defRPr>
                <a:solidFill>
                  <a:schemeClr val="accent5"/>
                </a:solidFill>
                <a:latin typeface="+mn-lt"/>
                <a:ea typeface="+mn-ea"/>
                <a:cs typeface="+mn-cs"/>
              </a:defRPr>
            </a:lvl3pPr>
            <a:lvl4pPr>
              <a:defRPr>
                <a:solidFill>
                  <a:schemeClr val="accent5"/>
                </a:solidFill>
                <a:latin typeface="+mn-lt"/>
                <a:ea typeface="+mn-ea"/>
                <a:cs typeface="+mn-cs"/>
              </a:defRPr>
            </a:lvl4pPr>
            <a:lvl5pPr>
              <a:defRPr>
                <a:solidFill>
                  <a:schemeClr val="accent5"/>
                </a:solidFill>
                <a:latin typeface="+mn-lt"/>
                <a:ea typeface="+mn-ea"/>
                <a:cs typeface="+mn-cs"/>
              </a:defRPr>
            </a:lvl5pPr>
            <a:lvl6pPr>
              <a:defRPr>
                <a:solidFill>
                  <a:schemeClr val="accent5"/>
                </a:solidFill>
                <a:latin typeface="+mn-lt"/>
                <a:ea typeface="+mn-ea"/>
                <a:cs typeface="+mn-cs"/>
              </a:defRPr>
            </a:lvl6pPr>
            <a:lvl7pPr>
              <a:defRPr>
                <a:solidFill>
                  <a:schemeClr val="accent5"/>
                </a:solidFill>
                <a:latin typeface="+mn-lt"/>
                <a:ea typeface="+mn-ea"/>
                <a:cs typeface="+mn-cs"/>
              </a:defRPr>
            </a:lvl7pPr>
            <a:lvl8pPr>
              <a:defRPr>
                <a:solidFill>
                  <a:schemeClr val="accent5"/>
                </a:solidFill>
                <a:latin typeface="+mn-lt"/>
                <a:ea typeface="+mn-ea"/>
                <a:cs typeface="+mn-cs"/>
              </a:defRPr>
            </a:lvl8pPr>
            <a:lvl9pPr>
              <a:defRPr>
                <a:solidFill>
                  <a:schemeClr val="accent5"/>
                </a:solidFill>
                <a:latin typeface="+mn-lt"/>
                <a:ea typeface="+mn-ea"/>
                <a:cs typeface="+mn-cs"/>
              </a:defRPr>
            </a:lvl9pPr>
          </a:lstStyle>
          <a:p>
            <a:pPr algn="ctr"/>
            <a:r>
              <a:rPr lang="en-US" sz="4000" b="1" dirty="0"/>
              <a:t>Functions of the Operating </a:t>
            </a:r>
            <a:r>
              <a:rPr lang="en-US" sz="4000" b="1" dirty="0" smtClean="0"/>
              <a:t>System</a:t>
            </a:r>
            <a:endParaRPr lang="en-US" sz="40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154" y="369278"/>
            <a:ext cx="1191108" cy="1191108"/>
          </a:xfrm>
          <a:prstGeom prst="rect">
            <a:avLst/>
          </a:prstGeom>
        </p:spPr>
      </p:pic>
      <p:sp>
        <p:nvSpPr>
          <p:cNvPr id="6" name="Content Placeholder 2"/>
          <p:cNvSpPr txBox="1">
            <a:spLocks/>
          </p:cNvSpPr>
          <p:nvPr/>
        </p:nvSpPr>
        <p:spPr>
          <a:xfrm>
            <a:off x="6165410" y="1946495"/>
            <a:ext cx="5332491" cy="4498063"/>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5200" b="1" dirty="0" smtClean="0"/>
              <a:t>User </a:t>
            </a:r>
            <a:r>
              <a:rPr lang="en-US" sz="5200" b="1" dirty="0"/>
              <a:t>Interface</a:t>
            </a:r>
            <a:r>
              <a:rPr lang="en-US" sz="5200" dirty="0"/>
              <a:t>: The operating system provides a user interface that enables users to interact with the computer system. </a:t>
            </a:r>
            <a:r>
              <a:rPr lang="en-US" sz="5200" dirty="0"/>
              <a:t>This can be a Graphical User Interface (GUI), a Command-Line Interface (CLI), or a combination of both</a:t>
            </a:r>
            <a:r>
              <a:rPr lang="en-US" sz="5200" dirty="0" smtClean="0"/>
              <a:t>.</a:t>
            </a:r>
          </a:p>
          <a:p>
            <a:pPr fontAlgn="base"/>
            <a:r>
              <a:rPr lang="en-US" sz="5200" b="1" dirty="0" smtClean="0"/>
              <a:t>Backup </a:t>
            </a:r>
            <a:r>
              <a:rPr lang="en-US" sz="5200" b="1" dirty="0"/>
              <a:t>and Recovery:</a:t>
            </a:r>
            <a:r>
              <a:rPr lang="en-US" sz="5200" dirty="0"/>
              <a:t> The operating system provides mechanisms for backing up data and recovering it in case of system failures, errors, or disasters.</a:t>
            </a:r>
          </a:p>
          <a:p>
            <a:pPr fontAlgn="base"/>
            <a:r>
              <a:rPr lang="en-US" sz="5200" b="1" dirty="0"/>
              <a:t>Virtualization: </a:t>
            </a:r>
            <a:r>
              <a:rPr lang="en-US" sz="5200" dirty="0"/>
              <a:t>The operating system provides virtualization capabilities that allow multiple operating systems or applications to run on a single physical machine. This can enable efficient use of resources and flexibility in managing workloads.</a:t>
            </a:r>
          </a:p>
          <a:p>
            <a:pPr fontAlgn="base"/>
            <a:r>
              <a:rPr lang="en-US" sz="5200" b="1" dirty="0"/>
              <a:t>Performance Monitoring:</a:t>
            </a:r>
            <a:r>
              <a:rPr lang="en-US" sz="5200" dirty="0"/>
              <a:t> The operating system provides tools for monitoring and optimizing system performance, including identifying bottlenecks, optimizing resource usage, and analyzing system logs and metrics.</a:t>
            </a:r>
          </a:p>
          <a:p>
            <a:pPr fontAlgn="base"/>
            <a:r>
              <a:rPr lang="en-US" sz="5200" b="1" dirty="0"/>
              <a:t>Time-Sharing:</a:t>
            </a:r>
            <a:r>
              <a:rPr lang="en-US" sz="5200" dirty="0"/>
              <a:t> The operating system enables multiple users to share a computer system and its resources simultaneously by providing time-sharing mechanisms that allocate resources fairly and efficiently.</a:t>
            </a:r>
          </a:p>
          <a:p>
            <a:pPr fontAlgn="base"/>
            <a:r>
              <a:rPr lang="en-US" sz="5200" b="1" dirty="0"/>
              <a:t>System Calls:</a:t>
            </a:r>
            <a:r>
              <a:rPr lang="en-US" sz="5200" dirty="0"/>
              <a:t> The operating system provides a set of system calls that enable applications to interact with the operating system and access its resources. System calls provide a standardized interface between applications and the operating system, enabling portability and compatibility across different hardware and software platforms.</a:t>
            </a:r>
          </a:p>
          <a:p>
            <a:pPr fontAlgn="base"/>
            <a:r>
              <a:rPr lang="en-US" sz="5200" b="1" dirty="0"/>
              <a:t>Error-detecting Aids: </a:t>
            </a:r>
            <a:r>
              <a:rPr lang="en-US" sz="5200" dirty="0"/>
              <a:t>These contain methods that include the production of dumps, traces, error messages, and other debugging and error-detecting methods.</a:t>
            </a:r>
          </a:p>
          <a:p>
            <a:pPr algn="just"/>
            <a:endParaRPr lang="en-US" dirty="0"/>
          </a:p>
        </p:txBody>
      </p:sp>
    </p:spTree>
    <p:extLst>
      <p:ext uri="{BB962C8B-B14F-4D97-AF65-F5344CB8AC3E}">
        <p14:creationId xmlns:p14="http://schemas.microsoft.com/office/powerpoint/2010/main" val="2116881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TotalTime>
  <Words>1406</Words>
  <Application>Microsoft Office PowerPoint</Application>
  <PresentationFormat>Widescreen</PresentationFormat>
  <Paragraphs>124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Information and Communication Technologies (ICT)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AND COMMUNICATION TECHNOLOGIES (ICT)</dc:title>
  <dc:creator>Microsoft</dc:creator>
  <cp:lastModifiedBy>ali rizvi</cp:lastModifiedBy>
  <cp:revision>41</cp:revision>
  <dcterms:created xsi:type="dcterms:W3CDTF">2023-08-20T17:47:16Z</dcterms:created>
  <dcterms:modified xsi:type="dcterms:W3CDTF">2023-09-10T13:42:30Z</dcterms:modified>
</cp:coreProperties>
</file>