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4" r:id="rId9"/>
    <p:sldId id="265" r:id="rId10"/>
    <p:sldId id="269" r:id="rId11"/>
    <p:sldId id="270" r:id="rId12"/>
    <p:sldId id="271" r:id="rId13"/>
    <p:sldId id="298" r:id="rId14"/>
    <p:sldId id="297" r:id="rId15"/>
    <p:sldId id="291" r:id="rId16"/>
    <p:sldId id="294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89D94-DA0E-49AB-B88D-B182A3FD959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F3129-010F-4983-B093-6C5CF48B6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4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Pakistani</a:t>
            </a:r>
            <a:r>
              <a:rPr lang="en-US" baseline="0" dirty="0"/>
              <a:t> Cricketers Network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3129-010F-4983-B093-6C5CF48B6F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25" tIns="48325" rIns="96625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103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4B64-8CE7-4128-90E4-BB7F3992BD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253-2375-41DF-9C0D-188A76DD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7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4B64-8CE7-4128-90E4-BB7F3992BD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253-2375-41DF-9C0D-188A76DD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1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4B64-8CE7-4128-90E4-BB7F3992BD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253-2375-41DF-9C0D-188A76DD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4B64-8CE7-4128-90E4-BB7F3992BD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253-2375-41DF-9C0D-188A76DD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4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4B64-8CE7-4128-90E4-BB7F3992BD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253-2375-41DF-9C0D-188A76DD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4B64-8CE7-4128-90E4-BB7F3992BD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253-2375-41DF-9C0D-188A76DD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6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4B64-8CE7-4128-90E4-BB7F3992BD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253-2375-41DF-9C0D-188A76DD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7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4B64-8CE7-4128-90E4-BB7F3992BD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253-2375-41DF-9C0D-188A76DD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1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4B64-8CE7-4128-90E4-BB7F3992BD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253-2375-41DF-9C0D-188A76DD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4B64-8CE7-4128-90E4-BB7F3992BD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253-2375-41DF-9C0D-188A76DD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9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4B64-8CE7-4128-90E4-BB7F3992BD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253-2375-41DF-9C0D-188A76DD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8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44B64-8CE7-4128-90E4-BB7F3992BD2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2B253-2375-41DF-9C0D-188A76DD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6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Internet, and IT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5891" y="5137728"/>
            <a:ext cx="9144000" cy="1655762"/>
          </a:xfrm>
        </p:spPr>
        <p:txBody>
          <a:bodyPr/>
          <a:lstStyle/>
          <a:p>
            <a:r>
              <a:rPr lang="en-US" dirty="0"/>
              <a:t>						Muhammad Ali</a:t>
            </a:r>
          </a:p>
        </p:txBody>
      </p:sp>
    </p:spTree>
    <p:extLst>
      <p:ext uri="{BB962C8B-B14F-4D97-AF65-F5344CB8AC3E}">
        <p14:creationId xmlns:p14="http://schemas.microsoft.com/office/powerpoint/2010/main" val="222838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(Electronic mail)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 </a:t>
            </a:r>
            <a:r>
              <a:rPr lang="en-US" b="1" dirty="0"/>
              <a:t>a communication method that uses electronic devices to deliver messages across computer networks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739" y="2877849"/>
            <a:ext cx="52863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Social Networking sites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6327" y="2104954"/>
            <a:ext cx="5374698" cy="3543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5636" y="36538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Linkedin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youwube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0327" y="22515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collaborative network is a network consisting 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of a variety of entities that are largely autonomous, geographically distributed, and heterogeneous in terms of their operating environment, culture,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5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Ecommerce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Ecommerce or electronic commerce is </a:t>
            </a:r>
            <a:r>
              <a:rPr lang="en-US" b="1" dirty="0"/>
              <a:t>the trading of goods and services on the internet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32" y="3756746"/>
            <a:ext cx="2790825" cy="1619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06" y="3756746"/>
            <a:ext cx="28956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8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IT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Reducing the risk of data breaches and attacks in IT systems</a:t>
            </a:r>
            <a:r>
              <a:rPr lang="en-US" dirty="0"/>
              <a:t>. [</a:t>
            </a:r>
            <a:r>
              <a:rPr lang="en-US" dirty="0" err="1"/>
              <a:t>readteam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Applying security controls to prevent unauthorized access to sensitive information. [</a:t>
            </a:r>
            <a:r>
              <a:rPr lang="en-US" dirty="0" err="1"/>
              <a:t>readteam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Preventing disruption of services, e.g., denial-of-service attacks. Protecting IT systems and networks from exploitation by outsiders[</a:t>
            </a:r>
            <a:r>
              <a:rPr lang="en-US" dirty="0" err="1"/>
              <a:t>readteam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8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most important concept of security are CIA: CIA stands for Confidentiality, Integrity and Availability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82" y="3007302"/>
            <a:ext cx="4003963" cy="283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62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concept (CIA)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Confidentiality</a:t>
            </a:r>
            <a:r>
              <a:rPr lang="en-US" dirty="0"/>
              <a:t> measures are designed to prevent sensitive information from unauthorized access attempts. Such as photo, videos, transaction etc. [wiki]</a:t>
            </a:r>
          </a:p>
          <a:p>
            <a:r>
              <a:rPr lang="en-US" dirty="0">
                <a:solidFill>
                  <a:srgbClr val="FF0000"/>
                </a:solidFill>
              </a:rPr>
              <a:t>Integrity</a:t>
            </a:r>
            <a:r>
              <a:rPr lang="en-US" dirty="0"/>
              <a:t> means that </a:t>
            </a:r>
            <a:r>
              <a:rPr lang="en-US" b="1" dirty="0"/>
              <a:t>data or information in your system is maintained so that it is not modified or deleted by unauthorized parties</a:t>
            </a:r>
            <a:r>
              <a:rPr lang="en-US" dirty="0"/>
              <a:t>. [wiki]</a:t>
            </a:r>
          </a:p>
          <a:p>
            <a:r>
              <a:rPr lang="en-US" dirty="0">
                <a:solidFill>
                  <a:srgbClr val="FF0000"/>
                </a:solidFill>
              </a:rPr>
              <a:t>Availability</a:t>
            </a:r>
            <a:r>
              <a:rPr lang="en-US" dirty="0"/>
              <a:t> means that </a:t>
            </a:r>
            <a:r>
              <a:rPr lang="en-US" b="1" dirty="0"/>
              <a:t>systems and data are available to individuals when they need it under any circumstances, including power outages or natural disasters</a:t>
            </a:r>
            <a:r>
              <a:rPr lang="en-US" dirty="0"/>
              <a:t>. [wiki]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1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Potential  security harm to an Asset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947" y="3201194"/>
            <a:ext cx="2457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52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Corrupt: loss of integrity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Leaky (loss of confidentiality)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Unavailability: (Loss of availability) </a:t>
            </a:r>
          </a:p>
        </p:txBody>
      </p:sp>
    </p:spTree>
    <p:extLst>
      <p:ext uri="{BB962C8B-B14F-4D97-AF65-F5344CB8AC3E}">
        <p14:creationId xmlns:p14="http://schemas.microsoft.com/office/powerpoint/2010/main" val="123399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Network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8" y="4945531"/>
            <a:ext cx="2094093" cy="17128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291" y="2052095"/>
            <a:ext cx="2094093" cy="20583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007" y="5010582"/>
            <a:ext cx="1620441" cy="1647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6228" y="1938337"/>
            <a:ext cx="2383793" cy="2245735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4928417" y="4184072"/>
            <a:ext cx="374072" cy="826510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900021" y="3061204"/>
            <a:ext cx="1747270" cy="34051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553198" y="4163182"/>
            <a:ext cx="346823" cy="782349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95163" y="2052096"/>
            <a:ext cx="2352675" cy="2058371"/>
          </a:xfrm>
          <a:prstGeom prst="rect">
            <a:avLst/>
          </a:prstGeom>
        </p:spPr>
      </p:pic>
      <p:sp>
        <p:nvSpPr>
          <p:cNvPr id="22" name="Left Arrow 21"/>
          <p:cNvSpPr/>
          <p:nvPr/>
        </p:nvSpPr>
        <p:spPr>
          <a:xfrm>
            <a:off x="3144982" y="3061204"/>
            <a:ext cx="1260763" cy="360869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08124" y="1114456"/>
            <a:ext cx="340349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dirty="0">
                <a:effectLst/>
                <a:latin typeface="arial" panose="020B0604020202020204" pitchFamily="34" charset="0"/>
              </a:rPr>
              <a:t>Network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 group or system of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interconnected people or things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Network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781" y="1690688"/>
            <a:ext cx="4530437" cy="2535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2945" y="4724400"/>
            <a:ext cx="8146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Device Connected with each other may or may not sharing data through Medium Such as </a:t>
            </a:r>
            <a:r>
              <a:rPr lang="en-US" i="1" dirty="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communication links or routers </a:t>
            </a:r>
            <a:r>
              <a:rPr lang="en-US" i="1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(fiber optics, </a:t>
            </a:r>
            <a:r>
              <a:rPr lang="en-US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satellite</a:t>
            </a:r>
            <a:r>
              <a:rPr lang="en-US" i="1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Network example: you want to play game in which you need some friends. CS go or PUBG or </a:t>
            </a:r>
            <a:r>
              <a:rPr lang="en-US" i="1" dirty="0" err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facebook</a:t>
            </a:r>
            <a:endParaRPr lang="en-US" dirty="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68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175" y="1690688"/>
            <a:ext cx="3171825" cy="29813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62087" y="50479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Q: How Babar ask for help? </a:t>
            </a:r>
          </a:p>
          <a:p>
            <a:r>
              <a:rPr lang="en-US" dirty="0" err="1"/>
              <a:t>Ans</a:t>
            </a:r>
            <a:r>
              <a:rPr lang="en-US" dirty="0"/>
              <a:t>: Through Urdu language(</a:t>
            </a:r>
            <a:r>
              <a:rPr lang="en-US" dirty="0">
                <a:solidFill>
                  <a:srgbClr val="FF0000"/>
                </a:solidFill>
              </a:rPr>
              <a:t>Language =protocol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9797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28"/>
          <p:cNvSpPr txBox="1"/>
          <p:nvPr/>
        </p:nvSpPr>
        <p:spPr>
          <a:xfrm>
            <a:off x="7100887" y="6467476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2176" name="Google Shape;2176;p28"/>
          <p:cNvSpPr txBox="1">
            <a:spLocks noGrp="1"/>
          </p:cNvSpPr>
          <p:nvPr>
            <p:ph type="body" idx="4294967295"/>
          </p:nvPr>
        </p:nvSpPr>
        <p:spPr>
          <a:xfrm>
            <a:off x="1903412" y="1397579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85000"/>
              </a:lnSpc>
              <a:spcBef>
                <a:spcPts val="0"/>
              </a:spcBef>
              <a:buClr>
                <a:srgbClr val="000090"/>
              </a:buClr>
              <a:buSzPts val="2800"/>
              <a:buNone/>
            </a:pPr>
            <a:r>
              <a:rPr lang="en-US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human protocol and a computer network protocol:</a:t>
            </a:r>
            <a:endParaRPr dirty="0"/>
          </a:p>
          <a:p>
            <a:pPr marL="342900" indent="-165100">
              <a:lnSpc>
                <a:spcPct val="85000"/>
              </a:lnSpc>
              <a:spcBef>
                <a:spcPts val="560"/>
              </a:spcBef>
              <a:buClr>
                <a:srgbClr val="000090"/>
              </a:buClr>
              <a:buSzPts val="2800"/>
              <a:buNone/>
            </a:pPr>
            <a:endParaRPr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77" name="Google Shape;2177;p28"/>
          <p:cNvSpPr txBox="1"/>
          <p:nvPr/>
        </p:nvSpPr>
        <p:spPr>
          <a:xfrm>
            <a:off x="562768" y="5256673"/>
            <a:ext cx="441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rgbClr val="CC0000"/>
              </a:buClr>
              <a:buSzPts val="2800"/>
            </a:pPr>
            <a:r>
              <a:rPr lang="en-US" sz="2800" i="1" dirty="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 sz="2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other human protocols? </a:t>
            </a:r>
            <a:endParaRPr dirty="0"/>
          </a:p>
        </p:txBody>
      </p:sp>
      <p:cxnSp>
        <p:nvCxnSpPr>
          <p:cNvPr id="2178" name="Google Shape;2178;p28"/>
          <p:cNvCxnSpPr/>
          <p:nvPr/>
        </p:nvCxnSpPr>
        <p:spPr>
          <a:xfrm>
            <a:off x="2781301" y="2771776"/>
            <a:ext cx="1762125" cy="276225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2180" name="Google Shape;2180;p28" descr="Bo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2963" y="2771775"/>
            <a:ext cx="676275" cy="690562"/>
          </a:xfrm>
          <a:prstGeom prst="rect">
            <a:avLst/>
          </a:prstGeom>
          <a:noFill/>
          <a:ln>
            <a:noFill/>
          </a:ln>
        </p:spPr>
      </p:pic>
      <p:sp>
        <p:nvSpPr>
          <p:cNvPr id="2181" name="Google Shape;2181;p28"/>
          <p:cNvSpPr txBox="1"/>
          <p:nvPr/>
        </p:nvSpPr>
        <p:spPr>
          <a:xfrm>
            <a:off x="3222626" y="2484437"/>
            <a:ext cx="4730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CC0000"/>
              </a:buClr>
              <a:buSzPts val="2400"/>
            </a:pPr>
            <a:r>
              <a:rPr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Hi</a:t>
            </a:r>
            <a:endParaRPr/>
          </a:p>
        </p:txBody>
      </p:sp>
      <p:cxnSp>
        <p:nvCxnSpPr>
          <p:cNvPr id="2182" name="Google Shape;2182;p28"/>
          <p:cNvCxnSpPr/>
          <p:nvPr/>
        </p:nvCxnSpPr>
        <p:spPr>
          <a:xfrm rot="10800000" flipH="1">
            <a:off x="2473326" y="3330575"/>
            <a:ext cx="2085975" cy="36195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2183" name="Google Shape;2183;p28"/>
          <p:cNvSpPr txBox="1"/>
          <p:nvPr/>
        </p:nvSpPr>
        <p:spPr>
          <a:xfrm>
            <a:off x="3213101" y="3108325"/>
            <a:ext cx="4730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CC0000"/>
              </a:buClr>
              <a:buSzPts val="2400"/>
            </a:pPr>
            <a:r>
              <a:rPr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Hi</a:t>
            </a:r>
            <a:endParaRPr/>
          </a:p>
        </p:txBody>
      </p:sp>
      <p:cxnSp>
        <p:nvCxnSpPr>
          <p:cNvPr id="2184" name="Google Shape;2184;p28"/>
          <p:cNvCxnSpPr/>
          <p:nvPr/>
        </p:nvCxnSpPr>
        <p:spPr>
          <a:xfrm>
            <a:off x="2457451" y="3762375"/>
            <a:ext cx="2162175" cy="43815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2185" name="Google Shape;2185;p28"/>
          <p:cNvGrpSpPr/>
          <p:nvPr/>
        </p:nvGrpSpPr>
        <p:grpSpPr>
          <a:xfrm>
            <a:off x="2995612" y="3694113"/>
            <a:ext cx="1014412" cy="701675"/>
            <a:chOff x="761" y="2747"/>
            <a:chExt cx="639" cy="442"/>
          </a:xfrm>
        </p:grpSpPr>
        <p:sp>
          <p:nvSpPr>
            <p:cNvPr id="2186" name="Google Shape;2186;p28"/>
            <p:cNvSpPr txBox="1"/>
            <p:nvPr/>
          </p:nvSpPr>
          <p:spPr>
            <a:xfrm>
              <a:off x="786" y="2790"/>
              <a:ext cx="588" cy="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28"/>
            <p:cNvSpPr txBox="1"/>
            <p:nvPr/>
          </p:nvSpPr>
          <p:spPr>
            <a:xfrm>
              <a:off x="761" y="2747"/>
              <a:ext cx="639" cy="44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CC0000"/>
                </a:buClr>
                <a:buSzPts val="2000"/>
              </a:pPr>
              <a:r>
                <a:rPr lang="en-US" sz="2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Got the</a:t>
              </a:r>
              <a:endParaRPr/>
            </a:p>
            <a:p>
              <a:pPr algn="ctr">
                <a:buClr>
                  <a:srgbClr val="CC0000"/>
                </a:buClr>
                <a:buSzPts val="2000"/>
              </a:pPr>
              <a:r>
                <a:rPr lang="en-US" sz="2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time?</a:t>
              </a:r>
              <a:endParaRPr/>
            </a:p>
          </p:txBody>
        </p:sp>
      </p:grpSp>
      <p:cxnSp>
        <p:nvCxnSpPr>
          <p:cNvPr id="2188" name="Google Shape;2188;p28"/>
          <p:cNvCxnSpPr/>
          <p:nvPr/>
        </p:nvCxnSpPr>
        <p:spPr>
          <a:xfrm rot="10800000" flipH="1">
            <a:off x="2619376" y="4333876"/>
            <a:ext cx="1952625" cy="333375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grpSp>
        <p:nvGrpSpPr>
          <p:cNvPr id="2189" name="Google Shape;2189;p28"/>
          <p:cNvGrpSpPr/>
          <p:nvPr/>
        </p:nvGrpSpPr>
        <p:grpSpPr>
          <a:xfrm>
            <a:off x="3089276" y="4338637"/>
            <a:ext cx="796925" cy="457200"/>
            <a:chOff x="1046" y="2771"/>
            <a:chExt cx="502" cy="288"/>
          </a:xfrm>
        </p:grpSpPr>
        <p:sp>
          <p:nvSpPr>
            <p:cNvPr id="2190" name="Google Shape;2190;p28"/>
            <p:cNvSpPr txBox="1"/>
            <p:nvPr/>
          </p:nvSpPr>
          <p:spPr>
            <a:xfrm>
              <a:off x="1104" y="2820"/>
              <a:ext cx="444" cy="1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28"/>
            <p:cNvSpPr txBox="1"/>
            <p:nvPr/>
          </p:nvSpPr>
          <p:spPr>
            <a:xfrm>
              <a:off x="1046" y="2771"/>
              <a:ext cx="49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CC0000"/>
                </a:buClr>
                <a:buSzPts val="2400"/>
              </a:pPr>
              <a:r>
                <a:rPr lang="en-US" sz="24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2:00</a:t>
              </a:r>
              <a:endParaRPr/>
            </a:p>
          </p:txBody>
        </p:sp>
      </p:grpSp>
      <p:cxnSp>
        <p:nvCxnSpPr>
          <p:cNvPr id="2192" name="Google Shape;2192;p28"/>
          <p:cNvCxnSpPr/>
          <p:nvPr/>
        </p:nvCxnSpPr>
        <p:spPr>
          <a:xfrm rot="10800000" flipH="1">
            <a:off x="6689725" y="4525963"/>
            <a:ext cx="2343150" cy="428625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2193" name="Google Shape;2193;p28"/>
          <p:cNvCxnSpPr/>
          <p:nvPr/>
        </p:nvCxnSpPr>
        <p:spPr>
          <a:xfrm>
            <a:off x="6704012" y="2811462"/>
            <a:ext cx="2176462" cy="347662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194" name="Google Shape;2194;p28"/>
          <p:cNvCxnSpPr/>
          <p:nvPr/>
        </p:nvCxnSpPr>
        <p:spPr>
          <a:xfrm rot="10800000" flipH="1">
            <a:off x="6642100" y="3317875"/>
            <a:ext cx="2216150" cy="398462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2195" name="Google Shape;2195;p28"/>
          <p:cNvSpPr txBox="1"/>
          <p:nvPr/>
        </p:nvSpPr>
        <p:spPr>
          <a:xfrm>
            <a:off x="7077076" y="3340100"/>
            <a:ext cx="1438275" cy="39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6" name="Google Shape;2196;p28"/>
          <p:cNvSpPr txBox="1"/>
          <p:nvPr/>
        </p:nvSpPr>
        <p:spPr>
          <a:xfrm>
            <a:off x="6894512" y="3341687"/>
            <a:ext cx="180975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85000"/>
              </a:lnSpc>
              <a:buClr>
                <a:srgbClr val="CC0000"/>
              </a:buClr>
              <a:buSzPts val="1800"/>
            </a:pPr>
            <a:r>
              <a:rPr lang="en-US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TCP connection</a:t>
            </a:r>
            <a:endParaRPr/>
          </a:p>
          <a:p>
            <a:pPr algn="ctr">
              <a:lnSpc>
                <a:spcPct val="85000"/>
              </a:lnSpc>
              <a:buClr>
                <a:srgbClr val="CC0000"/>
              </a:buClr>
              <a:buSzPts val="1800"/>
            </a:pPr>
            <a:r>
              <a:rPr lang="en-US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/>
          </a:p>
        </p:txBody>
      </p:sp>
      <p:cxnSp>
        <p:nvCxnSpPr>
          <p:cNvPr id="2197" name="Google Shape;2197;p28"/>
          <p:cNvCxnSpPr/>
          <p:nvPr/>
        </p:nvCxnSpPr>
        <p:spPr>
          <a:xfrm>
            <a:off x="6689725" y="3963987"/>
            <a:ext cx="2400300" cy="4191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2198" name="Google Shape;2198;p28"/>
          <p:cNvGrpSpPr/>
          <p:nvPr/>
        </p:nvGrpSpPr>
        <p:grpSpPr>
          <a:xfrm>
            <a:off x="6902451" y="4029075"/>
            <a:ext cx="3794125" cy="366712"/>
            <a:chOff x="3212" y="2597"/>
            <a:chExt cx="2390" cy="231"/>
          </a:xfrm>
        </p:grpSpPr>
        <p:sp>
          <p:nvSpPr>
            <p:cNvPr id="2199" name="Google Shape;2199;p28"/>
            <p:cNvSpPr txBox="1"/>
            <p:nvPr/>
          </p:nvSpPr>
          <p:spPr>
            <a:xfrm>
              <a:off x="3252" y="2628"/>
              <a:ext cx="2100" cy="11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28"/>
            <p:cNvSpPr txBox="1"/>
            <p:nvPr/>
          </p:nvSpPr>
          <p:spPr>
            <a:xfrm>
              <a:off x="3212" y="2597"/>
              <a:ext cx="239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CC0000"/>
                </a:buClr>
                <a:buSzPts val="1800"/>
              </a:pPr>
              <a:r>
                <a:rPr lang="en-US" dirty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Get</a:t>
              </a:r>
              <a:r>
                <a:rPr lang="en-US" sz="1400" dirty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http://www.awl.com/kurose-ross</a:t>
              </a:r>
              <a:endParaRPr dirty="0"/>
            </a:p>
          </p:txBody>
        </p:sp>
      </p:grpSp>
      <p:sp>
        <p:nvSpPr>
          <p:cNvPr id="2201" name="Google Shape;2201;p28"/>
          <p:cNvSpPr txBox="1"/>
          <p:nvPr/>
        </p:nvSpPr>
        <p:spPr>
          <a:xfrm>
            <a:off x="7458075" y="4624388"/>
            <a:ext cx="919162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2" name="Google Shape;2202;p28"/>
          <p:cNvSpPr txBox="1"/>
          <p:nvPr/>
        </p:nvSpPr>
        <p:spPr>
          <a:xfrm>
            <a:off x="7424738" y="4510087"/>
            <a:ext cx="9302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CC0000"/>
              </a:buClr>
              <a:buSzPts val="2400"/>
            </a:pPr>
            <a:r>
              <a:rPr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&lt;file&gt;</a:t>
            </a:r>
            <a:endParaRPr/>
          </a:p>
        </p:txBody>
      </p:sp>
      <p:cxnSp>
        <p:nvCxnSpPr>
          <p:cNvPr id="2203" name="Google Shape;2203;p28"/>
          <p:cNvCxnSpPr/>
          <p:nvPr/>
        </p:nvCxnSpPr>
        <p:spPr>
          <a:xfrm>
            <a:off x="5581650" y="2068512"/>
            <a:ext cx="0" cy="3573462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2204" name="Google Shape;2204;p28"/>
          <p:cNvGrpSpPr/>
          <p:nvPr/>
        </p:nvGrpSpPr>
        <p:grpSpPr>
          <a:xfrm>
            <a:off x="5259388" y="4972051"/>
            <a:ext cx="720725" cy="396875"/>
            <a:chOff x="2198" y="3221"/>
            <a:chExt cx="454" cy="250"/>
          </a:xfrm>
        </p:grpSpPr>
        <p:sp>
          <p:nvSpPr>
            <p:cNvPr id="2205" name="Google Shape;2205;p28"/>
            <p:cNvSpPr txBox="1"/>
            <p:nvPr/>
          </p:nvSpPr>
          <p:spPr>
            <a:xfrm>
              <a:off x="2244" y="3282"/>
              <a:ext cx="408" cy="1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28"/>
            <p:cNvSpPr txBox="1"/>
            <p:nvPr/>
          </p:nvSpPr>
          <p:spPr>
            <a:xfrm>
              <a:off x="2198" y="3221"/>
              <a:ext cx="418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lt2"/>
                </a:buClr>
                <a:buSzPts val="2000"/>
              </a:pPr>
              <a:r>
                <a:rPr lang="en-US" sz="2000" dirty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time</a:t>
              </a:r>
              <a:endParaRPr dirty="0"/>
            </a:p>
          </p:txBody>
        </p:sp>
      </p:grpSp>
      <p:sp>
        <p:nvSpPr>
          <p:cNvPr id="2207" name="Google Shape;2207;p28"/>
          <p:cNvSpPr txBox="1"/>
          <p:nvPr/>
        </p:nvSpPr>
        <p:spPr>
          <a:xfrm>
            <a:off x="6989762" y="2751138"/>
            <a:ext cx="1365250" cy="439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8" name="Google Shape;2208;p28"/>
          <p:cNvSpPr txBox="1"/>
          <p:nvPr/>
        </p:nvSpPr>
        <p:spPr>
          <a:xfrm>
            <a:off x="6938962" y="2682875"/>
            <a:ext cx="180975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85000"/>
              </a:lnSpc>
              <a:buClr>
                <a:srgbClr val="CC0000"/>
              </a:buClr>
              <a:buSzPts val="1800"/>
            </a:pPr>
            <a:r>
              <a:rPr lang="en-US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TCP connection</a:t>
            </a:r>
            <a:endParaRPr dirty="0"/>
          </a:p>
          <a:p>
            <a:pPr algn="ctr">
              <a:lnSpc>
                <a:spcPct val="85000"/>
              </a:lnSpc>
              <a:buClr>
                <a:srgbClr val="CC0000"/>
              </a:buClr>
              <a:buSzPts val="1800"/>
            </a:pPr>
            <a:r>
              <a:rPr lang="en-US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dirty="0"/>
          </a:p>
        </p:txBody>
      </p:sp>
      <p:pic>
        <p:nvPicPr>
          <p:cNvPr id="2209" name="Google Shape;2209;p28" descr="underline_ba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6775" y="879476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10" name="Google Shape;2210;p28"/>
          <p:cNvSpPr txBox="1"/>
          <p:nvPr/>
        </p:nvSpPr>
        <p:spPr>
          <a:xfrm>
            <a:off x="2011362" y="206375"/>
            <a:ext cx="565785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99"/>
              </a:buClr>
              <a:buSzPts val="4400"/>
            </a:pPr>
            <a:r>
              <a:rPr lang="en-US" sz="4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What’s a protocol?</a:t>
            </a:r>
            <a:endParaRPr/>
          </a:p>
        </p:txBody>
      </p:sp>
      <p:grpSp>
        <p:nvGrpSpPr>
          <p:cNvPr id="2211" name="Google Shape;2211;p28"/>
          <p:cNvGrpSpPr/>
          <p:nvPr/>
        </p:nvGrpSpPr>
        <p:grpSpPr>
          <a:xfrm>
            <a:off x="8936037" y="2782887"/>
            <a:ext cx="431800" cy="755650"/>
            <a:chOff x="4140" y="429"/>
            <a:chExt cx="1425" cy="2396"/>
          </a:xfrm>
        </p:grpSpPr>
        <p:sp>
          <p:nvSpPr>
            <p:cNvPr id="2212" name="Google Shape;2212;p28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28"/>
            <p:cNvSpPr txBox="1"/>
            <p:nvPr/>
          </p:nvSpPr>
          <p:spPr>
            <a:xfrm>
              <a:off x="4208" y="429"/>
              <a:ext cx="1043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28"/>
            <p:cNvSpPr txBox="1"/>
            <p:nvPr/>
          </p:nvSpPr>
          <p:spPr>
            <a:xfrm>
              <a:off x="4213" y="691"/>
              <a:ext cx="597" cy="5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17" name="Google Shape;2217;p28"/>
            <p:cNvGrpSpPr/>
            <p:nvPr/>
          </p:nvGrpSpPr>
          <p:grpSpPr>
            <a:xfrm>
              <a:off x="4747" y="666"/>
              <a:ext cx="582" cy="146"/>
              <a:chOff x="612" y="2566"/>
              <a:chExt cx="726" cy="140"/>
            </a:xfrm>
          </p:grpSpPr>
          <p:sp>
            <p:nvSpPr>
              <p:cNvPr id="2218" name="Google Shape;2218;p28"/>
              <p:cNvSpPr/>
              <p:nvPr/>
            </p:nvSpPr>
            <p:spPr>
              <a:xfrm>
                <a:off x="612" y="2566"/>
                <a:ext cx="726" cy="140"/>
              </a:xfrm>
              <a:prstGeom prst="roundRect">
                <a:avLst>
                  <a:gd name="adj" fmla="val 108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9" name="Google Shape;2219;p28"/>
              <p:cNvSpPr/>
              <p:nvPr/>
            </p:nvSpPr>
            <p:spPr>
              <a:xfrm>
                <a:off x="625" y="2580"/>
                <a:ext cx="693" cy="106"/>
              </a:xfrm>
              <a:prstGeom prst="roundRect">
                <a:avLst>
                  <a:gd name="adj" fmla="val 108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20" name="Google Shape;2220;p28"/>
            <p:cNvSpPr txBox="1"/>
            <p:nvPr/>
          </p:nvSpPr>
          <p:spPr>
            <a:xfrm>
              <a:off x="4224" y="1018"/>
              <a:ext cx="597" cy="5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1" name="Google Shape;2221;p28"/>
            <p:cNvGrpSpPr/>
            <p:nvPr/>
          </p:nvGrpSpPr>
          <p:grpSpPr>
            <a:xfrm>
              <a:off x="4748" y="993"/>
              <a:ext cx="582" cy="136"/>
              <a:chOff x="615" y="2567"/>
              <a:chExt cx="726" cy="141"/>
            </a:xfrm>
          </p:grpSpPr>
          <p:sp>
            <p:nvSpPr>
              <p:cNvPr id="2222" name="Google Shape;2222;p28"/>
              <p:cNvSpPr/>
              <p:nvPr/>
            </p:nvSpPr>
            <p:spPr>
              <a:xfrm>
                <a:off x="615" y="2567"/>
                <a:ext cx="726" cy="141"/>
              </a:xfrm>
              <a:prstGeom prst="roundRect">
                <a:avLst>
                  <a:gd name="adj" fmla="val 108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28"/>
              <p:cNvSpPr/>
              <p:nvPr/>
            </p:nvSpPr>
            <p:spPr>
              <a:xfrm>
                <a:off x="628" y="2582"/>
                <a:ext cx="693" cy="110"/>
              </a:xfrm>
              <a:prstGeom prst="roundRect">
                <a:avLst>
                  <a:gd name="adj" fmla="val 108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24" name="Google Shape;2224;p28"/>
            <p:cNvSpPr txBox="1"/>
            <p:nvPr/>
          </p:nvSpPr>
          <p:spPr>
            <a:xfrm>
              <a:off x="4219" y="1360"/>
              <a:ext cx="592" cy="45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28"/>
            <p:cNvSpPr txBox="1"/>
            <p:nvPr/>
          </p:nvSpPr>
          <p:spPr>
            <a:xfrm>
              <a:off x="4229" y="1657"/>
              <a:ext cx="597" cy="45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6" name="Google Shape;2226;p28"/>
            <p:cNvGrpSpPr/>
            <p:nvPr/>
          </p:nvGrpSpPr>
          <p:grpSpPr>
            <a:xfrm>
              <a:off x="4737" y="1627"/>
              <a:ext cx="581" cy="151"/>
              <a:chOff x="617" y="2568"/>
              <a:chExt cx="724" cy="139"/>
            </a:xfrm>
          </p:grpSpPr>
          <p:sp>
            <p:nvSpPr>
              <p:cNvPr id="2227" name="Google Shape;2227;p28"/>
              <p:cNvSpPr/>
              <p:nvPr/>
            </p:nvSpPr>
            <p:spPr>
              <a:xfrm>
                <a:off x="617" y="2568"/>
                <a:ext cx="724" cy="139"/>
              </a:xfrm>
              <a:prstGeom prst="roundRect">
                <a:avLst>
                  <a:gd name="adj" fmla="val 108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8" name="Google Shape;2228;p28"/>
              <p:cNvSpPr/>
              <p:nvPr/>
            </p:nvSpPr>
            <p:spPr>
              <a:xfrm>
                <a:off x="630" y="2582"/>
                <a:ext cx="692" cy="107"/>
              </a:xfrm>
              <a:prstGeom prst="roundRect">
                <a:avLst>
                  <a:gd name="adj" fmla="val 108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29" name="Google Shape;2229;p28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0" name="Google Shape;2230;p28"/>
            <p:cNvGrpSpPr/>
            <p:nvPr/>
          </p:nvGrpSpPr>
          <p:grpSpPr>
            <a:xfrm>
              <a:off x="4737" y="1325"/>
              <a:ext cx="581" cy="141"/>
              <a:chOff x="612" y="2566"/>
              <a:chExt cx="724" cy="141"/>
            </a:xfrm>
          </p:grpSpPr>
          <p:sp>
            <p:nvSpPr>
              <p:cNvPr id="2231" name="Google Shape;2231;p28"/>
              <p:cNvSpPr/>
              <p:nvPr/>
            </p:nvSpPr>
            <p:spPr>
              <a:xfrm>
                <a:off x="612" y="2566"/>
                <a:ext cx="724" cy="141"/>
              </a:xfrm>
              <a:prstGeom prst="roundRect">
                <a:avLst>
                  <a:gd name="adj" fmla="val 108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p28"/>
              <p:cNvSpPr/>
              <p:nvPr/>
            </p:nvSpPr>
            <p:spPr>
              <a:xfrm>
                <a:off x="625" y="2581"/>
                <a:ext cx="692" cy="111"/>
              </a:xfrm>
              <a:prstGeom prst="roundRect">
                <a:avLst>
                  <a:gd name="adj" fmla="val 108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33" name="Google Shape;2233;p28"/>
            <p:cNvSpPr txBox="1"/>
            <p:nvPr/>
          </p:nvSpPr>
          <p:spPr>
            <a:xfrm>
              <a:off x="5251" y="429"/>
              <a:ext cx="68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28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5518" y="2609"/>
              <a:ext cx="47" cy="10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4140" y="2679"/>
              <a:ext cx="1200" cy="146"/>
            </a:xfrm>
            <a:prstGeom prst="roundRect">
              <a:avLst>
                <a:gd name="adj" fmla="val 108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28"/>
            <p:cNvSpPr/>
            <p:nvPr/>
          </p:nvSpPr>
          <p:spPr>
            <a:xfrm>
              <a:off x="4208" y="2709"/>
              <a:ext cx="1069" cy="86"/>
            </a:xfrm>
            <a:prstGeom prst="roundRect">
              <a:avLst>
                <a:gd name="adj" fmla="val 108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4308" y="2382"/>
              <a:ext cx="157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4486" y="2382"/>
              <a:ext cx="162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4664" y="2382"/>
              <a:ext cx="157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28"/>
            <p:cNvSpPr txBox="1"/>
            <p:nvPr/>
          </p:nvSpPr>
          <p:spPr>
            <a:xfrm>
              <a:off x="5062" y="1833"/>
              <a:ext cx="84" cy="765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4" name="Google Shape;2244;p28"/>
          <p:cNvGrpSpPr/>
          <p:nvPr/>
        </p:nvGrpSpPr>
        <p:grpSpPr>
          <a:xfrm>
            <a:off x="5799137" y="2339976"/>
            <a:ext cx="893762" cy="828675"/>
            <a:chOff x="-44" y="1473"/>
            <a:chExt cx="981" cy="1105"/>
          </a:xfrm>
        </p:grpSpPr>
        <p:pic>
          <p:nvPicPr>
            <p:cNvPr id="2245" name="Google Shape;2245;p28" descr="desktop_computer_stylized_medium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6" name="Google Shape;2246;p28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7" name="Google Shape;2247;p28"/>
          <p:cNvSpPr txBox="1"/>
          <p:nvPr/>
        </p:nvSpPr>
        <p:spPr>
          <a:xfrm>
            <a:off x="9848851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>
                <a:buClr>
                  <a:schemeClr val="dk1"/>
                </a:buClr>
                <a:buSzPts val="1200"/>
              </a:pPr>
              <a:t>5</a:t>
            </a:fld>
            <a:endParaRPr/>
          </a:p>
        </p:txBody>
      </p:sp>
      <p:pic>
        <p:nvPicPr>
          <p:cNvPr id="75" name="Content Placeholder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3576" y="2357513"/>
            <a:ext cx="838992" cy="66616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3238" y="2708739"/>
            <a:ext cx="754447" cy="8689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8239" y="58308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ctr">
              <a:buClr>
                <a:srgbClr val="CC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protocols</a:t>
            </a:r>
            <a:r>
              <a:rPr lang="en-US" i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define </a:t>
            </a:r>
            <a:r>
              <a:rPr lang="en-US" i="1" dirty="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format</a:t>
            </a:r>
            <a:r>
              <a:rPr lang="en-US" i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i="1" dirty="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order</a:t>
            </a:r>
            <a:r>
              <a:rPr lang="en-US" i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of </a:t>
            </a:r>
            <a:r>
              <a:rPr lang="en-US" i="1" dirty="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messages sent and received</a:t>
            </a:r>
            <a:r>
              <a:rPr lang="en-US" i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among network entities, and </a:t>
            </a:r>
            <a:r>
              <a:rPr lang="en-US" i="1" dirty="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actions taken</a:t>
            </a:r>
            <a:r>
              <a:rPr lang="en-US" i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on message transmission, receipt</a:t>
            </a:r>
            <a:r>
              <a:rPr lang="en-US" sz="1600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. E.g.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7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" grpId="0"/>
      <p:bldP spid="2183" grpId="0"/>
      <p:bldP spid="2195" grpId="0" animBg="1"/>
      <p:bldP spid="2196" grpId="0"/>
      <p:bldP spid="2201" grpId="0" animBg="1"/>
      <p:bldP spid="2202" grpId="0"/>
      <p:bldP spid="2207" grpId="0" animBg="1"/>
      <p:bldP spid="22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lvl="0" indent="-231775">
              <a:lnSpc>
                <a:spcPct val="85000"/>
              </a:lnSpc>
              <a:spcBef>
                <a:spcPts val="0"/>
              </a:spcBef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lang="en-US" sz="2400" b="0" i="1" u="none" dirty="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Internet: </a:t>
            </a:r>
            <a:r>
              <a:rPr lang="en-US" sz="2400" b="0" i="0" u="none" dirty="0">
                <a:latin typeface="Gill Sans"/>
                <a:ea typeface="Gill Sans"/>
                <a:cs typeface="Gill Sans"/>
                <a:sym typeface="Gill Sans"/>
              </a:rPr>
              <a:t>“network of networks</a:t>
            </a:r>
            <a:r>
              <a:rPr lang="en-US" sz="2400" b="0" i="0" u="none" dirty="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”</a:t>
            </a:r>
            <a:endParaRPr lang="en-US" dirty="0"/>
          </a:p>
          <a:p>
            <a:pPr marL="682625" lvl="1" indent="-225425">
              <a:lnSpc>
                <a:spcPct val="85000"/>
              </a:lnSpc>
              <a:spcBef>
                <a:spcPts val="400"/>
              </a:spcBef>
              <a:buClr>
                <a:srgbClr val="00009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Interconnected ISPs</a:t>
            </a:r>
          </a:p>
          <a:p>
            <a:pPr marL="682625" lvl="1" indent="-225425">
              <a:lnSpc>
                <a:spcPct val="85000"/>
              </a:lnSpc>
              <a:spcBef>
                <a:spcPts val="400"/>
              </a:spcBef>
              <a:buClr>
                <a:srgbClr val="000090"/>
              </a:buClr>
              <a:buSzPts val="2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Gill Sans"/>
              <a:sym typeface="Gill Sans"/>
            </a:endParaRPr>
          </a:p>
          <a:p>
            <a:pPr marL="682625" lvl="1" indent="-225425">
              <a:lnSpc>
                <a:spcPct val="85000"/>
              </a:lnSpc>
              <a:spcBef>
                <a:spcPts val="400"/>
              </a:spcBef>
              <a:buClr>
                <a:srgbClr val="000090"/>
              </a:buClr>
              <a:buSzPts val="2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Gill Sans"/>
              <a:sym typeface="Gill Sans"/>
            </a:endParaRPr>
          </a:p>
          <a:p>
            <a:pPr marL="457200" lvl="1" indent="0">
              <a:lnSpc>
                <a:spcPct val="85000"/>
              </a:lnSpc>
              <a:spcBef>
                <a:spcPts val="400"/>
              </a:spcBef>
              <a:buClr>
                <a:srgbClr val="000090"/>
              </a:buClr>
              <a:buSzPts val="2000"/>
              <a:buNone/>
            </a:pPr>
            <a:r>
              <a:rPr lang="en-US" dirty="0">
                <a:solidFill>
                  <a:srgbClr val="FF0000"/>
                </a:solidFill>
              </a:rPr>
              <a:t>Data communication</a:t>
            </a:r>
            <a:r>
              <a:rPr lang="en-US" dirty="0"/>
              <a:t>: “Data communication is the exchange of data between two devices, made up of hardware/physical equipment and software/program”</a:t>
            </a:r>
          </a:p>
          <a:p>
            <a:pPr marL="457200" lvl="1" indent="0">
              <a:lnSpc>
                <a:spcPct val="85000"/>
              </a:lnSpc>
              <a:spcBef>
                <a:spcPts val="400"/>
              </a:spcBef>
              <a:buClr>
                <a:srgbClr val="000090"/>
              </a:buClr>
              <a:buSzPts val="2000"/>
              <a:buNone/>
            </a:pPr>
            <a:endParaRPr lang="en-US" dirty="0"/>
          </a:p>
          <a:p>
            <a:pPr marL="457200" lvl="1" indent="0">
              <a:lnSpc>
                <a:spcPct val="85000"/>
              </a:lnSpc>
              <a:spcBef>
                <a:spcPts val="400"/>
              </a:spcBef>
              <a:buClr>
                <a:srgbClr val="000090"/>
              </a:buClr>
              <a:buSzPts val="2000"/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FF0000"/>
                </a:solidFill>
              </a:rPr>
              <a:t>Data transmission medium</a:t>
            </a:r>
            <a:r>
              <a:rPr lang="en-US" dirty="0"/>
              <a:t> such as a </a:t>
            </a:r>
          </a:p>
          <a:p>
            <a:pPr marL="457200" lvl="1" indent="0">
              <a:lnSpc>
                <a:spcPct val="85000"/>
              </a:lnSpc>
              <a:spcBef>
                <a:spcPts val="400"/>
              </a:spcBef>
              <a:buClr>
                <a:srgbClr val="000090"/>
              </a:buClr>
              <a:buSzPts val="2000"/>
              <a:buNone/>
            </a:pPr>
            <a:r>
              <a:rPr lang="en-US" dirty="0"/>
              <a:t>wire cable or (wireless).</a:t>
            </a:r>
          </a:p>
          <a:p>
            <a:pPr marL="457200" lvl="1" indent="0">
              <a:lnSpc>
                <a:spcPct val="85000"/>
              </a:lnSpc>
              <a:spcBef>
                <a:spcPts val="400"/>
              </a:spcBef>
              <a:buClr>
                <a:srgbClr val="000090"/>
              </a:buClr>
              <a:buSzPts val="2000"/>
              <a:buNone/>
            </a:pPr>
            <a:endParaRPr lang="en-US" dirty="0"/>
          </a:p>
          <a:p>
            <a:pPr marL="457200" lvl="1" indent="0">
              <a:lnSpc>
                <a:spcPct val="85000"/>
              </a:lnSpc>
              <a:spcBef>
                <a:spcPts val="400"/>
              </a:spcBef>
              <a:buClr>
                <a:srgbClr val="000090"/>
              </a:buClr>
              <a:buSzPts val="2000"/>
              <a:buNone/>
            </a:pPr>
            <a:endParaRPr lang="en-US" dirty="0"/>
          </a:p>
          <a:p>
            <a:pPr marL="457200" lvl="1" indent="0">
              <a:lnSpc>
                <a:spcPct val="85000"/>
              </a:lnSpc>
              <a:spcBef>
                <a:spcPts val="400"/>
              </a:spcBef>
              <a:buClr>
                <a:srgbClr val="000090"/>
              </a:buClr>
              <a:buSzPts val="2000"/>
              <a:buNone/>
            </a:pPr>
            <a:endParaRPr lang="en-US" dirty="0"/>
          </a:p>
          <a:p>
            <a:pPr marL="457200" lvl="1" indent="0">
              <a:lnSpc>
                <a:spcPct val="85000"/>
              </a:lnSpc>
              <a:spcBef>
                <a:spcPts val="400"/>
              </a:spcBef>
              <a:buClr>
                <a:srgbClr val="000090"/>
              </a:buClr>
              <a:buSzPts val="2000"/>
              <a:buNone/>
            </a:pPr>
            <a:endParaRPr lang="en-US" dirty="0"/>
          </a:p>
          <a:p>
            <a:pPr marL="457200" lvl="1" indent="0">
              <a:lnSpc>
                <a:spcPct val="85000"/>
              </a:lnSpc>
              <a:spcBef>
                <a:spcPts val="400"/>
              </a:spcBef>
              <a:buClr>
                <a:srgbClr val="000090"/>
              </a:buClr>
              <a:buSzPts val="2000"/>
              <a:buNone/>
            </a:pPr>
            <a:endParaRPr lang="en-US" dirty="0"/>
          </a:p>
          <a:p>
            <a:pPr marL="0" lvl="0" indent="0">
              <a:lnSpc>
                <a:spcPct val="85000"/>
              </a:lnSpc>
              <a:spcBef>
                <a:spcPts val="480"/>
              </a:spcBef>
              <a:buClr>
                <a:srgbClr val="000090"/>
              </a:buClr>
              <a:buSzPts val="2400"/>
              <a:buNone/>
            </a:pPr>
            <a:endParaRPr lang="en-US" sz="2400" i="1" dirty="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31775" lvl="0" indent="-231775">
              <a:lnSpc>
                <a:spcPct val="85000"/>
              </a:lnSpc>
              <a:spcBef>
                <a:spcPts val="480"/>
              </a:spcBef>
              <a:buClr>
                <a:srgbClr val="000090"/>
              </a:buClr>
              <a:buSzPts val="2400"/>
              <a:buFont typeface="Noto Sans Symbols"/>
              <a:buChar char="▪"/>
            </a:pPr>
            <a:endParaRPr lang="en-US" sz="2400" b="0" i="1" u="none" dirty="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31775" lvl="0" indent="-231775">
              <a:lnSpc>
                <a:spcPct val="85000"/>
              </a:lnSpc>
              <a:spcBef>
                <a:spcPts val="480"/>
              </a:spcBef>
              <a:buClr>
                <a:srgbClr val="000090"/>
              </a:buClr>
              <a:buSzPts val="2400"/>
              <a:buFont typeface="Noto Sans Symbols"/>
              <a:buChar char="▪"/>
            </a:pPr>
            <a:endParaRPr lang="en-US" sz="2400" i="1" dirty="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31775" lvl="0" indent="-231775">
              <a:lnSpc>
                <a:spcPct val="85000"/>
              </a:lnSpc>
              <a:spcBef>
                <a:spcPts val="480"/>
              </a:spcBef>
              <a:buClr>
                <a:srgbClr val="000090"/>
              </a:buClr>
              <a:buSzPts val="2400"/>
              <a:buFont typeface="Noto Sans Symbols"/>
              <a:buChar char="▪"/>
            </a:pPr>
            <a:endParaRPr lang="en-US" sz="2400" b="0" i="1" u="none" dirty="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31775" lvl="0" indent="-231775">
              <a:lnSpc>
                <a:spcPct val="85000"/>
              </a:lnSpc>
              <a:spcBef>
                <a:spcPts val="480"/>
              </a:spcBef>
              <a:buClr>
                <a:srgbClr val="000090"/>
              </a:buClr>
              <a:buSzPts val="2400"/>
              <a:buFont typeface="Noto Sans Symbols"/>
              <a:buChar char="▪"/>
            </a:pPr>
            <a:endParaRPr lang="en-US" sz="2400" b="0" i="1" u="none" dirty="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Engine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Search Engine: </a:t>
            </a:r>
            <a:r>
              <a:rPr lang="en-US" dirty="0"/>
              <a:t>A search engine is a kind of website through which users can search the content available on the</a:t>
            </a:r>
            <a:br>
              <a:rPr lang="en-US" dirty="0"/>
            </a:br>
            <a:r>
              <a:rPr lang="en-US" dirty="0"/>
              <a:t>Internet. </a:t>
            </a:r>
          </a:p>
          <a:p>
            <a:r>
              <a:rPr lang="en-US" dirty="0"/>
              <a:t>Then the search engine looks through its index for relevant web pages and displays them in the form of a list. </a:t>
            </a:r>
          </a:p>
          <a:p>
            <a:r>
              <a:rPr lang="en-US" dirty="0"/>
              <a:t>Some of the popular ones are: </a:t>
            </a:r>
            <a:r>
              <a:rPr lang="en-US" b="1" dirty="0"/>
              <a:t>Google</a:t>
            </a:r>
            <a:r>
              <a:rPr lang="en-US" dirty="0"/>
              <a:t>, </a:t>
            </a:r>
            <a:r>
              <a:rPr lang="en-US" b="1" dirty="0"/>
              <a:t>Bing</a:t>
            </a:r>
            <a:r>
              <a:rPr lang="en-US" dirty="0"/>
              <a:t>, </a:t>
            </a:r>
            <a:r>
              <a:rPr lang="en-US" b="1" dirty="0"/>
              <a:t>Yahoo</a:t>
            </a:r>
            <a:r>
              <a:rPr lang="en-US" dirty="0"/>
              <a:t>, </a:t>
            </a:r>
            <a:r>
              <a:rPr lang="en-US" b="1" dirty="0"/>
              <a:t>Duck </a:t>
            </a:r>
            <a:r>
              <a:rPr lang="en-US" b="1" dirty="0" err="1"/>
              <a:t>duck</a:t>
            </a:r>
            <a:r>
              <a:rPr lang="en-US" b="1" dirty="0"/>
              <a:t> go</a:t>
            </a:r>
            <a:r>
              <a:rPr lang="en-US" dirty="0"/>
              <a:t>, </a:t>
            </a:r>
            <a:r>
              <a:rPr lang="en-US" b="1" dirty="0"/>
              <a:t>Baidu</a:t>
            </a:r>
            <a:r>
              <a:rPr lang="en-US" dirty="0"/>
              <a:t>, etc.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7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 main components of the Search engine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300" b="1" dirty="0"/>
              <a:t>Crawler</a:t>
            </a:r>
            <a:r>
              <a:rPr lang="en-US" sz="3300" dirty="0"/>
              <a:t>: program that It regularly scans the websites automatically for URLs, keywords, and links in order to discover the new updates. </a:t>
            </a:r>
          </a:p>
          <a:p>
            <a:endParaRPr lang="en-US" sz="3300" b="1" dirty="0"/>
          </a:p>
          <a:p>
            <a:endParaRPr lang="en-US" sz="3300" b="1" dirty="0"/>
          </a:p>
          <a:p>
            <a:r>
              <a:rPr lang="en-US" sz="3300" b="1" dirty="0"/>
              <a:t>Index</a:t>
            </a:r>
            <a:r>
              <a:rPr lang="en-US" sz="3300" dirty="0"/>
              <a:t>: the Crawler continuously scans the websites, it develops an index of URLs, links and keywords to make the search results more effective 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b="1" dirty="0"/>
              <a:t>Search </a:t>
            </a:r>
            <a:r>
              <a:rPr lang="en-US" sz="3300" b="1" dirty="0" err="1"/>
              <a:t>Algorithm:</a:t>
            </a:r>
            <a:r>
              <a:rPr lang="en-US" sz="3300" dirty="0" err="1"/>
              <a:t>It</a:t>
            </a:r>
            <a:r>
              <a:rPr lang="en-US" sz="3300" dirty="0"/>
              <a:t> is working by searching for the index and finding for the most suitable webpages by matching keywords that are searched by the users. </a:t>
            </a:r>
            <a:br>
              <a:rPr lang="en-US" sz="33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3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 Browser: </a:t>
            </a:r>
            <a:r>
              <a:rPr lang="en-US" dirty="0"/>
              <a:t>The web browser is an example of application software that is developed to retrieve and view the information from web pages or HTML files present on the web servers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Microsoft’s internet explorer</a:t>
            </a:r>
            <a:r>
              <a:rPr lang="en-US" dirty="0"/>
              <a:t>, </a:t>
            </a:r>
            <a:r>
              <a:rPr lang="en-US" b="1" dirty="0"/>
              <a:t>Google Chrome</a:t>
            </a:r>
            <a:r>
              <a:rPr lang="en-US" dirty="0"/>
              <a:t>, </a:t>
            </a:r>
            <a:r>
              <a:rPr lang="en-US" b="1" dirty="0"/>
              <a:t>Mozilla Firefox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/>
              <a:t>Opera </a:t>
            </a:r>
            <a:r>
              <a:rPr lang="en-US" dirty="0"/>
              <a:t>and </a:t>
            </a:r>
            <a:r>
              <a:rPr lang="en-US" b="1" dirty="0"/>
              <a:t>Apple safari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9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713</Words>
  <Application>Microsoft Office PowerPoint</Application>
  <PresentationFormat>Widescreen</PresentationFormat>
  <Paragraphs>103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Gill Sans</vt:lpstr>
      <vt:lpstr>Noto Sans Symbols</vt:lpstr>
      <vt:lpstr>Tahoma</vt:lpstr>
      <vt:lpstr>Office Theme</vt:lpstr>
      <vt:lpstr>The Internet, and IT Security</vt:lpstr>
      <vt:lpstr>Human Network</vt:lpstr>
      <vt:lpstr>Computer Network </vt:lpstr>
      <vt:lpstr>Protocol </vt:lpstr>
      <vt:lpstr>PowerPoint Presentation</vt:lpstr>
      <vt:lpstr>Internet</vt:lpstr>
      <vt:lpstr>Search Engine  </vt:lpstr>
      <vt:lpstr>Three main components of the Search engine  </vt:lpstr>
      <vt:lpstr>Web Browser</vt:lpstr>
      <vt:lpstr>Email (Electronic mail)</vt:lpstr>
      <vt:lpstr>Collaboration and Social Networking sites</vt:lpstr>
      <vt:lpstr>Ecommerce </vt:lpstr>
      <vt:lpstr>Why we need IT Security</vt:lpstr>
      <vt:lpstr>What is CIA?</vt:lpstr>
      <vt:lpstr>Key Security concept (CIA) </vt:lpstr>
      <vt:lpstr>Threat</vt:lpstr>
      <vt:lpstr>Vulnerabilities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Internet, Browsers and Search Engine </dc:title>
  <dc:creator>MUHAMMAD ALI</dc:creator>
  <cp:lastModifiedBy>NUCES RESEARCH PC 03</cp:lastModifiedBy>
  <cp:revision>237</cp:revision>
  <dcterms:created xsi:type="dcterms:W3CDTF">2022-11-12T21:12:38Z</dcterms:created>
  <dcterms:modified xsi:type="dcterms:W3CDTF">2022-11-24T10:48:17Z</dcterms:modified>
</cp:coreProperties>
</file>