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60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/>
          <p:cNvGrpSpPr/>
          <p:nvPr/>
        </p:nvGrpSpPr>
        <p:grpSpPr>
          <a:xfrm>
            <a:off x="0" y="-30477"/>
            <a:ext cx="9067800" cy="6889273"/>
            <a:chOff x="0" y="-30477"/>
            <a:chExt cx="9067800" cy="6889273"/>
          </a:xfrm>
        </p:grpSpPr>
        <p:cxnSp>
          <p:nvCxnSpPr>
            <p:cNvPr id="110" name="Straight Connector 109"/>
            <p:cNvCxnSpPr/>
            <p:nvPr/>
          </p:nvCxnSpPr>
          <p:spPr>
            <a:xfrm rot="16200000" flipH="1">
              <a:off x="-1447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>
            <a:xfrm rot="16200000" flipH="1">
              <a:off x="-1638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/>
            <p:cNvCxnSpPr/>
            <p:nvPr/>
          </p:nvCxnSpPr>
          <p:spPr>
            <a:xfrm rot="5400000">
              <a:off x="-1485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/>
            <p:cNvCxnSpPr/>
            <p:nvPr/>
          </p:nvCxnSpPr>
          <p:spPr>
            <a:xfrm rot="5400000">
              <a:off x="-32385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/>
            <p:cNvCxnSpPr/>
            <p:nvPr/>
          </p:nvCxnSpPr>
          <p:spPr>
            <a:xfrm rot="16200000" flipH="1">
              <a:off x="-33147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/>
            <p:cNvCxnSpPr/>
            <p:nvPr/>
          </p:nvCxnSpPr>
          <p:spPr>
            <a:xfrm rot="16200000" flipH="1">
              <a:off x="-1371600" y="2971800"/>
              <a:ext cx="6858000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/>
            <p:cNvCxnSpPr/>
            <p:nvPr/>
          </p:nvCxnSpPr>
          <p:spPr>
            <a:xfrm rot="16200000" flipH="1">
              <a:off x="-2819400" y="3200400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/>
            <p:cNvCxnSpPr/>
            <p:nvPr/>
          </p:nvCxnSpPr>
          <p:spPr>
            <a:xfrm rot="5400000">
              <a:off x="-2705099" y="3238500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/>
            <p:cNvCxnSpPr/>
            <p:nvPr/>
          </p:nvCxnSpPr>
          <p:spPr>
            <a:xfrm rot="16200000" flipH="1">
              <a:off x="-21336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/>
            <p:cNvCxnSpPr/>
            <p:nvPr/>
          </p:nvCxnSpPr>
          <p:spPr>
            <a:xfrm rot="16200000" flipH="1">
              <a:off x="-31242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/>
            <p:cNvCxnSpPr/>
            <p:nvPr/>
          </p:nvCxnSpPr>
          <p:spPr>
            <a:xfrm rot="16200000" flipH="1">
              <a:off x="-1828799" y="3352799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 rot="16200000" flipH="1">
              <a:off x="-28194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 rot="16200000" flipH="1">
              <a:off x="-2438400" y="3124200"/>
              <a:ext cx="6858000" cy="609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rot="5400000">
              <a:off x="-173164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rot="5400000">
              <a:off x="-1142048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>
            <a:xfrm rot="5400000">
              <a:off x="-9144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>
            <a:xfrm rot="5400000">
              <a:off x="-185547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rot="16200000" flipH="1">
              <a:off x="-26431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 rot="16200000" flipH="1">
              <a:off x="-1954530" y="3326130"/>
              <a:ext cx="6858000" cy="20574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 rot="16200000" flipH="1">
              <a:off x="-2362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/>
            <p:cNvCxnSpPr/>
            <p:nvPr/>
          </p:nvCxnSpPr>
          <p:spPr>
            <a:xfrm rot="16200000" flipH="1">
              <a:off x="-21336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/>
            <p:cNvCxnSpPr/>
            <p:nvPr/>
          </p:nvCxnSpPr>
          <p:spPr>
            <a:xfrm rot="16200000" flipH="1">
              <a:off x="10668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/>
            <p:cNvCxnSpPr/>
            <p:nvPr/>
          </p:nvCxnSpPr>
          <p:spPr>
            <a:xfrm rot="16200000" flipH="1">
              <a:off x="8763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/>
            <p:cNvCxnSpPr/>
            <p:nvPr/>
          </p:nvCxnSpPr>
          <p:spPr>
            <a:xfrm rot="5400000">
              <a:off x="1028700" y="3238500"/>
              <a:ext cx="6858000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/>
            <p:cNvCxnSpPr/>
            <p:nvPr/>
          </p:nvCxnSpPr>
          <p:spPr>
            <a:xfrm rot="5400000">
              <a:off x="-723900" y="3314700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/>
            <p:cNvCxnSpPr/>
            <p:nvPr/>
          </p:nvCxnSpPr>
          <p:spPr>
            <a:xfrm rot="16200000" flipH="1">
              <a:off x="-800100" y="3314700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/>
            <p:cNvCxnSpPr/>
            <p:nvPr/>
          </p:nvCxnSpPr>
          <p:spPr>
            <a:xfrm rot="5400000">
              <a:off x="-152400" y="3429000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/>
            <p:cNvCxnSpPr/>
            <p:nvPr/>
          </p:nvCxnSpPr>
          <p:spPr>
            <a:xfrm rot="16200000" flipH="1">
              <a:off x="-304800" y="3200400"/>
              <a:ext cx="6858000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/>
            <p:nvPr/>
          </p:nvCxnSpPr>
          <p:spPr>
            <a:xfrm rot="5400000">
              <a:off x="-190499" y="3238500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/>
            <p:nvPr/>
          </p:nvCxnSpPr>
          <p:spPr>
            <a:xfrm rot="16200000" flipH="1">
              <a:off x="381000" y="3200400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/>
            <p:nvPr/>
          </p:nvCxnSpPr>
          <p:spPr>
            <a:xfrm rot="16200000" flipH="1">
              <a:off x="-609600" y="3276600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/>
            <p:cNvCxnSpPr/>
            <p:nvPr/>
          </p:nvCxnSpPr>
          <p:spPr>
            <a:xfrm rot="16200000" flipH="1">
              <a:off x="685801" y="3352799"/>
              <a:ext cx="6858000" cy="152401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/>
            <p:cNvCxnSpPr/>
            <p:nvPr/>
          </p:nvCxnSpPr>
          <p:spPr>
            <a:xfrm rot="16200000" flipH="1">
              <a:off x="-304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Connector 221"/>
            <p:cNvCxnSpPr/>
            <p:nvPr/>
          </p:nvCxnSpPr>
          <p:spPr>
            <a:xfrm rot="5400000">
              <a:off x="-10287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 rot="5400000">
              <a:off x="782955" y="2722245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/>
            <p:cNvCxnSpPr/>
            <p:nvPr/>
          </p:nvCxnSpPr>
          <p:spPr>
            <a:xfrm rot="5400000">
              <a:off x="1372552" y="3277552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/>
            <p:cNvCxnSpPr/>
            <p:nvPr/>
          </p:nvCxnSpPr>
          <p:spPr>
            <a:xfrm rot="5400000">
              <a:off x="16002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/>
            <p:cNvCxnSpPr/>
            <p:nvPr/>
          </p:nvCxnSpPr>
          <p:spPr>
            <a:xfrm rot="5400000">
              <a:off x="659130" y="3227070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/>
            <p:cNvCxnSpPr/>
            <p:nvPr/>
          </p:nvCxnSpPr>
          <p:spPr>
            <a:xfrm rot="16200000" flipH="1">
              <a:off x="-128587" y="3252788"/>
              <a:ext cx="6858000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/>
            <p:cNvCxnSpPr/>
            <p:nvPr/>
          </p:nvCxnSpPr>
          <p:spPr>
            <a:xfrm rot="16200000" flipH="1">
              <a:off x="560070" y="3326130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/>
            <p:cNvCxnSpPr/>
            <p:nvPr/>
          </p:nvCxnSpPr>
          <p:spPr>
            <a:xfrm rot="16200000" flipH="1">
              <a:off x="152400" y="3352800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/>
            <p:cNvCxnSpPr/>
            <p:nvPr/>
          </p:nvCxnSpPr>
          <p:spPr>
            <a:xfrm rot="16200000" flipH="1">
              <a:off x="3810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/>
            <p:cNvCxnSpPr/>
            <p:nvPr/>
          </p:nvCxnSpPr>
          <p:spPr>
            <a:xfrm rot="16200000" flipH="1">
              <a:off x="2743200" y="3352801"/>
              <a:ext cx="6858000" cy="1524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/>
            <p:cNvCxnSpPr/>
            <p:nvPr/>
          </p:nvCxnSpPr>
          <p:spPr>
            <a:xfrm rot="16200000" flipH="1">
              <a:off x="2095501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/>
            <p:cNvCxnSpPr/>
            <p:nvPr/>
          </p:nvCxnSpPr>
          <p:spPr>
            <a:xfrm rot="5400000">
              <a:off x="2705100" y="3238501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/>
            <p:cNvCxnSpPr/>
            <p:nvPr/>
          </p:nvCxnSpPr>
          <p:spPr>
            <a:xfrm rot="5400000">
              <a:off x="1828801" y="3276600"/>
              <a:ext cx="6857999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rot="16200000" flipH="1">
              <a:off x="1066800" y="3200402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/>
            <p:cNvCxnSpPr/>
            <p:nvPr/>
          </p:nvCxnSpPr>
          <p:spPr>
            <a:xfrm rot="16200000" flipH="1">
              <a:off x="2362201" y="3352800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/>
            <p:cNvCxnSpPr/>
            <p:nvPr/>
          </p:nvCxnSpPr>
          <p:spPr>
            <a:xfrm rot="5400000">
              <a:off x="2646045" y="2722246"/>
              <a:ext cx="6858000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/>
            <p:cNvCxnSpPr/>
            <p:nvPr/>
          </p:nvCxnSpPr>
          <p:spPr>
            <a:xfrm rot="5400000">
              <a:off x="3048952" y="3277553"/>
              <a:ext cx="6858000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/>
            <p:cNvCxnSpPr/>
            <p:nvPr/>
          </p:nvCxnSpPr>
          <p:spPr>
            <a:xfrm rot="5400000">
              <a:off x="2895600" y="3276601"/>
              <a:ext cx="685800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/>
            <p:cNvCxnSpPr/>
            <p:nvPr/>
          </p:nvCxnSpPr>
          <p:spPr>
            <a:xfrm rot="5400000">
              <a:off x="2388870" y="3227071"/>
              <a:ext cx="6858000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/>
            <p:cNvCxnSpPr/>
            <p:nvPr/>
          </p:nvCxnSpPr>
          <p:spPr>
            <a:xfrm rot="16200000" flipH="1">
              <a:off x="22364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/>
            <p:cNvCxnSpPr/>
            <p:nvPr/>
          </p:nvCxnSpPr>
          <p:spPr>
            <a:xfrm rot="16200000" flipH="1">
              <a:off x="17526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/>
            <p:cNvCxnSpPr/>
            <p:nvPr/>
          </p:nvCxnSpPr>
          <p:spPr>
            <a:xfrm rot="16200000" flipH="1">
              <a:off x="19812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/>
            <p:cNvCxnSpPr/>
            <p:nvPr/>
          </p:nvCxnSpPr>
          <p:spPr>
            <a:xfrm rot="5400000">
              <a:off x="3467100" y="3314701"/>
              <a:ext cx="6858000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/>
            <p:cNvCxnSpPr/>
            <p:nvPr/>
          </p:nvCxnSpPr>
          <p:spPr>
            <a:xfrm rot="16200000" flipH="1">
              <a:off x="3467099" y="3314701"/>
              <a:ext cx="6858000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/>
            <p:cNvCxnSpPr/>
            <p:nvPr/>
          </p:nvCxnSpPr>
          <p:spPr>
            <a:xfrm rot="5400000">
              <a:off x="4038600" y="3429001"/>
              <a:ext cx="6858000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/>
            <p:cNvCxnSpPr/>
            <p:nvPr/>
          </p:nvCxnSpPr>
          <p:spPr>
            <a:xfrm rot="16200000" flipH="1">
              <a:off x="3886200" y="3200401"/>
              <a:ext cx="6858000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/>
            <p:cNvCxnSpPr/>
            <p:nvPr/>
          </p:nvCxnSpPr>
          <p:spPr>
            <a:xfrm rot="5400000">
              <a:off x="4000501" y="3238501"/>
              <a:ext cx="6858000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/>
            <p:cNvCxnSpPr/>
            <p:nvPr/>
          </p:nvCxnSpPr>
          <p:spPr>
            <a:xfrm rot="16200000" flipH="1">
              <a:off x="4572000" y="3200401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/>
            <p:cNvCxnSpPr/>
            <p:nvPr/>
          </p:nvCxnSpPr>
          <p:spPr>
            <a:xfrm rot="16200000" flipH="1">
              <a:off x="3733800" y="3352800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/>
            <p:cNvCxnSpPr/>
            <p:nvPr/>
          </p:nvCxnSpPr>
          <p:spPr>
            <a:xfrm rot="5400000">
              <a:off x="3619500" y="3314700"/>
              <a:ext cx="6858000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/>
            <p:cNvCxnSpPr/>
            <p:nvPr/>
          </p:nvCxnSpPr>
          <p:spPr>
            <a:xfrm rot="16200000" flipH="1">
              <a:off x="4214813" y="3252788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/>
            <p:cNvCxnSpPr/>
            <p:nvPr/>
          </p:nvCxnSpPr>
          <p:spPr>
            <a:xfrm rot="16200000" flipH="1">
              <a:off x="4751070" y="3326131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/>
            <p:cNvCxnSpPr/>
            <p:nvPr/>
          </p:nvCxnSpPr>
          <p:spPr>
            <a:xfrm rot="16200000" flipH="1">
              <a:off x="4343400" y="3352801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/>
            <p:cNvCxnSpPr/>
            <p:nvPr/>
          </p:nvCxnSpPr>
          <p:spPr>
            <a:xfrm rot="16200000" flipH="1">
              <a:off x="4572000" y="3352801"/>
              <a:ext cx="6858000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Connector 263"/>
            <p:cNvCxnSpPr/>
            <p:nvPr/>
          </p:nvCxnSpPr>
          <p:spPr>
            <a:xfrm rot="16200000" flipH="1">
              <a:off x="5257800" y="3352802"/>
              <a:ext cx="6858000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Connector 264"/>
            <p:cNvCxnSpPr/>
            <p:nvPr/>
          </p:nvCxnSpPr>
          <p:spPr>
            <a:xfrm rot="16200000" flipH="1">
              <a:off x="5067300" y="3238502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Connector 265"/>
            <p:cNvCxnSpPr/>
            <p:nvPr/>
          </p:nvCxnSpPr>
          <p:spPr>
            <a:xfrm rot="5400000">
              <a:off x="5219700" y="3238502"/>
              <a:ext cx="6858000" cy="381000"/>
            </a:xfrm>
            <a:prstGeom prst="line">
              <a:avLst/>
            </a:prstGeom>
            <a:ln w="5080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/>
            <p:cNvCxnSpPr/>
            <p:nvPr/>
          </p:nvCxnSpPr>
          <p:spPr>
            <a:xfrm rot="16200000" flipH="1">
              <a:off x="4876801" y="3352801"/>
              <a:ext cx="6858000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/>
            <p:cNvCxnSpPr/>
            <p:nvPr/>
          </p:nvCxnSpPr>
          <p:spPr>
            <a:xfrm rot="5400000">
              <a:off x="5527994" y="3318196"/>
              <a:ext cx="6888479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/>
            <p:cNvCxnSpPr/>
            <p:nvPr/>
          </p:nvCxnSpPr>
          <p:spPr>
            <a:xfrm rot="5400000">
              <a:off x="4850130" y="3227072"/>
              <a:ext cx="6858000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/>
            <p:cNvCxnSpPr/>
            <p:nvPr/>
          </p:nvCxnSpPr>
          <p:spPr>
            <a:xfrm rot="16200000" flipH="1">
              <a:off x="4751070" y="3326132"/>
              <a:ext cx="6858000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/>
            <p:cNvCxnSpPr/>
            <p:nvPr/>
          </p:nvCxnSpPr>
          <p:spPr>
            <a:xfrm rot="5400000">
              <a:off x="5562599" y="3429001"/>
              <a:ext cx="685800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 rot="5400000">
              <a:off x="2552700" y="3390900"/>
              <a:ext cx="6858000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 rot="16200000" flipH="1">
              <a:off x="3048000" y="3352800"/>
              <a:ext cx="6858000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/>
            <p:cNvCxnSpPr/>
            <p:nvPr/>
          </p:nvCxnSpPr>
          <p:spPr>
            <a:xfrm rot="16200000" flipH="1">
              <a:off x="3238500" y="3238500"/>
              <a:ext cx="6858000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/>
            <p:cNvCxnSpPr/>
            <p:nvPr/>
          </p:nvCxnSpPr>
          <p:spPr>
            <a:xfrm rot="5400000">
              <a:off x="2133600" y="3276600"/>
              <a:ext cx="6858000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Connector 297"/>
            <p:cNvCxnSpPr/>
            <p:nvPr/>
          </p:nvCxnSpPr>
          <p:spPr>
            <a:xfrm rot="16200000" flipH="1">
              <a:off x="3148013" y="3252789"/>
              <a:ext cx="6858000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/>
            <p:cNvCxnSpPr/>
            <p:nvPr/>
          </p:nvCxnSpPr>
          <p:spPr>
            <a:xfrm rot="5400000">
              <a:off x="3771900" y="3238500"/>
              <a:ext cx="6858000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/>
            <p:cNvCxnSpPr/>
            <p:nvPr/>
          </p:nvCxnSpPr>
          <p:spPr>
            <a:xfrm rot="5400000">
              <a:off x="4229100" y="2933700"/>
              <a:ext cx="6858000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/>
            <p:cNvCxnSpPr/>
            <p:nvPr/>
          </p:nvCxnSpPr>
          <p:spPr>
            <a:xfrm rot="16200000" flipH="1">
              <a:off x="1371600" y="3200403"/>
              <a:ext cx="6858000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  <p:sp>
        <p:nvSpPr>
          <p:cNvPr id="113" name="Rectangle 112"/>
          <p:cNvSpPr/>
          <p:nvPr/>
        </p:nvSpPr>
        <p:spPr>
          <a:xfrm>
            <a:off x="0" y="1905000"/>
            <a:ext cx="4953000" cy="3124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grpSp>
        <p:nvGrpSpPr>
          <p:cNvPr id="94" name="Group 93"/>
          <p:cNvGrpSpPr/>
          <p:nvPr/>
        </p:nvGrpSpPr>
        <p:grpSpPr>
          <a:xfrm>
            <a:off x="0" y="2057400"/>
            <a:ext cx="4801394" cy="2820988"/>
            <a:chOff x="0" y="2057400"/>
            <a:chExt cx="4801394" cy="2820988"/>
          </a:xfrm>
        </p:grpSpPr>
        <p:cxnSp>
          <p:nvCxnSpPr>
            <p:cNvPr id="117" name="Straight Connector 116"/>
            <p:cNvCxnSpPr/>
            <p:nvPr/>
          </p:nvCxnSpPr>
          <p:spPr>
            <a:xfrm>
              <a:off x="0" y="20574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/>
            <p:cNvCxnSpPr/>
            <p:nvPr/>
          </p:nvCxnSpPr>
          <p:spPr>
            <a:xfrm>
              <a:off x="0" y="4876800"/>
              <a:ext cx="4800600" cy="1588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rot="5400000">
              <a:off x="3391694" y="3467100"/>
              <a:ext cx="2818606" cy="7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1600327"/>
          </a:xfrm>
        </p:spPr>
        <p:txBody>
          <a:bodyPr anchor="b">
            <a:normAutofit/>
          </a:bodyPr>
          <a:lstStyle>
            <a:lvl1pPr algn="l">
              <a:defRPr sz="3600" b="1" cap="none" spc="40" baseline="0">
                <a:ln w="13335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3733800"/>
            <a:ext cx="4419600" cy="1066800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92"/>
          <p:cNvGrpSpPr/>
          <p:nvPr/>
        </p:nvGrpSpPr>
        <p:grpSpPr>
          <a:xfrm>
            <a:off x="1" y="-30478"/>
            <a:ext cx="9067799" cy="4846320"/>
            <a:chOff x="1" y="-30477"/>
            <a:chExt cx="9067799" cy="4526277"/>
          </a:xfrm>
        </p:grpSpPr>
        <p:cxnSp>
          <p:nvCxnSpPr>
            <p:cNvPr id="8" name="Straight Connector 7"/>
            <p:cNvCxnSpPr/>
            <p:nvPr/>
          </p:nvCxnSpPr>
          <p:spPr>
            <a:xfrm rot="16200000" flipH="1">
              <a:off x="-2716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-4621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>
              <a:off x="-30976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5400000">
              <a:off x="-206236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H="1">
              <a:off x="-213856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16200000" flipH="1">
              <a:off x="-195465" y="1785212"/>
              <a:ext cx="4505731" cy="9144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6200000" flipH="1">
              <a:off x="-164326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5400000">
              <a:off x="-1528964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H="1">
              <a:off x="-95746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-194806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H="1">
              <a:off x="-652664" y="2166211"/>
              <a:ext cx="4505731" cy="152401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H="1">
              <a:off x="-16432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-1790700" y="2019300"/>
              <a:ext cx="4495800" cy="4572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-55551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40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26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rot="5400000">
              <a:off x="-67933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H="1">
              <a:off x="-1467052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-77839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H="1">
              <a:off x="-118606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H="1">
              <a:off x="-95746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H="1">
              <a:off x="22429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H="1">
              <a:off x="20524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5400000">
              <a:off x="2204835" y="2051912"/>
              <a:ext cx="4505731" cy="3810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rot="5400000">
              <a:off x="452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rot="16200000" flipH="1">
              <a:off x="376035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5400000">
              <a:off x="1023735" y="2242139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H="1">
              <a:off x="871335" y="2013812"/>
              <a:ext cx="4505731" cy="4572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5400000">
              <a:off x="985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rot="16200000" flipH="1">
              <a:off x="1557135" y="2013812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6200000" flipH="1">
              <a:off x="5665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H="1">
              <a:off x="1861936" y="2166211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H="1">
              <a:off x="8713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1474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195909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39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5400000">
              <a:off x="2548687" y="2090964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5400000">
              <a:off x="27763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5400000">
              <a:off x="183526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H="1">
              <a:off x="1047548" y="2066200"/>
              <a:ext cx="4505731" cy="352425"/>
            </a:xfrm>
            <a:prstGeom prst="line">
              <a:avLst/>
            </a:prstGeom>
            <a:ln w="158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H="1">
              <a:off x="1736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H="1">
              <a:off x="1328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H="1">
              <a:off x="1557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H="1">
              <a:off x="39193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3271636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38812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3004936" y="2090012"/>
              <a:ext cx="4505730" cy="3048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H="1">
              <a:off x="22429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H="1">
              <a:off x="35383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5400000">
              <a:off x="3822180" y="1535657"/>
              <a:ext cx="4505731" cy="1413510"/>
            </a:xfrm>
            <a:prstGeom prst="line">
              <a:avLst/>
            </a:prstGeom>
            <a:ln>
              <a:solidFill>
                <a:schemeClr val="accent1">
                  <a:alpha val="56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rot="5400000">
              <a:off x="4225087" y="2090965"/>
              <a:ext cx="4505731" cy="302895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rot="5400000">
              <a:off x="4071735" y="2090012"/>
              <a:ext cx="4505731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3565005" y="2040482"/>
              <a:ext cx="4505731" cy="40386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16200000" flipH="1">
              <a:off x="34126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 rot="16200000" flipH="1">
              <a:off x="2928735" y="2166212"/>
              <a:ext cx="4505731" cy="152400"/>
            </a:xfrm>
            <a:prstGeom prst="line">
              <a:avLst/>
            </a:prstGeom>
            <a:ln w="57150">
              <a:solidFill>
                <a:schemeClr val="accent1"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rot="16200000" flipH="1">
              <a:off x="3081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4643235" y="2128112"/>
              <a:ext cx="4505731" cy="228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 rot="16200000" flipH="1">
              <a:off x="4643234" y="2128112"/>
              <a:ext cx="4505731" cy="2286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rot="5400000">
              <a:off x="5214735" y="2242140"/>
              <a:ext cx="4505731" cy="1588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rot="16200000" flipH="1">
              <a:off x="5062335" y="2013812"/>
              <a:ext cx="4505731" cy="457200"/>
            </a:xfrm>
            <a:prstGeom prst="line">
              <a:avLst/>
            </a:prstGeom>
            <a:ln>
              <a:solidFill>
                <a:schemeClr val="accent1">
                  <a:alpha val="9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rot="5400000">
              <a:off x="5176636" y="2051912"/>
              <a:ext cx="4505731" cy="38100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rot="16200000" flipH="1">
              <a:off x="5748135" y="2013813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rot="16200000" flipH="1">
              <a:off x="49099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 rot="5400000">
              <a:off x="4795635" y="2128112"/>
              <a:ext cx="4505731" cy="22860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 rot="16200000" flipH="1">
              <a:off x="53909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 rot="16200000" flipH="1">
              <a:off x="5927205" y="2139542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rot="16200000" flipH="1">
              <a:off x="5519535" y="2166212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16200000" flipH="1">
              <a:off x="5748135" y="2166212"/>
              <a:ext cx="4505731" cy="152400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H="1">
              <a:off x="6433935" y="2166213"/>
              <a:ext cx="4505731" cy="1524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H="1">
              <a:off x="62434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5400000">
              <a:off x="6395835" y="2051913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H="1">
              <a:off x="6052936" y="2166212"/>
              <a:ext cx="4505731" cy="15240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5400000">
              <a:off x="6709356" y="2136834"/>
              <a:ext cx="4525755" cy="191133"/>
            </a:xfrm>
            <a:prstGeom prst="line">
              <a:avLst/>
            </a:prstGeom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rot="5400000">
              <a:off x="6026265" y="2040483"/>
              <a:ext cx="4505731" cy="40386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rot="16200000" flipH="1">
              <a:off x="5927205" y="2139543"/>
              <a:ext cx="4505731" cy="20574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 rot="5400000">
              <a:off x="6738734" y="2242140"/>
              <a:ext cx="4505732" cy="1588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3728835" y="2204312"/>
              <a:ext cx="4505731" cy="76200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 rot="16200000" flipH="1">
              <a:off x="4224135" y="2166212"/>
              <a:ext cx="4505731" cy="1524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/>
            <p:cNvCxnSpPr/>
            <p:nvPr/>
          </p:nvCxnSpPr>
          <p:spPr>
            <a:xfrm rot="16200000" flipH="1">
              <a:off x="4414635" y="2051912"/>
              <a:ext cx="4505731" cy="381000"/>
            </a:xfrm>
            <a:prstGeom prst="line">
              <a:avLst/>
            </a:prstGeom>
            <a:ln w="19050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 rot="5400000">
              <a:off x="3309735" y="2090012"/>
              <a:ext cx="4505731" cy="304800"/>
            </a:xfrm>
            <a:prstGeom prst="line">
              <a:avLst/>
            </a:prstGeom>
            <a:ln w="47625">
              <a:solidFill>
                <a:schemeClr val="accent1">
                  <a:alpha val="63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 rot="16200000" flipH="1">
              <a:off x="4324148" y="2066200"/>
              <a:ext cx="4505731" cy="352425"/>
            </a:xfrm>
            <a:prstGeom prst="line">
              <a:avLst/>
            </a:prstGeom>
            <a:ln w="15875">
              <a:solidFill>
                <a:schemeClr val="accent1">
                  <a:alpha val="7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>
              <a:off x="4948035" y="2051912"/>
              <a:ext cx="4505731" cy="381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rot="5400000">
              <a:off x="5405235" y="1747112"/>
              <a:ext cx="4505731" cy="990600"/>
            </a:xfrm>
            <a:prstGeom prst="line">
              <a:avLst/>
            </a:prstGeom>
            <a:ln w="28575">
              <a:solidFill>
                <a:schemeClr val="accent1">
                  <a:alpha val="58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 rot="16200000" flipH="1">
              <a:off x="2547735" y="2013814"/>
              <a:ext cx="4505731" cy="457199"/>
            </a:xfrm>
            <a:prstGeom prst="line">
              <a:avLst/>
            </a:prstGeom>
            <a:ln w="38100">
              <a:solidFill>
                <a:schemeClr val="accent1">
                  <a:alpha val="47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Rectangle 93"/>
          <p:cNvSpPr/>
          <p:nvPr/>
        </p:nvSpPr>
        <p:spPr>
          <a:xfrm>
            <a:off x="0" y="4311168"/>
            <a:ext cx="9144000" cy="1905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96" name="Straight Connector 95"/>
          <p:cNvCxnSpPr/>
          <p:nvPr/>
        </p:nvCxnSpPr>
        <p:spPr>
          <a:xfrm>
            <a:off x="0" y="4387368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>
            <a:off x="0" y="6138380"/>
            <a:ext cx="914400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621364"/>
            <a:ext cx="8305800" cy="414649"/>
          </a:xfrm>
        </p:spPr>
        <p:txBody>
          <a:bodyPr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5" name="Title 94"/>
          <p:cNvSpPr>
            <a:spLocks noGrp="1"/>
          </p:cNvSpPr>
          <p:nvPr>
            <p:ph type="title"/>
          </p:nvPr>
        </p:nvSpPr>
        <p:spPr>
          <a:xfrm>
            <a:off x="457200" y="4463568"/>
            <a:ext cx="8305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91" name="Footer Placeholder 9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2" name="Slide Number Placeholder 9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0" y="273050"/>
            <a:ext cx="5486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1952"/>
            <a:ext cx="2377440" cy="137160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tabLst>
                <a:tab pos="3830638" algn="l"/>
              </a:tabLst>
              <a:defRPr lang="en-US" sz="2600" b="1" kern="1200" cap="none" spc="20" baseline="0" dirty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3552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200400" y="381000"/>
            <a:ext cx="5562600" cy="5638800"/>
          </a:xfrm>
          <a:solidFill>
            <a:schemeClr val="bg2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0" y="1563624"/>
            <a:ext cx="2761488" cy="3313176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2700000" algn="ctr" rotWithShape="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cxnSp>
        <p:nvCxnSpPr>
          <p:cNvPr id="34" name="Straight Connector 33"/>
          <p:cNvCxnSpPr/>
          <p:nvPr/>
        </p:nvCxnSpPr>
        <p:spPr>
          <a:xfrm rot="5400000">
            <a:off x="1128157" y="3221339"/>
            <a:ext cx="3017520" cy="794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0" y="1712976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0" y="4733544"/>
            <a:ext cx="2651760" cy="158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448" y="1905000"/>
            <a:ext cx="2377440" cy="1371600"/>
          </a:xfrm>
        </p:spPr>
        <p:txBody>
          <a:bodyPr anchor="b">
            <a:normAutofit/>
          </a:bodyPr>
          <a:lstStyle>
            <a:lvl1pPr algn="l">
              <a:defRPr sz="2600" b="1" cap="none" spc="20" baseline="0">
                <a:ln w="12700" cmpd="sng">
                  <a:solidFill>
                    <a:schemeClr val="accent6">
                      <a:satMod val="120000"/>
                      <a:shade val="80000"/>
                    </a:schemeClr>
                  </a:solidFill>
                  <a:prstDash val="solid"/>
                </a:ln>
                <a:solidFill>
                  <a:schemeClr val="accent6">
                    <a:tint val="1000"/>
                  </a:schemeClr>
                </a:solidFill>
                <a:effectLst>
                  <a:glow rad="53100">
                    <a:schemeClr val="accent6">
                      <a:satMod val="180000"/>
                      <a:alpha val="30000"/>
                    </a:schemeClr>
                  </a:glo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3276600"/>
            <a:ext cx="2377440" cy="137160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Rectangle 189"/>
          <p:cNvSpPr/>
          <p:nvPr/>
        </p:nvSpPr>
        <p:spPr>
          <a:xfrm>
            <a:off x="149352" y="137160"/>
            <a:ext cx="8869680" cy="6583680"/>
          </a:xfrm>
          <a:prstGeom prst="rect">
            <a:avLst/>
          </a:prstGeom>
          <a:noFill/>
          <a:ln w="19050" cmpd="sng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kern="1200">
              <a:solidFill>
                <a:prstClr val="white"/>
              </a:solidFill>
              <a:latin typeface="Tw Cen MT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FCE9443-B1E7-481E-8FB4-95CFEE04CF9D}" type="datetimeFigureOut">
              <a:rPr lang="en-US" smtClean="0"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31123" y="6312408"/>
            <a:ext cx="34817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1240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3283BA8C-AC33-4B05-9BAC-0F555B922E64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tabLst>
          <a:tab pos="3830638" algn="l"/>
        </a:tabLst>
        <a:defRPr sz="3600" b="1" kern="1200" cap="none" spc="50">
          <a:ln w="13335" cmpd="sng">
            <a:solidFill>
              <a:schemeClr val="accent1">
                <a:lumMod val="50000"/>
              </a:schemeClr>
            </a:solidFill>
            <a:prstDash val="solid"/>
          </a:ln>
          <a:solidFill>
            <a:schemeClr val="accent6">
              <a:tint val="1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8872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6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awio.com/doc/faq/connector-styles.html" TargetMode="External"/><Relationship Id="rId7" Type="http://schemas.openxmlformats.org/officeDocument/2006/relationships/image" Target="../media/image12.png"/><Relationship Id="rId2" Type="http://schemas.openxmlformats.org/officeDocument/2006/relationships/hyperlink" Target="https://www.drawio.com/doc/faq/shape-style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www.drawio.com/doc/faq/connector-no-arrows.html" TargetMode="External"/><Relationship Id="rId4" Type="http://schemas.openxmlformats.org/officeDocument/2006/relationships/hyperlink" Target="https://www.drawio.com/doc/faq/connector-bidirectional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drawio.com/blog/rotate-shapes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130425"/>
            <a:ext cx="4419600" cy="2365375"/>
          </a:xfrm>
        </p:spPr>
        <p:txBody>
          <a:bodyPr>
            <a:normAutofit/>
          </a:bodyPr>
          <a:lstStyle/>
          <a:p>
            <a:r>
              <a:rPr lang="en-US" dirty="0"/>
              <a:t>Introduction </a:t>
            </a:r>
            <a:r>
              <a:rPr lang="en-US" dirty="0" smtClean="0"/>
              <a:t>to Draw.io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250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Delete</a:t>
            </a:r>
            <a:r>
              <a:rPr lang="en-US" dirty="0"/>
              <a:t> - Select a shape, then press </a:t>
            </a:r>
            <a:r>
              <a:rPr lang="en-US" dirty="0"/>
              <a:t>Backspace</a:t>
            </a:r>
            <a:r>
              <a:rPr lang="en-US" dirty="0"/>
              <a:t> or </a:t>
            </a:r>
            <a:r>
              <a:rPr lang="en-US" dirty="0"/>
              <a:t>Delete</a:t>
            </a:r>
            <a:r>
              <a:rPr lang="en-US" dirty="0"/>
              <a:t>, or click on the </a:t>
            </a:r>
            <a:r>
              <a:rPr lang="en-US" i="1" dirty="0"/>
              <a:t>Delete</a:t>
            </a:r>
            <a:r>
              <a:rPr lang="en-US" dirty="0"/>
              <a:t> tool in the toolbar.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438400"/>
            <a:ext cx="3695700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941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shapes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Floating connectors</a:t>
            </a:r>
            <a:r>
              <a:rPr lang="en-US" dirty="0"/>
              <a:t> - These move around the perimeter of your shape as you move it around the drawing canvas, or change the route that the connector takes.</a:t>
            </a:r>
          </a:p>
          <a:p>
            <a:r>
              <a:rPr lang="en-US" b="1" dirty="0"/>
              <a:t>Fixed connectors</a:t>
            </a:r>
            <a:r>
              <a:rPr lang="en-US" dirty="0"/>
              <a:t> - These stay attached to a fixed point on your shape, even when you move the shape around the drawing canvas.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a floating connector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*Hover </a:t>
            </a:r>
            <a:r>
              <a:rPr lang="en-US" dirty="0"/>
              <a:t>over the source shape until you see the light direction arrows appear.</a:t>
            </a:r>
          </a:p>
          <a:p>
            <a:r>
              <a:rPr lang="en-US" dirty="0" smtClean="0"/>
              <a:t>*Move </a:t>
            </a:r>
            <a:r>
              <a:rPr lang="en-US" dirty="0"/>
              <a:t>your mouse cursor over the direction arrow you want to draw the connector from, then drag the connector out from the arrow towards the target shape.</a:t>
            </a:r>
          </a:p>
          <a:p>
            <a:r>
              <a:rPr lang="en-US" dirty="0" smtClean="0"/>
              <a:t>*Hover </a:t>
            </a:r>
            <a:r>
              <a:rPr lang="en-US" dirty="0"/>
              <a:t>over the target shape and release when the outline of the shape is blue.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067175"/>
            <a:ext cx="3231765" cy="279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46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Draw a fixed connector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914400"/>
            <a:ext cx="8229600" cy="4525963"/>
          </a:xfrm>
        </p:spPr>
        <p:txBody>
          <a:bodyPr/>
          <a:lstStyle/>
          <a:p>
            <a:r>
              <a:rPr lang="en-US" dirty="0" smtClean="0"/>
              <a:t>*Hover </a:t>
            </a:r>
            <a:r>
              <a:rPr lang="en-US" dirty="0"/>
              <a:t>over the source shape until you see the little crosses, connection points, around the shape perimeter.</a:t>
            </a:r>
          </a:p>
          <a:p>
            <a:r>
              <a:rPr lang="en-US" dirty="0" smtClean="0"/>
              <a:t>*Drag </a:t>
            </a:r>
            <a:r>
              <a:rPr lang="en-US" dirty="0"/>
              <a:t>a connector from the connection point on the source shape towards the target shape.</a:t>
            </a:r>
          </a:p>
          <a:p>
            <a:r>
              <a:rPr lang="en-US" dirty="0" smtClean="0"/>
              <a:t>*Hover </a:t>
            </a:r>
            <a:r>
              <a:rPr lang="en-US" dirty="0"/>
              <a:t>over the target shape until you see the connection points, then hover over one of the connection points until it is highlighted in green, and release to attach the connector.</a:t>
            </a:r>
          </a:p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733800"/>
            <a:ext cx="3484080" cy="2915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80958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5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50" autoRev="1" fill="remov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0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1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" dur="250" autoRev="1" fill="remov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Change the path of a connector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4525963"/>
          </a:xfrm>
        </p:spPr>
        <p:txBody>
          <a:bodyPr/>
          <a:lstStyle/>
          <a:p>
            <a:r>
              <a:rPr lang="en-US" dirty="0" smtClean="0"/>
              <a:t>*Select </a:t>
            </a:r>
            <a:r>
              <a:rPr lang="en-US" dirty="0"/>
              <a:t>the connector that you want to change the path of to see its waypoints.</a:t>
            </a:r>
          </a:p>
          <a:p>
            <a:r>
              <a:rPr lang="en-US" dirty="0" smtClean="0"/>
              <a:t>*Drag </a:t>
            </a:r>
            <a:r>
              <a:rPr lang="en-US" dirty="0"/>
              <a:t>one of the waypoints into a new position. New waypoints will be added automatically based on where you grabbed the connector and where you move your mouse too.</a:t>
            </a:r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2971800"/>
            <a:ext cx="3721100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00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Add labels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*Double </a:t>
            </a:r>
            <a:r>
              <a:rPr lang="en-US" dirty="0"/>
              <a:t>click on a shape. Start typing to replace the label with your own text. Alternatively, single click on a shape and start typing to add or edit the label.</a:t>
            </a:r>
          </a:p>
          <a:p>
            <a:r>
              <a:rPr lang="en-US" dirty="0" smtClean="0"/>
              <a:t>*Press</a:t>
            </a:r>
            <a:r>
              <a:rPr lang="en-US" dirty="0"/>
              <a:t> Enter to save the label text.</a:t>
            </a:r>
          </a:p>
          <a:p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743200"/>
            <a:ext cx="360680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337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Connector </a:t>
            </a:r>
            <a:r>
              <a:rPr lang="en-US" b="1" dirty="0" smtClean="0"/>
              <a:t>labels</a:t>
            </a:r>
            <a:br>
              <a:rPr lang="en-US" b="1" dirty="0" smtClean="0"/>
            </a:br>
            <a:r>
              <a:rPr lang="en-US" dirty="0"/>
              <a:t>You can add more than one label to a connector - at the source end, the target end, and in the middle.</a:t>
            </a:r>
          </a:p>
          <a:p>
            <a:r>
              <a:rPr lang="en-US" dirty="0" smtClean="0"/>
              <a:t>*Double </a:t>
            </a:r>
            <a:r>
              <a:rPr lang="en-US" dirty="0"/>
              <a:t>click in the position you want to add a text label there.</a:t>
            </a:r>
          </a:p>
          <a:p>
            <a:r>
              <a:rPr lang="en-US" dirty="0" smtClean="0"/>
              <a:t>*To </a:t>
            </a:r>
            <a:r>
              <a:rPr lang="en-US" dirty="0"/>
              <a:t>reposition the connector label text, click on the label, then drag the small yellow diamond to a new position.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74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Style your flow 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shape, or hold </a:t>
            </a:r>
            <a:r>
              <a:rPr lang="en-US" dirty="0"/>
              <a:t>Shift</a:t>
            </a:r>
            <a:r>
              <a:rPr lang="en-US" dirty="0"/>
              <a:t> down and click on multiple shapes and connectors to select many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2514600"/>
            <a:ext cx="5943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0367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</a:t>
            </a:r>
            <a:r>
              <a:rPr lang="en-US" dirty="0" err="1"/>
              <a:t>colours</a:t>
            </a:r>
            <a:r>
              <a:rPr lang="en-US" dirty="0"/>
              <a:t> and </a:t>
            </a:r>
            <a:r>
              <a:rPr lang="en-US" dirty="0">
                <a:hlinkClick r:id="rId2"/>
              </a:rPr>
              <a:t>style your shapes</a:t>
            </a:r>
            <a:r>
              <a:rPr lang="en-US" dirty="0"/>
              <a:t> and </a:t>
            </a:r>
            <a:r>
              <a:rPr lang="en-US" dirty="0">
                <a:hlinkClick r:id="rId3"/>
              </a:rPr>
              <a:t>connectors</a:t>
            </a:r>
            <a:r>
              <a:rPr lang="en-US" dirty="0"/>
              <a:t> via the </a:t>
            </a:r>
            <a:r>
              <a:rPr lang="en-US" i="1" dirty="0"/>
              <a:t>Style</a:t>
            </a:r>
            <a:r>
              <a:rPr lang="en-US" dirty="0"/>
              <a:t> </a:t>
            </a:r>
            <a:r>
              <a:rPr lang="en-US" dirty="0" err="1"/>
              <a:t>tab.The</a:t>
            </a:r>
            <a:r>
              <a:rPr lang="en-US" dirty="0"/>
              <a:t> style palette at the top of the </a:t>
            </a:r>
            <a:r>
              <a:rPr lang="en-US" i="1" dirty="0"/>
              <a:t>Style</a:t>
            </a:r>
            <a:r>
              <a:rPr lang="en-US" dirty="0"/>
              <a:t> tab changes both the fill and outline </a:t>
            </a:r>
            <a:r>
              <a:rPr lang="en-US" dirty="0" err="1"/>
              <a:t>colour</a:t>
            </a:r>
            <a:r>
              <a:rPr lang="en-US" dirty="0"/>
              <a:t>. Click the left or right arrows to view more styles.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Style </a:t>
            </a:r>
            <a:r>
              <a:rPr lang="en-US" dirty="0"/>
              <a:t>a selected connector to have </a:t>
            </a:r>
            <a:r>
              <a:rPr lang="en-US" dirty="0">
                <a:hlinkClick r:id="rId4"/>
              </a:rPr>
              <a:t>arrows on both ends</a:t>
            </a:r>
            <a:r>
              <a:rPr lang="en-US" dirty="0"/>
              <a:t> or </a:t>
            </a:r>
            <a:r>
              <a:rPr lang="en-US" dirty="0">
                <a:hlinkClick r:id="rId5"/>
              </a:rPr>
              <a:t>no arrows</a:t>
            </a:r>
            <a:r>
              <a:rPr lang="en-US" dirty="0"/>
              <a:t>.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2819400"/>
            <a:ext cx="19431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419600"/>
            <a:ext cx="1797050" cy="233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51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Export and share your flow chart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as a </a:t>
            </a:r>
            <a:r>
              <a:rPr lang="en-US" i="1" dirty="0"/>
              <a:t>PNG</a:t>
            </a:r>
            <a:r>
              <a:rPr lang="en-US" dirty="0"/>
              <a:t>, </a:t>
            </a:r>
            <a:r>
              <a:rPr lang="en-US" i="1" dirty="0"/>
              <a:t>JPEG</a:t>
            </a:r>
            <a:r>
              <a:rPr lang="en-US" dirty="0"/>
              <a:t> or </a:t>
            </a:r>
            <a:r>
              <a:rPr lang="en-US" i="1" dirty="0"/>
              <a:t>SVG</a:t>
            </a:r>
            <a:r>
              <a:rPr lang="en-US" dirty="0"/>
              <a:t> to convert your diagram to an image that </a:t>
            </a:r>
            <a:r>
              <a:rPr lang="en-US" dirty="0" smtClean="0"/>
              <a:t>you </a:t>
            </a:r>
            <a:r>
              <a:rPr lang="en-US" dirty="0"/>
              <a:t>can paste into a website or email.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514600"/>
            <a:ext cx="5410200" cy="299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901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*Draw.io </a:t>
            </a:r>
            <a:r>
              <a:rPr lang="en-US" b="1" dirty="0"/>
              <a:t>is a free, online diagramming tool that allows you to create flowcharts, diagrams, mind maps, </a:t>
            </a:r>
            <a:r>
              <a:rPr lang="en-US" b="1" dirty="0" err="1"/>
              <a:t>organisation</a:t>
            </a:r>
            <a:r>
              <a:rPr lang="en-US" b="1" dirty="0"/>
              <a:t> charts, and much more.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*A </a:t>
            </a:r>
            <a:r>
              <a:rPr lang="en-US" b="1" dirty="0"/>
              <a:t>web-based application, Draw.io is fully integrated with Google Drive. 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8819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- create a flowchart by using draw.io tool of flex attendance feature.</a:t>
            </a:r>
          </a:p>
          <a:p>
            <a:r>
              <a:rPr lang="en-US" dirty="0" smtClean="0"/>
              <a:t>-create a flowchart of how to upload a file in </a:t>
            </a:r>
            <a:r>
              <a:rPr lang="en-US" dirty="0" err="1" smtClean="0"/>
              <a:t>google</a:t>
            </a:r>
            <a:r>
              <a:rPr lang="en-US" dirty="0" smtClean="0"/>
              <a:t> drive.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280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shapes to the drawing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Add the first step</a:t>
            </a:r>
            <a:r>
              <a:rPr lang="en-US" dirty="0"/>
              <a:t> - Use one of the following methods to add a rectangle to the drawing canvas. Rectangles represent the steps in your </a:t>
            </a:r>
            <a:r>
              <a:rPr lang="en-US" dirty="0" smtClean="0"/>
              <a:t>process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088" y="2819400"/>
            <a:ext cx="6140450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651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b="1" dirty="0" smtClean="0"/>
              <a:t>*Click </a:t>
            </a:r>
            <a:r>
              <a:rPr lang="en-US" b="1" dirty="0"/>
              <a:t>on a rectangle in the </a:t>
            </a:r>
            <a:r>
              <a:rPr lang="en-US" b="1" i="1" dirty="0"/>
              <a:t>General</a:t>
            </a:r>
            <a:r>
              <a:rPr lang="en-US" b="1" dirty="0"/>
              <a:t> shape library to add it the drawing canvas.</a:t>
            </a:r>
          </a:p>
          <a:p>
            <a:r>
              <a:rPr lang="en-US" b="1" dirty="0" smtClean="0"/>
              <a:t>*Double-click </a:t>
            </a:r>
            <a:r>
              <a:rPr lang="en-US" b="1" dirty="0"/>
              <a:t>on an empty area on the drawing canvas and select a rectangle shape.</a:t>
            </a:r>
          </a:p>
          <a:p>
            <a:r>
              <a:rPr lang="en-US" b="1" dirty="0" smtClean="0"/>
              <a:t>*Drag </a:t>
            </a:r>
            <a:r>
              <a:rPr lang="en-US" b="1" dirty="0"/>
              <a:t>a rectangle from the </a:t>
            </a:r>
            <a:r>
              <a:rPr lang="en-US" b="1" i="1" dirty="0"/>
              <a:t>General</a:t>
            </a:r>
            <a:r>
              <a:rPr lang="en-US" b="1" dirty="0"/>
              <a:t> shape library to a specific position on the drawing canvas.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6363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more shapes</a:t>
            </a:r>
            <a:r>
              <a:rPr lang="en-US" b="0" dirty="0"/>
              <a:t> 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Hover over the first shape you placed to see the four direction arrows. Click on one of the shapes, then select a shape to add and connect it in that direction.</a:t>
            </a:r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2971800"/>
            <a:ext cx="63881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67247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Shapes for flow charts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Rectangle</a:t>
            </a:r>
            <a:r>
              <a:rPr lang="en-US" dirty="0"/>
              <a:t> - Basic steps in your process.</a:t>
            </a:r>
          </a:p>
          <a:p>
            <a:r>
              <a:rPr lang="en-US" b="1" dirty="0"/>
              <a:t>Diamond (rhombus)</a:t>
            </a:r>
            <a:r>
              <a:rPr lang="en-US" dirty="0"/>
              <a:t> - Decisions, usually yes/no questions, that split the process into two or more branches.</a:t>
            </a:r>
          </a:p>
          <a:p>
            <a:r>
              <a:rPr lang="en-US" b="1" dirty="0"/>
              <a:t>Circle or oval</a:t>
            </a:r>
            <a:r>
              <a:rPr lang="en-US" dirty="0"/>
              <a:t> - Optional start and stop points in your process.</a:t>
            </a:r>
          </a:p>
          <a:p>
            <a:r>
              <a:rPr lang="en-US" b="1" dirty="0"/>
              <a:t>Parallelogram</a:t>
            </a:r>
            <a:r>
              <a:rPr lang="en-US" dirty="0"/>
              <a:t> - Input or output, where your process needs or gives information to an external party or system.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377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229600" cy="4525963"/>
          </a:xfrm>
        </p:spPr>
        <p:txBody>
          <a:bodyPr/>
          <a:lstStyle/>
          <a:p>
            <a:r>
              <a:rPr lang="en-US" b="1" dirty="0"/>
              <a:t>Cylinder</a:t>
            </a:r>
            <a:r>
              <a:rPr lang="en-US" dirty="0"/>
              <a:t> - Disk drives, used to indicate that data is stored during that step in the process.</a:t>
            </a:r>
          </a:p>
          <a:p>
            <a:r>
              <a:rPr lang="en-US" b="1" dirty="0"/>
              <a:t>Rectangle with a wavy bottom line</a:t>
            </a:r>
            <a:r>
              <a:rPr lang="en-US" dirty="0"/>
              <a:t> - Documents that are produced as a result of a process step.</a:t>
            </a:r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581400"/>
            <a:ext cx="6457950" cy="228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497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Move, resize, rotate, and delete shapes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Move</a:t>
            </a:r>
            <a:r>
              <a:rPr lang="en-US" dirty="0"/>
              <a:t> - Select and drag a shape that is on the drawing canvas to another position.</a:t>
            </a:r>
          </a:p>
          <a:p>
            <a:r>
              <a:rPr lang="en-US" b="1" dirty="0"/>
              <a:t>Resize</a:t>
            </a:r>
            <a:r>
              <a:rPr lang="en-US" dirty="0"/>
              <a:t> - Select a shape. Drag any of the round ‘grab’ handles to make the shape smaller or larger. Hold down Control when you resize shapes to keep them </a:t>
            </a:r>
            <a:r>
              <a:rPr lang="en-US" dirty="0" err="1"/>
              <a:t>centred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996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Rotate</a:t>
            </a:r>
            <a:r>
              <a:rPr lang="en-US" dirty="0"/>
              <a:t> - Select a shape. Drag the rotate grab handle (the round arrow) at the top right corner of the shape to </a:t>
            </a:r>
            <a:r>
              <a:rPr lang="en-US" dirty="0">
                <a:hlinkClick r:id="rId2"/>
              </a:rPr>
              <a:t>rotate the shape</a:t>
            </a:r>
            <a:r>
              <a:rPr lang="en-US" dirty="0"/>
              <a:t> around its center point</a:t>
            </a:r>
            <a:r>
              <a:rPr lang="en-US" dirty="0" smtClean="0"/>
              <a:t>.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743200"/>
            <a:ext cx="44958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03819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Thatch">
  <a:themeElements>
    <a:clrScheme name="Thatch">
      <a:dk1>
        <a:sysClr val="windowText" lastClr="000000"/>
      </a:dk1>
      <a:lt1>
        <a:sysClr val="window" lastClr="FFFFFF"/>
      </a:lt1>
      <a:dk2>
        <a:srgbClr val="1D3641"/>
      </a:dk2>
      <a:lt2>
        <a:srgbClr val="DFE6D0"/>
      </a:lt2>
      <a:accent1>
        <a:srgbClr val="759AA5"/>
      </a:accent1>
      <a:accent2>
        <a:srgbClr val="CFC60D"/>
      </a:accent2>
      <a:accent3>
        <a:srgbClr val="99987F"/>
      </a:accent3>
      <a:accent4>
        <a:srgbClr val="90AC97"/>
      </a:accent4>
      <a:accent5>
        <a:srgbClr val="FFAD1C"/>
      </a:accent5>
      <a:accent6>
        <a:srgbClr val="B9AB6F"/>
      </a:accent6>
      <a:hlink>
        <a:srgbClr val="66AACD"/>
      </a:hlink>
      <a:folHlink>
        <a:srgbClr val="809DB3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創英角ｺﾞｼｯｸUB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hatch">
      <a:fillStyleLst>
        <a:solidFill>
          <a:schemeClr val="phClr"/>
        </a:solidFill>
        <a:gradFill rotWithShape="1">
          <a:gsLst>
            <a:gs pos="0">
              <a:schemeClr val="phClr">
                <a:tint val="79000"/>
                <a:satMod val="180000"/>
              </a:schemeClr>
            </a:gs>
            <a:gs pos="65000">
              <a:schemeClr val="phClr">
                <a:tint val="52000"/>
                <a:satMod val="250000"/>
              </a:schemeClr>
            </a:gs>
            <a:gs pos="100000">
              <a:schemeClr val="phClr">
                <a:tint val="29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8700000"/>
            </a:lightRig>
          </a:scene3d>
          <a:sp3d contourW="12700" prstMaterial="dkEdge">
            <a:bevelT w="0" h="0" prst="relaxedInset"/>
            <a:contourClr>
              <a:schemeClr val="phClr">
                <a:shade val="65000"/>
                <a:satMod val="15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3200000"/>
            </a:lightRig>
          </a:scene3d>
          <a:sp3d prstMaterial="dkEdge">
            <a:bevelT w="63500" h="508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hade val="95000"/>
                <a:satMod val="200000"/>
              </a:schemeClr>
            </a:gs>
            <a:gs pos="53000">
              <a:schemeClr val="phClr">
                <a:shade val="60000"/>
                <a:satMod val="220000"/>
              </a:schemeClr>
            </a:gs>
            <a:gs pos="100000">
              <a:schemeClr val="phClr">
                <a:shade val="45000"/>
                <a:satMod val="22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3000"/>
                <a:shade val="97000"/>
                <a:satMod val="230000"/>
              </a:schemeClr>
            </a:gs>
            <a:gs pos="100000">
              <a:schemeClr val="phClr">
                <a:shade val="35000"/>
                <a:satMod val="250000"/>
              </a:schemeClr>
            </a:gs>
          </a:gsLst>
          <a:path path="circle">
            <a:fillToRect l="15000" t="50000" r="85000" b="6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Thatch</Template>
  <TotalTime>31</TotalTime>
  <Words>379</Words>
  <Application>Microsoft Office PowerPoint</Application>
  <PresentationFormat>On-screen Show (4:3)</PresentationFormat>
  <Paragraphs>52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Thatch</vt:lpstr>
      <vt:lpstr>Introduction to Draw.io </vt:lpstr>
      <vt:lpstr>PowerPoint Presentation</vt:lpstr>
      <vt:lpstr>Add shapes to the drawing canvas</vt:lpstr>
      <vt:lpstr>PowerPoint Presentation</vt:lpstr>
      <vt:lpstr>Add more shapes </vt:lpstr>
      <vt:lpstr>Shapes for flow charts</vt:lpstr>
      <vt:lpstr>PowerPoint Presentation</vt:lpstr>
      <vt:lpstr>Move, resize, rotate, and delete shapes </vt:lpstr>
      <vt:lpstr>PowerPoint Presentation</vt:lpstr>
      <vt:lpstr>PowerPoint Presentation</vt:lpstr>
      <vt:lpstr>Connect shapes </vt:lpstr>
      <vt:lpstr>Draw a floating connector </vt:lpstr>
      <vt:lpstr>Draw a fixed connector </vt:lpstr>
      <vt:lpstr>Change the path of a connector </vt:lpstr>
      <vt:lpstr>Add labels </vt:lpstr>
      <vt:lpstr>PowerPoint Presentation</vt:lpstr>
      <vt:lpstr>Style your flow chart </vt:lpstr>
      <vt:lpstr>PowerPoint Presentation</vt:lpstr>
      <vt:lpstr>Export and share your flow chart </vt:lpstr>
      <vt:lpstr>TASK: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Draw.io</dc:title>
  <dc:creator>Hira</dc:creator>
  <cp:lastModifiedBy>Hira</cp:lastModifiedBy>
  <cp:revision>5</cp:revision>
  <dcterms:created xsi:type="dcterms:W3CDTF">2023-11-02T19:46:20Z</dcterms:created>
  <dcterms:modified xsi:type="dcterms:W3CDTF">2023-11-02T20:18:14Z</dcterms:modified>
</cp:coreProperties>
</file>