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95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5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8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52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0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2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6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10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690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11/19/2023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76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xsoft.com/blog/ai-image-generation/" TargetMode="External"/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eatures/copilot" TargetMode="External"/><Relationship Id="rId4" Type="http://schemas.openxmlformats.org/officeDocument/2006/relationships/hyperlink" Target="https://www.midjourney.com/home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ircular pattern with dots and lines&#10;&#10;Description automatically generated">
            <a:extLst>
              <a:ext uri="{FF2B5EF4-FFF2-40B4-BE49-F238E27FC236}">
                <a16:creationId xmlns:a16="http://schemas.microsoft.com/office/drawing/2014/main" id="{93126888-D942-B8BD-EAA0-7020791A4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8" b="25803"/>
          <a:stretch/>
        </p:blipFill>
        <p:spPr>
          <a:xfrm>
            <a:off x="20" y="1874237"/>
            <a:ext cx="12191979" cy="49837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26E79-88F7-17FD-490E-287E57494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7819336" cy="1235225"/>
          </a:xfrm>
        </p:spPr>
        <p:txBody>
          <a:bodyPr anchor="ctr">
            <a:noAutofit/>
          </a:bodyPr>
          <a:lstStyle/>
          <a:p>
            <a:r>
              <a:rPr lang="en-US" sz="5400" dirty="0">
                <a:latin typeface="Arabic Typesetting" panose="020F0502020204030204" pitchFamily="66" charset="-78"/>
                <a:cs typeface="Arabic Typesetting" panose="020F0502020204030204" pitchFamily="66" charset="-78"/>
              </a:rPr>
              <a:t>Introduction to Prompt Engineering</a:t>
            </a:r>
            <a:endParaRPr lang="en-PK" sz="5400" dirty="0">
              <a:latin typeface="Arabic Typesetting" panose="020F0502020204030204" pitchFamily="66" charset="-78"/>
              <a:cs typeface="Arabic Typesetting" panose="020F0502020204030204" pitchFamily="66" charset="-7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84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6680D-F70F-2658-088C-4DDA9501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“Prompt”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00112-8343-90E5-98EE-B7EC72404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A prompt is a set of instructions or input given to a computer program to perform a specific task or generate a particular output.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In the context of our conversation, a prompt is the text or question you provide to me, guiding the direction of our discussion.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prompt in the context of prompt engineering refers to a clear and straightforward input or query given to a language model or natural language processing (NLP) system.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0" i="0" dirty="0">
                <a:effectLst/>
                <a:latin typeface="Söhne"/>
              </a:rPr>
              <a:t> Natural language text describing the task that an AI should perform.</a:t>
            </a:r>
            <a:r>
              <a:rPr lang="en-US" sz="1800" b="0" i="0" dirty="0">
                <a:solidFill>
                  <a:srgbClr val="0F0F0F"/>
                </a:solidFill>
                <a:effectLst/>
                <a:latin typeface="Söhne"/>
              </a:rPr>
              <a:t>  </a:t>
            </a:r>
            <a:endParaRPr lang="en-US" sz="1800" b="0" i="0" dirty="0">
              <a:effectLst/>
              <a:latin typeface="Söhne"/>
            </a:endParaRPr>
          </a:p>
          <a:p>
            <a:endParaRPr lang="en-US" sz="1800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US" dirty="0">
              <a:solidFill>
                <a:srgbClr val="0F0F0F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1337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1B1E-D548-F98D-58F4-CD639F57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95C4E-8BB3-187E-F179-36A3BEF2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97340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A language model is a type of artificial intelligence model designed to understand and generate human-like text</a:t>
            </a:r>
          </a:p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                    --Artificial intelligence(Perform tasks requiring human-like intelligence)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It is trained on large datasets to predict the probability of a word or sequence of words given a context.</a:t>
            </a:r>
          </a:p>
          <a:p>
            <a:r>
              <a:rPr lang="en-US" dirty="0">
                <a:solidFill>
                  <a:srgbClr val="0F0F0F"/>
                </a:solidFill>
                <a:latin typeface="Söhne"/>
              </a:rPr>
              <a:t>                     --Dataset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(collection of data, used for analysis, research, or to train and test    	         </a:t>
            </a:r>
            <a:r>
              <a:rPr lang="en-US" dirty="0">
                <a:solidFill>
                  <a:srgbClr val="0F0F0F"/>
                </a:solidFill>
                <a:latin typeface="Söhne"/>
              </a:rPr>
              <a:t>Artificial Intelligence M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odels)</a:t>
            </a:r>
          </a:p>
          <a:p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1403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596C-60E3-1CA6-4E2A-5743B1C7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Applications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4DCE-79D3-8EEF-3768-546144E5F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Language models have diverse applications, including</a:t>
            </a:r>
          </a:p>
          <a:p>
            <a:pPr algn="l"/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marL="457200" indent="-457200" algn="l">
              <a:buFont typeface="+mj-lt"/>
              <a:buAutoNum type="alphaLcPeriod"/>
            </a:pP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 Text Generation: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Creating coherent and contextually relevant text.</a:t>
            </a:r>
          </a:p>
          <a:p>
            <a:pPr marL="457200" indent="-457200" algn="l">
              <a:buFont typeface="+mj-lt"/>
              <a:buAutoNum type="alphaLcPeriod"/>
            </a:pP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Machine Translation: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Translating text from one language to another.</a:t>
            </a:r>
          </a:p>
          <a:p>
            <a:pPr marL="457200" indent="-457200" algn="l">
              <a:buFont typeface="+mj-lt"/>
              <a:buAutoNum type="alphaLcPeriod"/>
            </a:pP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Text Summarization: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Generating concise summaries of longer texts.</a:t>
            </a:r>
          </a:p>
          <a:p>
            <a:pPr marL="457200" indent="-457200" algn="l">
              <a:buFont typeface="+mj-lt"/>
              <a:buAutoNum type="alphaLcPeriod"/>
            </a:pP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Question Answering: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Providing relevant answers to user queries.</a:t>
            </a:r>
          </a:p>
          <a:p>
            <a:pPr marL="457200" indent="-457200" algn="l">
              <a:buFont typeface="+mj-lt"/>
              <a:buAutoNum type="alphaLcPeriod"/>
            </a:pPr>
            <a:r>
              <a:rPr lang="en-US" b="1" i="0" dirty="0">
                <a:solidFill>
                  <a:srgbClr val="0F0F0F"/>
                </a:solidFill>
                <a:effectLst/>
                <a:latin typeface="Söhne"/>
              </a:rPr>
              <a:t>Chatbots: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Enabling natural language interactions in conversational agents.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AD2D3-C2AF-6C2F-0F7D-F6BA6D85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612" y="569944"/>
            <a:ext cx="3518735" cy="272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6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AB79-06C2-7AE9-9194-9E9D0F91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E284-ABAC-AE7B-ED1B-FDAC6CD94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"Prompt engineering" refers to the process of designing and formulating prompts or questions that encourage thoughtful and meaningful responses from individuals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F0F0F"/>
                </a:solidFill>
                <a:latin typeface="Söhne"/>
              </a:rPr>
              <a:t> A 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crucial skill for university students as it helps them engage with course material more deeply and express their understanding effectively.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9316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87ED-7CAE-5F82-86A9-9428AEBF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594D-064A-B2E4-9167-B61F3257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71417"/>
                </a:solidFill>
                <a:effectLst/>
                <a:latin typeface="Proxima Nova"/>
              </a:rPr>
              <a:t>Prompt engineering is used for different types of generative AI models:</a:t>
            </a:r>
          </a:p>
          <a:p>
            <a:pPr marL="457200" indent="-457200" algn="l" fontAlgn="base">
              <a:buFont typeface="+mj-lt"/>
              <a:buAutoNum type="alphaLcParenR"/>
            </a:pPr>
            <a:r>
              <a:rPr lang="en-US" b="0" i="0" dirty="0">
                <a:solidFill>
                  <a:srgbClr val="071417"/>
                </a:solidFill>
                <a:effectLst/>
                <a:latin typeface="Proxima Nova"/>
              </a:rPr>
              <a:t>text-based models (e.g., </a:t>
            </a:r>
            <a:r>
              <a:rPr lang="en-US" b="0" i="0" u="none" strike="noStrike" dirty="0">
                <a:solidFill>
                  <a:srgbClr val="007D99"/>
                </a:solidFill>
                <a:effectLst/>
                <a:latin typeface="Proxima Nova"/>
                <a:hlinkClick r:id="rId2"/>
              </a:rPr>
              <a:t>ChatGPT</a:t>
            </a:r>
            <a:r>
              <a:rPr lang="en-US" b="0" i="0" dirty="0">
                <a:solidFill>
                  <a:srgbClr val="071417"/>
                </a:solidFill>
                <a:effectLst/>
                <a:latin typeface="Proxima Nova"/>
              </a:rPr>
              <a:t>)</a:t>
            </a:r>
          </a:p>
          <a:p>
            <a:pPr marL="457200" indent="-457200" algn="l" fontAlgn="base">
              <a:buFont typeface="+mj-lt"/>
              <a:buAutoNum type="alphaLcParenR"/>
            </a:pPr>
            <a:r>
              <a:rPr lang="en-US" b="0" i="0" u="none" strike="noStrike" dirty="0">
                <a:solidFill>
                  <a:srgbClr val="007D99"/>
                </a:solidFill>
                <a:effectLst/>
                <a:latin typeface="Proxima Nova"/>
                <a:hlinkClick r:id="rId3"/>
              </a:rPr>
              <a:t>image generators</a:t>
            </a:r>
            <a:r>
              <a:rPr lang="en-US" b="0" i="0" dirty="0">
                <a:solidFill>
                  <a:srgbClr val="071417"/>
                </a:solidFill>
                <a:effectLst/>
                <a:latin typeface="Proxima Nova"/>
              </a:rPr>
              <a:t> (e.g., </a:t>
            </a:r>
            <a:r>
              <a:rPr lang="en-US" b="0" i="0" u="none" strike="noStrike" dirty="0" err="1">
                <a:solidFill>
                  <a:srgbClr val="007D99"/>
                </a:solidFill>
                <a:effectLst/>
                <a:latin typeface="Proxima Nova"/>
                <a:hlinkClick r:id="rId4"/>
              </a:rPr>
              <a:t>Midjourney</a:t>
            </a:r>
            <a:r>
              <a:rPr lang="en-US" b="0" i="0" dirty="0">
                <a:solidFill>
                  <a:srgbClr val="071417"/>
                </a:solidFill>
                <a:effectLst/>
                <a:latin typeface="Proxima Nova"/>
              </a:rPr>
              <a:t>)</a:t>
            </a:r>
          </a:p>
          <a:p>
            <a:pPr marL="457200" indent="-457200" fontAlgn="base">
              <a:buFont typeface="+mj-lt"/>
              <a:buAutoNum type="alphaLcParenR"/>
            </a:pPr>
            <a:r>
              <a:rPr lang="en-US" b="0" i="0" dirty="0">
                <a:solidFill>
                  <a:srgbClr val="071417"/>
                </a:solidFill>
                <a:effectLst/>
                <a:latin typeface="Proxima Nova"/>
              </a:rPr>
              <a:t>code generators (e.g., </a:t>
            </a:r>
            <a:r>
              <a:rPr lang="en-US" b="0" i="0" u="none" strike="noStrike" dirty="0">
                <a:solidFill>
                  <a:srgbClr val="007D99"/>
                </a:solidFill>
                <a:effectLst/>
                <a:latin typeface="Proxima Nova"/>
                <a:hlinkClick r:id="rId5"/>
              </a:rPr>
              <a:t>Copilot</a:t>
            </a:r>
            <a:r>
              <a:rPr lang="en-US" b="0" i="0" dirty="0">
                <a:solidFill>
                  <a:srgbClr val="071417"/>
                </a:solidFill>
                <a:effectLst/>
                <a:latin typeface="Proxima Nova"/>
              </a:rPr>
              <a:t>).</a:t>
            </a:r>
          </a:p>
          <a:p>
            <a:pPr algn="l" fontAlgn="base"/>
            <a:endParaRPr lang="en-US" b="0" i="0" dirty="0">
              <a:solidFill>
                <a:srgbClr val="071417"/>
              </a:solidFill>
              <a:effectLst/>
              <a:latin typeface="Proxima Nova"/>
            </a:endParaRPr>
          </a:p>
          <a:p>
            <a:pPr marL="457200" indent="-457200" algn="l" fontAlgn="base">
              <a:buFont typeface="+mj-lt"/>
              <a:buAutoNum type="alphaLcParenR"/>
            </a:pPr>
            <a:endParaRPr lang="en-US" b="0" i="0" dirty="0">
              <a:solidFill>
                <a:srgbClr val="071417"/>
              </a:solidFill>
              <a:effectLst/>
              <a:latin typeface="Proxima Nova"/>
            </a:endParaRPr>
          </a:p>
          <a:p>
            <a:pPr algn="l" fontAlgn="base"/>
            <a:endParaRPr lang="en-US" b="0" i="0" dirty="0">
              <a:solidFill>
                <a:srgbClr val="071417"/>
              </a:solidFill>
              <a:effectLst/>
              <a:latin typeface="Proxima Nova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5946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629E-3161-DC5C-62E2-C647C10F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Chat-GPT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BAB9-03E8-D7DE-0946-7EADE3583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ChatGPT operates based on a prompt-based approach.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The quality of the responses depends on the clarity and specificity of the prompts, as well as the context provided within the conversation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29096-5F7D-D1A3-A899-59B3DFCACF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6" t="1879" r="1923"/>
          <a:stretch/>
        </p:blipFill>
        <p:spPr>
          <a:xfrm>
            <a:off x="7648574" y="3695699"/>
            <a:ext cx="2809875" cy="298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8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98F6A-E136-49E7-A623-1A873503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E045-719F-5C42-4BD8-C2D07E5E9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364" y="2737229"/>
            <a:ext cx="10381205" cy="32617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List down more language models other than chat </a:t>
            </a:r>
            <a:r>
              <a:rPr lang="en-US" dirty="0" err="1"/>
              <a:t>gpt</a:t>
            </a:r>
            <a:r>
              <a:rPr lang="en-US" dirty="0"/>
              <a:t> and usage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table using chat </a:t>
            </a:r>
            <a:r>
              <a:rPr lang="en-US" dirty="0" err="1"/>
              <a:t>gpt</a:t>
            </a:r>
            <a:r>
              <a:rPr lang="en-US" dirty="0"/>
              <a:t> in which columns name would be </a:t>
            </a:r>
            <a:r>
              <a:rPr lang="en-US" dirty="0" err="1"/>
              <a:t>id,name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rollno</a:t>
            </a:r>
            <a:r>
              <a:rPr lang="en-US" dirty="0"/>
              <a:t>, contact </a:t>
            </a:r>
            <a:r>
              <a:rPr lang="en-US" dirty="0" err="1"/>
              <a:t>Number,Semester</a:t>
            </a:r>
            <a:r>
              <a:rPr lang="en-US" dirty="0"/>
              <a:t> , discipline , Courses (records must be 20)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37253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DarkSeedLeftStep">
      <a:dk1>
        <a:srgbClr val="000000"/>
      </a:dk1>
      <a:lt1>
        <a:srgbClr val="FFFFFF"/>
      </a:lt1>
      <a:dk2>
        <a:srgbClr val="1B3025"/>
      </a:dk2>
      <a:lt2>
        <a:srgbClr val="F0F3F1"/>
      </a:lt2>
      <a:accent1>
        <a:srgbClr val="C34D96"/>
      </a:accent1>
      <a:accent2>
        <a:srgbClr val="AD3BB1"/>
      </a:accent2>
      <a:accent3>
        <a:srgbClr val="8D4DC3"/>
      </a:accent3>
      <a:accent4>
        <a:srgbClr val="5749B7"/>
      </a:accent4>
      <a:accent5>
        <a:srgbClr val="4D6FC3"/>
      </a:accent5>
      <a:accent6>
        <a:srgbClr val="3B8EB1"/>
      </a:accent6>
      <a:hlink>
        <a:srgbClr val="3F4FBF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408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Arabic Typesetting</vt:lpstr>
      <vt:lpstr>Arial</vt:lpstr>
      <vt:lpstr>Arial</vt:lpstr>
      <vt:lpstr>Bierstadt</vt:lpstr>
      <vt:lpstr>Proxima Nova</vt:lpstr>
      <vt:lpstr>Söhne</vt:lpstr>
      <vt:lpstr>Wingdings</vt:lpstr>
      <vt:lpstr>BevelVTI</vt:lpstr>
      <vt:lpstr>Introduction to Prompt Engineering</vt:lpstr>
      <vt:lpstr>“Prompt”</vt:lpstr>
      <vt:lpstr>Language Models</vt:lpstr>
      <vt:lpstr>Language Model Applications</vt:lpstr>
      <vt:lpstr>Prompt Engineering</vt:lpstr>
      <vt:lpstr>Applications </vt:lpstr>
      <vt:lpstr>Introduction to Chat-GPT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Prompt Engineering</dc:title>
  <dc:creator>hamza qader</dc:creator>
  <cp:lastModifiedBy>hamza qader</cp:lastModifiedBy>
  <cp:revision>1</cp:revision>
  <dcterms:created xsi:type="dcterms:W3CDTF">2023-11-19T10:32:35Z</dcterms:created>
  <dcterms:modified xsi:type="dcterms:W3CDTF">2023-11-19T13:57:12Z</dcterms:modified>
</cp:coreProperties>
</file>