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439" r:id="rId2"/>
    <p:sldId id="448" r:id="rId3"/>
    <p:sldId id="449" r:id="rId4"/>
    <p:sldId id="441" r:id="rId5"/>
    <p:sldId id="454" r:id="rId6"/>
    <p:sldId id="450" r:id="rId7"/>
    <p:sldId id="443" r:id="rId8"/>
    <p:sldId id="444" r:id="rId9"/>
    <p:sldId id="451" r:id="rId10"/>
    <p:sldId id="453" r:id="rId11"/>
    <p:sldId id="452" r:id="rId12"/>
    <p:sldId id="445" r:id="rId13"/>
    <p:sldId id="44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0033"/>
    <a:srgbClr val="FF9900"/>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6C101F-79CA-4833-9140-77EAA2A6E9B6}" type="datetimeFigureOut">
              <a:rPr lang="en-US" smtClean="0"/>
              <a:t>8/31/2022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52649A-6D48-4BA6-9064-2493D423F428}" type="slidenum">
              <a:rPr lang="en-US" smtClean="0"/>
              <a:t>‹#›</a:t>
            </a:fld>
            <a:endParaRPr lang="en-US"/>
          </a:p>
        </p:txBody>
      </p:sp>
    </p:spTree>
    <p:extLst>
      <p:ext uri="{BB962C8B-B14F-4D97-AF65-F5344CB8AC3E}">
        <p14:creationId xmlns:p14="http://schemas.microsoft.com/office/powerpoint/2010/main" val="1276961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0C92DD-D54D-421D-84F2-87C3D57CB00A}"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25487-F858-46CF-8B68-B2744D233644}" type="slidenum">
              <a:rPr lang="en-US" smtClean="0"/>
              <a:t>‹#›</a:t>
            </a:fld>
            <a:endParaRPr lang="en-US"/>
          </a:p>
        </p:txBody>
      </p:sp>
    </p:spTree>
    <p:extLst>
      <p:ext uri="{BB962C8B-B14F-4D97-AF65-F5344CB8AC3E}">
        <p14:creationId xmlns:p14="http://schemas.microsoft.com/office/powerpoint/2010/main" val="219097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0C92DD-D54D-421D-84F2-87C3D57CB00A}"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25487-F858-46CF-8B68-B2744D233644}" type="slidenum">
              <a:rPr lang="en-US" smtClean="0"/>
              <a:t>‹#›</a:t>
            </a:fld>
            <a:endParaRPr lang="en-US"/>
          </a:p>
        </p:txBody>
      </p:sp>
    </p:spTree>
    <p:extLst>
      <p:ext uri="{BB962C8B-B14F-4D97-AF65-F5344CB8AC3E}">
        <p14:creationId xmlns:p14="http://schemas.microsoft.com/office/powerpoint/2010/main" val="258601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0C92DD-D54D-421D-84F2-87C3D57CB00A}"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25487-F858-46CF-8B68-B2744D233644}" type="slidenum">
              <a:rPr lang="en-US" smtClean="0"/>
              <a:t>‹#›</a:t>
            </a:fld>
            <a:endParaRPr lang="en-US"/>
          </a:p>
        </p:txBody>
      </p:sp>
    </p:spTree>
    <p:extLst>
      <p:ext uri="{BB962C8B-B14F-4D97-AF65-F5344CB8AC3E}">
        <p14:creationId xmlns:p14="http://schemas.microsoft.com/office/powerpoint/2010/main" val="37734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0C92DD-D54D-421D-84F2-87C3D57CB00A}"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25487-F858-46CF-8B68-B2744D233644}" type="slidenum">
              <a:rPr lang="en-US" smtClean="0"/>
              <a:t>‹#›</a:t>
            </a:fld>
            <a:endParaRPr lang="en-US"/>
          </a:p>
        </p:txBody>
      </p:sp>
    </p:spTree>
    <p:extLst>
      <p:ext uri="{BB962C8B-B14F-4D97-AF65-F5344CB8AC3E}">
        <p14:creationId xmlns:p14="http://schemas.microsoft.com/office/powerpoint/2010/main" val="1329801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0C92DD-D54D-421D-84F2-87C3D57CB00A}"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25487-F858-46CF-8B68-B2744D233644}" type="slidenum">
              <a:rPr lang="en-US" smtClean="0"/>
              <a:t>‹#›</a:t>
            </a:fld>
            <a:endParaRPr lang="en-US"/>
          </a:p>
        </p:txBody>
      </p:sp>
    </p:spTree>
    <p:extLst>
      <p:ext uri="{BB962C8B-B14F-4D97-AF65-F5344CB8AC3E}">
        <p14:creationId xmlns:p14="http://schemas.microsoft.com/office/powerpoint/2010/main" val="508085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0C92DD-D54D-421D-84F2-87C3D57CB00A}"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25487-F858-46CF-8B68-B2744D233644}" type="slidenum">
              <a:rPr lang="en-US" smtClean="0"/>
              <a:t>‹#›</a:t>
            </a:fld>
            <a:endParaRPr lang="en-US"/>
          </a:p>
        </p:txBody>
      </p:sp>
    </p:spTree>
    <p:extLst>
      <p:ext uri="{BB962C8B-B14F-4D97-AF65-F5344CB8AC3E}">
        <p14:creationId xmlns:p14="http://schemas.microsoft.com/office/powerpoint/2010/main" val="347691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0C92DD-D54D-421D-84F2-87C3D57CB00A}" type="datetimeFigureOut">
              <a:rPr lang="en-US" smtClean="0"/>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25487-F858-46CF-8B68-B2744D233644}" type="slidenum">
              <a:rPr lang="en-US" smtClean="0"/>
              <a:t>‹#›</a:t>
            </a:fld>
            <a:endParaRPr lang="en-US"/>
          </a:p>
        </p:txBody>
      </p:sp>
    </p:spTree>
    <p:extLst>
      <p:ext uri="{BB962C8B-B14F-4D97-AF65-F5344CB8AC3E}">
        <p14:creationId xmlns:p14="http://schemas.microsoft.com/office/powerpoint/2010/main" val="197180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0C92DD-D54D-421D-84F2-87C3D57CB00A}"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25487-F858-46CF-8B68-B2744D233644}" type="slidenum">
              <a:rPr lang="en-US" smtClean="0"/>
              <a:t>‹#›</a:t>
            </a:fld>
            <a:endParaRPr lang="en-US"/>
          </a:p>
        </p:txBody>
      </p:sp>
    </p:spTree>
    <p:extLst>
      <p:ext uri="{BB962C8B-B14F-4D97-AF65-F5344CB8AC3E}">
        <p14:creationId xmlns:p14="http://schemas.microsoft.com/office/powerpoint/2010/main" val="2118762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C92DD-D54D-421D-84F2-87C3D57CB00A}" type="datetimeFigureOut">
              <a:rPr lang="en-US" smtClean="0"/>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25487-F858-46CF-8B68-B2744D233644}" type="slidenum">
              <a:rPr lang="en-US" smtClean="0"/>
              <a:t>‹#›</a:t>
            </a:fld>
            <a:endParaRPr lang="en-US"/>
          </a:p>
        </p:txBody>
      </p:sp>
    </p:spTree>
    <p:extLst>
      <p:ext uri="{BB962C8B-B14F-4D97-AF65-F5344CB8AC3E}">
        <p14:creationId xmlns:p14="http://schemas.microsoft.com/office/powerpoint/2010/main" val="40268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0C92DD-D54D-421D-84F2-87C3D57CB00A}"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25487-F858-46CF-8B68-B2744D233644}" type="slidenum">
              <a:rPr lang="en-US" smtClean="0"/>
              <a:t>‹#›</a:t>
            </a:fld>
            <a:endParaRPr lang="en-US"/>
          </a:p>
        </p:txBody>
      </p:sp>
    </p:spTree>
    <p:extLst>
      <p:ext uri="{BB962C8B-B14F-4D97-AF65-F5344CB8AC3E}">
        <p14:creationId xmlns:p14="http://schemas.microsoft.com/office/powerpoint/2010/main" val="398302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0C92DD-D54D-421D-84F2-87C3D57CB00A}"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25487-F858-46CF-8B68-B2744D233644}" type="slidenum">
              <a:rPr lang="en-US" smtClean="0"/>
              <a:t>‹#›</a:t>
            </a:fld>
            <a:endParaRPr lang="en-US"/>
          </a:p>
        </p:txBody>
      </p:sp>
    </p:spTree>
    <p:extLst>
      <p:ext uri="{BB962C8B-B14F-4D97-AF65-F5344CB8AC3E}">
        <p14:creationId xmlns:p14="http://schemas.microsoft.com/office/powerpoint/2010/main" val="361751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C92DD-D54D-421D-84F2-87C3D57CB00A}" type="datetimeFigureOut">
              <a:rPr lang="en-US" smtClean="0"/>
              <a:t>8/31/2022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25487-F858-46CF-8B68-B2744D233644}" type="slidenum">
              <a:rPr lang="en-US" smtClean="0"/>
              <a:t>‹#›</a:t>
            </a:fld>
            <a:endParaRPr lang="en-US"/>
          </a:p>
        </p:txBody>
      </p:sp>
    </p:spTree>
    <p:extLst>
      <p:ext uri="{BB962C8B-B14F-4D97-AF65-F5344CB8AC3E}">
        <p14:creationId xmlns:p14="http://schemas.microsoft.com/office/powerpoint/2010/main" val="1862986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9F43F7-C907-4A60-99C0-C32F2CF9CA90}"/>
              </a:ext>
            </a:extLst>
          </p:cNvPr>
          <p:cNvSpPr>
            <a:spLocks noGrp="1"/>
          </p:cNvSpPr>
          <p:nvPr>
            <p:ph type="title"/>
          </p:nvPr>
        </p:nvSpPr>
        <p:spPr>
          <a:xfrm>
            <a:off x="76200" y="0"/>
            <a:ext cx="9067800" cy="6781800"/>
          </a:xfrm>
        </p:spPr>
        <p:txBody>
          <a:bodyPr/>
          <a:lstStyle/>
          <a:p>
            <a:r>
              <a:rPr lang="en-US" dirty="0">
                <a:solidFill>
                  <a:srgbClr val="FF0000"/>
                </a:solidFill>
              </a:rPr>
              <a:t>Conjunctions </a:t>
            </a:r>
            <a:r>
              <a:rPr lang="en-US" dirty="0">
                <a:solidFill>
                  <a:srgbClr val="0070C0"/>
                </a:solidFill>
              </a:rPr>
              <a:t>and</a:t>
            </a:r>
            <a:r>
              <a:rPr lang="en-US" dirty="0">
                <a:solidFill>
                  <a:srgbClr val="FF0000"/>
                </a:solidFill>
              </a:rPr>
              <a:t> </a:t>
            </a:r>
            <a:r>
              <a:rPr lang="en-US" dirty="0">
                <a:solidFill>
                  <a:srgbClr val="7030A0"/>
                </a:solidFill>
              </a:rPr>
              <a:t>Its Types </a:t>
            </a:r>
            <a:br>
              <a:rPr lang="en-US" dirty="0">
                <a:solidFill>
                  <a:srgbClr val="7030A0"/>
                </a:solidFill>
              </a:rPr>
            </a:br>
            <a:r>
              <a:rPr lang="en-US" dirty="0">
                <a:solidFill>
                  <a:srgbClr val="00B050"/>
                </a:solidFill>
              </a:rPr>
              <a:t>Instructor: Mr. Muhammad Iqbal</a:t>
            </a:r>
          </a:p>
        </p:txBody>
      </p:sp>
    </p:spTree>
    <p:extLst>
      <p:ext uri="{BB962C8B-B14F-4D97-AF65-F5344CB8AC3E}">
        <p14:creationId xmlns:p14="http://schemas.microsoft.com/office/powerpoint/2010/main" val="4252416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0070C0"/>
                </a:solidFill>
              </a:rPr>
              <a:t>Correlative conjunction</a:t>
            </a:r>
          </a:p>
        </p:txBody>
      </p:sp>
      <p:sp>
        <p:nvSpPr>
          <p:cNvPr id="3" name="Rectangle 2"/>
          <p:cNvSpPr/>
          <p:nvPr/>
        </p:nvSpPr>
        <p:spPr>
          <a:xfrm>
            <a:off x="0" y="1676400"/>
            <a:ext cx="9144000" cy="7848302"/>
          </a:xfrm>
          <a:prstGeom prst="rect">
            <a:avLst/>
          </a:prstGeom>
        </p:spPr>
        <p:txBody>
          <a:bodyPr wrap="square">
            <a:spAutoFit/>
          </a:bodyPr>
          <a:lstStyle/>
          <a:p>
            <a:pPr>
              <a:lnSpc>
                <a:spcPct val="150000"/>
              </a:lnSpc>
            </a:pPr>
            <a:r>
              <a:rPr lang="en-US" sz="2400" dirty="0">
                <a:solidFill>
                  <a:srgbClr val="7030A0"/>
                </a:solidFill>
              </a:rPr>
              <a:t>Correlative' conjunctions work in pairs to join words and groups of words of equal weight in a sentence. There are six different pairs of correlative conjunctions:</a:t>
            </a:r>
          </a:p>
          <a:p>
            <a:pPr>
              <a:lnSpc>
                <a:spcPct val="150000"/>
              </a:lnSpc>
            </a:pPr>
            <a:r>
              <a:rPr lang="en-US" sz="2400" dirty="0">
                <a:solidFill>
                  <a:srgbClr val="7030A0"/>
                </a:solidFill>
              </a:rPr>
              <a:t>either...or</a:t>
            </a:r>
          </a:p>
          <a:p>
            <a:pPr>
              <a:lnSpc>
                <a:spcPct val="150000"/>
              </a:lnSpc>
            </a:pPr>
            <a:r>
              <a:rPr lang="en-US" sz="2400" dirty="0">
                <a:solidFill>
                  <a:srgbClr val="7030A0"/>
                </a:solidFill>
              </a:rPr>
              <a:t>not only...but (also)</a:t>
            </a:r>
          </a:p>
          <a:p>
            <a:pPr>
              <a:lnSpc>
                <a:spcPct val="150000"/>
              </a:lnSpc>
            </a:pPr>
            <a:r>
              <a:rPr lang="en-US" sz="2400" dirty="0">
                <a:solidFill>
                  <a:srgbClr val="7030A0"/>
                </a:solidFill>
              </a:rPr>
              <a:t>neither...nor (or increasingly neither...or)</a:t>
            </a:r>
          </a:p>
          <a:p>
            <a:pPr>
              <a:lnSpc>
                <a:spcPct val="150000"/>
              </a:lnSpc>
            </a:pPr>
            <a:r>
              <a:rPr lang="en-US" sz="2400" dirty="0">
                <a:solidFill>
                  <a:srgbClr val="7030A0"/>
                </a:solidFill>
              </a:rPr>
              <a:t>both...and</a:t>
            </a:r>
          </a:p>
          <a:p>
            <a:pPr>
              <a:lnSpc>
                <a:spcPct val="150000"/>
              </a:lnSpc>
            </a:pPr>
            <a:r>
              <a:rPr lang="en-US" sz="2400" dirty="0">
                <a:solidFill>
                  <a:srgbClr val="7030A0"/>
                </a:solidFill>
              </a:rPr>
              <a:t>whether...or</a:t>
            </a:r>
          </a:p>
          <a:p>
            <a:pPr>
              <a:lnSpc>
                <a:spcPct val="150000"/>
              </a:lnSpc>
            </a:pPr>
            <a:r>
              <a:rPr lang="en-US" sz="2400" dirty="0">
                <a:solidFill>
                  <a:srgbClr val="7030A0"/>
                </a:solidFill>
              </a:rPr>
              <a:t>just as...so</a:t>
            </a:r>
          </a:p>
          <a:p>
            <a:pPr>
              <a:lnSpc>
                <a:spcPct val="150000"/>
              </a:lnSpc>
            </a:pPr>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84957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0" y="2133600"/>
            <a:ext cx="8839200" cy="7171194"/>
          </a:xfrm>
          <a:prstGeom prst="rect">
            <a:avLst/>
          </a:prstGeom>
        </p:spPr>
        <p:txBody>
          <a:bodyPr wrap="square">
            <a:spAutoFit/>
          </a:bodyPr>
          <a:lstStyle/>
          <a:p>
            <a:r>
              <a:rPr lang="en-US" sz="2800" dirty="0">
                <a:solidFill>
                  <a:srgbClr val="0070C0"/>
                </a:solidFill>
              </a:rPr>
              <a:t>You either do your work or prepare for a trip to the office.</a:t>
            </a:r>
          </a:p>
          <a:p>
            <a:r>
              <a:rPr lang="en-US" sz="2800" dirty="0">
                <a:solidFill>
                  <a:srgbClr val="FF0000"/>
                </a:solidFill>
              </a:rPr>
              <a:t>Not only </a:t>
            </a:r>
            <a:r>
              <a:rPr lang="en-US" sz="2800" dirty="0">
                <a:solidFill>
                  <a:srgbClr val="0070C0"/>
                </a:solidFill>
              </a:rPr>
              <a:t>is he handsome, </a:t>
            </a:r>
            <a:r>
              <a:rPr lang="en-US" sz="2800" dirty="0">
                <a:solidFill>
                  <a:srgbClr val="FF0000"/>
                </a:solidFill>
              </a:rPr>
              <a:t>but</a:t>
            </a:r>
            <a:r>
              <a:rPr lang="en-US" sz="2800" dirty="0">
                <a:solidFill>
                  <a:srgbClr val="0070C0"/>
                </a:solidFill>
              </a:rPr>
              <a:t> he is </a:t>
            </a:r>
            <a:r>
              <a:rPr lang="en-US" sz="2800" dirty="0">
                <a:solidFill>
                  <a:srgbClr val="FF0000"/>
                </a:solidFill>
              </a:rPr>
              <a:t>also</a:t>
            </a:r>
            <a:r>
              <a:rPr lang="en-US" sz="2800" dirty="0">
                <a:solidFill>
                  <a:srgbClr val="0070C0"/>
                </a:solidFill>
              </a:rPr>
              <a:t> brilliant.</a:t>
            </a:r>
          </a:p>
          <a:p>
            <a:r>
              <a:rPr lang="en-US" sz="2800" dirty="0">
                <a:solidFill>
                  <a:srgbClr val="0070C0"/>
                </a:solidFill>
              </a:rPr>
              <a:t>Neither the basketball team nor the football team is doing well.</a:t>
            </a:r>
          </a:p>
          <a:p>
            <a:r>
              <a:rPr lang="en-US" sz="2800" dirty="0">
                <a:solidFill>
                  <a:srgbClr val="0070C0"/>
                </a:solidFill>
              </a:rPr>
              <a:t>Both the cross country team and the swimming team are doing well.</a:t>
            </a:r>
          </a:p>
          <a:p>
            <a:r>
              <a:rPr lang="en-US" sz="2800" dirty="0">
                <a:solidFill>
                  <a:srgbClr val="0070C0"/>
                </a:solidFill>
              </a:rPr>
              <a:t>Whether you stay or you go, it's your decision.</a:t>
            </a:r>
          </a:p>
          <a:p>
            <a:r>
              <a:rPr lang="en-US" sz="2800" dirty="0">
                <a:solidFill>
                  <a:srgbClr val="0070C0"/>
                </a:solidFill>
              </a:rPr>
              <a:t>Just as many Australians love cricket, so many Canadians love ice hockey</a:t>
            </a:r>
          </a:p>
          <a:p>
            <a:endParaRPr lang="en-US" sz="2800" dirty="0">
              <a:solidFill>
                <a:srgbClr val="0070C0"/>
              </a:solidFill>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t>
            </a:r>
          </a:p>
        </p:txBody>
      </p:sp>
    </p:spTree>
    <p:extLst>
      <p:ext uri="{BB962C8B-B14F-4D97-AF65-F5344CB8AC3E}">
        <p14:creationId xmlns:p14="http://schemas.microsoft.com/office/powerpoint/2010/main" val="3365523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Conjunctive Adverbs</a:t>
            </a:r>
          </a:p>
        </p:txBody>
      </p:sp>
      <p:sp>
        <p:nvSpPr>
          <p:cNvPr id="3" name="Rectangle 2"/>
          <p:cNvSpPr/>
          <p:nvPr/>
        </p:nvSpPr>
        <p:spPr>
          <a:xfrm>
            <a:off x="0" y="1752600"/>
            <a:ext cx="9144000" cy="8433078"/>
          </a:xfrm>
          <a:prstGeom prst="rect">
            <a:avLst/>
          </a:prstGeom>
        </p:spPr>
        <p:txBody>
          <a:bodyPr wrap="square">
            <a:spAutoFit/>
          </a:bodyPr>
          <a:lstStyle/>
          <a:p>
            <a:pPr>
              <a:lnSpc>
                <a:spcPct val="200000"/>
              </a:lnSpc>
            </a:pPr>
            <a:r>
              <a:rPr lang="en-US" sz="2000" dirty="0">
                <a:solidFill>
                  <a:schemeClr val="accent6">
                    <a:lumMod val="50000"/>
                  </a:schemeClr>
                </a:solidFill>
              </a:rPr>
              <a:t>As their name indicates, conjunctive adverbs are actually adverbs, but they act as connectors, so they’re included here. Conjunctive adverbs include:</a:t>
            </a:r>
          </a:p>
          <a:p>
            <a:pPr>
              <a:lnSpc>
                <a:spcPct val="150000"/>
              </a:lnSpc>
            </a:pPr>
            <a:r>
              <a:rPr lang="en-US" sz="2000" dirty="0">
                <a:solidFill>
                  <a:schemeClr val="accent5"/>
                </a:solidFill>
              </a:rPr>
              <a:t>after all</a:t>
            </a:r>
          </a:p>
          <a:p>
            <a:pPr>
              <a:lnSpc>
                <a:spcPct val="150000"/>
              </a:lnSpc>
            </a:pPr>
            <a:r>
              <a:rPr lang="en-US" sz="2000" dirty="0">
                <a:solidFill>
                  <a:schemeClr val="accent5"/>
                </a:solidFill>
              </a:rPr>
              <a:t>besides</a:t>
            </a:r>
          </a:p>
          <a:p>
            <a:pPr>
              <a:lnSpc>
                <a:spcPct val="150000"/>
              </a:lnSpc>
            </a:pPr>
            <a:r>
              <a:rPr lang="en-US" sz="2000" dirty="0">
                <a:solidFill>
                  <a:schemeClr val="accent5"/>
                </a:solidFill>
              </a:rPr>
              <a:t>finally</a:t>
            </a:r>
          </a:p>
          <a:p>
            <a:pPr>
              <a:lnSpc>
                <a:spcPct val="150000"/>
              </a:lnSpc>
            </a:pPr>
            <a:r>
              <a:rPr lang="en-US" sz="2000" dirty="0">
                <a:solidFill>
                  <a:schemeClr val="accent5"/>
                </a:solidFill>
              </a:rPr>
              <a:t>however</a:t>
            </a:r>
          </a:p>
          <a:p>
            <a:pPr>
              <a:lnSpc>
                <a:spcPct val="150000"/>
              </a:lnSpc>
            </a:pPr>
            <a:r>
              <a:rPr lang="en-US" sz="2000" dirty="0">
                <a:solidFill>
                  <a:schemeClr val="accent5"/>
                </a:solidFill>
              </a:rPr>
              <a:t>nevertheless</a:t>
            </a:r>
          </a:p>
          <a:p>
            <a:pPr>
              <a:lnSpc>
                <a:spcPct val="150000"/>
              </a:lnSpc>
            </a:pPr>
            <a:r>
              <a:rPr lang="en-US" sz="2000" dirty="0">
                <a:solidFill>
                  <a:schemeClr val="accent5"/>
                </a:solidFill>
              </a:rPr>
              <a:t>then</a:t>
            </a:r>
          </a:p>
          <a:p>
            <a:pPr>
              <a:lnSpc>
                <a:spcPct val="150000"/>
              </a:lnSpc>
            </a:pPr>
            <a:r>
              <a:rPr lang="en-US" sz="2000" dirty="0">
                <a:solidFill>
                  <a:schemeClr val="accent5"/>
                </a:solidFill>
              </a:rPr>
              <a:t>therefore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33291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 Examples of Conjunctive Adverbs</a:t>
            </a:r>
            <a:endParaRPr lang="en-US" dirty="0"/>
          </a:p>
        </p:txBody>
      </p:sp>
      <p:sp>
        <p:nvSpPr>
          <p:cNvPr id="3" name="Rectangle 2"/>
          <p:cNvSpPr/>
          <p:nvPr/>
        </p:nvSpPr>
        <p:spPr>
          <a:xfrm>
            <a:off x="12510" y="1828800"/>
            <a:ext cx="9131490" cy="8402300"/>
          </a:xfrm>
          <a:prstGeom prst="rect">
            <a:avLst/>
          </a:prstGeom>
        </p:spPr>
        <p:txBody>
          <a:bodyPr wrap="square">
            <a:spAutoFit/>
          </a:bodyPr>
          <a:lstStyle/>
          <a:p>
            <a:r>
              <a:rPr lang="en-US" sz="2400" dirty="0">
                <a:solidFill>
                  <a:srgbClr val="0070C0"/>
                </a:solidFill>
              </a:rPr>
              <a:t>Conjunctive adverbs need a semicolon or period before them and a comma after them.</a:t>
            </a:r>
          </a:p>
          <a:p>
            <a:endParaRPr lang="en-US" sz="2400" dirty="0">
              <a:solidFill>
                <a:srgbClr val="0070C0"/>
              </a:solidFill>
            </a:endParaRPr>
          </a:p>
          <a:p>
            <a:r>
              <a:rPr lang="en-US" sz="2400" dirty="0">
                <a:solidFill>
                  <a:srgbClr val="0070C0"/>
                </a:solidFill>
              </a:rPr>
              <a:t>Example: Walter is an excellent pianist; however, he rarely practices.</a:t>
            </a:r>
          </a:p>
          <a:p>
            <a:endParaRPr lang="en-US" sz="2400" dirty="0">
              <a:solidFill>
                <a:srgbClr val="0070C0"/>
              </a:solidFill>
            </a:endParaRPr>
          </a:p>
          <a:p>
            <a:r>
              <a:rPr lang="en-US" sz="2400" dirty="0">
                <a:solidFill>
                  <a:srgbClr val="0070C0"/>
                </a:solidFill>
              </a:rPr>
              <a:t>Example: Caroline loves the sweater; after all, purple is her </a:t>
            </a:r>
            <a:r>
              <a:rPr lang="en-US" sz="2400" dirty="0" err="1">
                <a:solidFill>
                  <a:srgbClr val="0070C0"/>
                </a:solidFill>
              </a:rPr>
              <a:t>favourite</a:t>
            </a:r>
            <a:r>
              <a:rPr lang="en-US" sz="2400" dirty="0">
                <a:solidFill>
                  <a:srgbClr val="0070C0"/>
                </a:solidFill>
              </a:rPr>
              <a:t> </a:t>
            </a:r>
            <a:r>
              <a:rPr lang="en-US" sz="2400" dirty="0" err="1">
                <a:solidFill>
                  <a:srgbClr val="0070C0"/>
                </a:solidFill>
              </a:rPr>
              <a:t>colour</a:t>
            </a:r>
            <a:r>
              <a:rPr lang="en-US" sz="2400" dirty="0">
                <a:solidFill>
                  <a:srgbClr val="0070C0"/>
                </a:solidFill>
              </a:rPr>
              <a:t>.</a:t>
            </a:r>
          </a:p>
          <a:p>
            <a:endParaRPr lang="en-US" sz="2400" dirty="0">
              <a:solidFill>
                <a:srgbClr val="0070C0"/>
              </a:solidFill>
            </a:endParaRPr>
          </a:p>
          <a:p>
            <a:r>
              <a:rPr lang="en-US" sz="2400" dirty="0">
                <a:solidFill>
                  <a:srgbClr val="0070C0"/>
                </a:solidFill>
              </a:rPr>
              <a:t>Example: The experiment’s findings were groundbreaking. Therefore, the scientists published a paper.</a:t>
            </a:r>
          </a:p>
          <a:p>
            <a:endParaRPr lang="en-US" sz="2400" dirty="0">
              <a:solidFill>
                <a:srgbClr val="0070C0"/>
              </a:solidFill>
            </a:endParaRPr>
          </a:p>
          <a:p>
            <a:r>
              <a:rPr lang="en-US" sz="2400" dirty="0">
                <a:solidFill>
                  <a:srgbClr val="0070C0"/>
                </a:solidFill>
              </a:rPr>
              <a:t>Example: I never take any vitamins. Nevertheless, I force my kids to take them. </a:t>
            </a:r>
          </a:p>
          <a:p>
            <a:endParaRPr lang="en-US" sz="2400" dirty="0">
              <a:solidFill>
                <a:srgbClr val="0070C0"/>
              </a:solidFill>
            </a:endParaRPr>
          </a:p>
          <a:p>
            <a:endParaRPr lang="en-US" sz="2400" dirty="0">
              <a:solidFill>
                <a:srgbClr val="0070C0"/>
              </a:solidFill>
            </a:endParaRPr>
          </a:p>
          <a:p>
            <a:endParaRPr lang="en-US" sz="2400" dirty="0">
              <a:solidFill>
                <a:srgbClr val="0070C0"/>
              </a:solidFill>
            </a:endParaRPr>
          </a:p>
          <a:p>
            <a:endParaRPr lang="en-US" sz="2400" dirty="0"/>
          </a:p>
          <a:p>
            <a:endParaRPr lang="en-US" sz="2400"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78854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solidFill>
                  <a:srgbClr val="FF0000"/>
                </a:solidFill>
              </a:rPr>
              <a:t>Conjunction</a:t>
            </a:r>
            <a:endParaRPr lang="en-US" sz="6000" dirty="0"/>
          </a:p>
        </p:txBody>
      </p:sp>
      <p:sp>
        <p:nvSpPr>
          <p:cNvPr id="3" name="Rectangle 2"/>
          <p:cNvSpPr/>
          <p:nvPr/>
        </p:nvSpPr>
        <p:spPr>
          <a:xfrm>
            <a:off x="0" y="1905000"/>
            <a:ext cx="9144000" cy="5693866"/>
          </a:xfrm>
          <a:prstGeom prst="rect">
            <a:avLst/>
          </a:prstGeom>
        </p:spPr>
        <p:txBody>
          <a:bodyPr wrap="square">
            <a:spAutoFit/>
          </a:bodyPr>
          <a:lstStyle/>
          <a:p>
            <a:pPr>
              <a:lnSpc>
                <a:spcPct val="250000"/>
              </a:lnSpc>
            </a:pPr>
            <a:r>
              <a:rPr lang="en-US" sz="2800" dirty="0">
                <a:solidFill>
                  <a:srgbClr val="FF0000"/>
                </a:solidFill>
              </a:rPr>
              <a:t>In grammar, a conjunction is a part of speech that connects two words, sentences, phrases or clauses.</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729037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Coordinating Conjunctions</a:t>
            </a:r>
            <a:endParaRPr lang="en-US" dirty="0"/>
          </a:p>
        </p:txBody>
      </p:sp>
      <p:sp>
        <p:nvSpPr>
          <p:cNvPr id="3" name="Rectangle 2"/>
          <p:cNvSpPr/>
          <p:nvPr/>
        </p:nvSpPr>
        <p:spPr>
          <a:xfrm>
            <a:off x="0" y="2274838"/>
            <a:ext cx="9144000" cy="7663636"/>
          </a:xfrm>
          <a:prstGeom prst="rect">
            <a:avLst/>
          </a:prstGeom>
        </p:spPr>
        <p:txBody>
          <a:bodyPr wrap="square">
            <a:spAutoFit/>
          </a:bodyPr>
          <a:lstStyle/>
          <a:p>
            <a:pPr>
              <a:lnSpc>
                <a:spcPct val="150000"/>
              </a:lnSpc>
            </a:pPr>
            <a:r>
              <a:rPr lang="en-US" sz="2800" dirty="0">
                <a:solidFill>
                  <a:schemeClr val="accent1">
                    <a:lumMod val="50000"/>
                  </a:schemeClr>
                </a:solidFill>
              </a:rPr>
              <a:t>Coordinate conjunctions, also called coordinators, are conjunctions that join, or coordinate, two or more items (such as words, main clauses, or sentences) of equal syntactic importance. In English, the mnemonic acronym FANBOYS can be used to remember the coordinators for, and, nor, but, or, yet, and so……….</a:t>
            </a:r>
          </a:p>
          <a:p>
            <a:pPr>
              <a:lnSpc>
                <a:spcPct val="150000"/>
              </a:lnSpc>
            </a:pPr>
            <a:endParaRPr lang="en-US" sz="2800" dirty="0">
              <a:solidFill>
                <a:schemeClr val="accent1">
                  <a:lumMod val="50000"/>
                </a:schemeClr>
              </a:solidFill>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46155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Coordinating Conjunctions</a:t>
            </a:r>
          </a:p>
        </p:txBody>
      </p:sp>
      <p:sp>
        <p:nvSpPr>
          <p:cNvPr id="3" name="Rectangle 2"/>
          <p:cNvSpPr/>
          <p:nvPr/>
        </p:nvSpPr>
        <p:spPr>
          <a:xfrm>
            <a:off x="0" y="2286000"/>
            <a:ext cx="9144000" cy="7509748"/>
          </a:xfrm>
          <a:prstGeom prst="rect">
            <a:avLst/>
          </a:prstGeom>
        </p:spPr>
        <p:txBody>
          <a:bodyPr wrap="square">
            <a:spAutoFit/>
          </a:bodyPr>
          <a:lstStyle/>
          <a:p>
            <a:r>
              <a:rPr lang="en-US" sz="2800" dirty="0">
                <a:solidFill>
                  <a:srgbClr val="C00000"/>
                </a:solidFill>
              </a:rPr>
              <a:t>Coordinating Conjunctions: The seven coordinating conjunctions can go between words, phrases, and clauses.</a:t>
            </a:r>
          </a:p>
          <a:p>
            <a:endParaRPr lang="en-US" dirty="0"/>
          </a:p>
          <a:p>
            <a:r>
              <a:rPr lang="en-US" sz="2400" dirty="0">
                <a:solidFill>
                  <a:srgbClr val="00B050"/>
                </a:solidFill>
              </a:rPr>
              <a:t>Using the acronym FANBOYS makes it easy to remember which conjunctions are coordinating:</a:t>
            </a:r>
          </a:p>
          <a:p>
            <a:endParaRPr lang="en-US" dirty="0">
              <a:solidFill>
                <a:srgbClr val="00B050"/>
              </a:solidFill>
            </a:endParaRPr>
          </a:p>
          <a:p>
            <a:r>
              <a:rPr lang="en-US" b="1" dirty="0">
                <a:solidFill>
                  <a:srgbClr val="0000FF"/>
                </a:solidFill>
              </a:rPr>
              <a:t>For</a:t>
            </a:r>
          </a:p>
          <a:p>
            <a:r>
              <a:rPr lang="en-US" b="1" dirty="0">
                <a:solidFill>
                  <a:srgbClr val="0000FF"/>
                </a:solidFill>
              </a:rPr>
              <a:t>And</a:t>
            </a:r>
          </a:p>
          <a:p>
            <a:r>
              <a:rPr lang="en-US" b="1" dirty="0">
                <a:solidFill>
                  <a:srgbClr val="0000FF"/>
                </a:solidFill>
              </a:rPr>
              <a:t>Nor</a:t>
            </a:r>
          </a:p>
          <a:p>
            <a:r>
              <a:rPr lang="en-US" b="1" dirty="0">
                <a:solidFill>
                  <a:srgbClr val="0000FF"/>
                </a:solidFill>
              </a:rPr>
              <a:t>But</a:t>
            </a:r>
          </a:p>
          <a:p>
            <a:r>
              <a:rPr lang="en-US" b="1" dirty="0">
                <a:solidFill>
                  <a:srgbClr val="0000FF"/>
                </a:solidFill>
              </a:rPr>
              <a:t>Or</a:t>
            </a:r>
          </a:p>
          <a:p>
            <a:r>
              <a:rPr lang="en-US" b="1" dirty="0">
                <a:solidFill>
                  <a:srgbClr val="0000FF"/>
                </a:solidFill>
              </a:rPr>
              <a:t>Yet</a:t>
            </a:r>
          </a:p>
          <a:p>
            <a:r>
              <a:rPr lang="en-US" b="1" dirty="0">
                <a:solidFill>
                  <a:srgbClr val="0000FF"/>
                </a:solidFill>
              </a:rPr>
              <a:t>So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98109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Coordinating Conjunctions</a:t>
            </a:r>
          </a:p>
        </p:txBody>
      </p:sp>
      <p:sp>
        <p:nvSpPr>
          <p:cNvPr id="3" name="Rectangle 2"/>
          <p:cNvSpPr/>
          <p:nvPr/>
        </p:nvSpPr>
        <p:spPr>
          <a:xfrm>
            <a:off x="152400" y="2286000"/>
            <a:ext cx="8991600" cy="7509748"/>
          </a:xfrm>
          <a:prstGeom prst="rect">
            <a:avLst/>
          </a:prstGeom>
        </p:spPr>
        <p:txBody>
          <a:bodyPr wrap="square">
            <a:spAutoFit/>
          </a:bodyPr>
          <a:lstStyle/>
          <a:p>
            <a:r>
              <a:rPr lang="en-US" sz="3200" dirty="0" smtClean="0"/>
              <a:t>I wanted to go to the zoo </a:t>
            </a:r>
            <a:r>
              <a:rPr lang="en-US" sz="3200" dirty="0" smtClean="0">
                <a:solidFill>
                  <a:srgbClr val="FF0000"/>
                </a:solidFill>
              </a:rPr>
              <a:t>but</a:t>
            </a:r>
            <a:r>
              <a:rPr lang="en-US" sz="3200" dirty="0" smtClean="0"/>
              <a:t> my friend refused.</a:t>
            </a:r>
            <a:endParaRPr lang="en-US" sz="3200" dirty="0"/>
          </a:p>
          <a:p>
            <a:endParaRPr lang="en-US" sz="3200" dirty="0" smtClean="0"/>
          </a:p>
          <a:p>
            <a:r>
              <a:rPr lang="en-US" sz="3200" dirty="0" smtClean="0"/>
              <a:t>Some animals are vegetarians, </a:t>
            </a:r>
            <a:r>
              <a:rPr lang="en-US" sz="3200" dirty="0" smtClean="0">
                <a:solidFill>
                  <a:srgbClr val="FF0000"/>
                </a:solidFill>
              </a:rPr>
              <a:t>so</a:t>
            </a:r>
            <a:r>
              <a:rPr lang="en-US" sz="3200" dirty="0" smtClean="0"/>
              <a:t> they don’t eat any meat.</a:t>
            </a:r>
          </a:p>
          <a:p>
            <a:endParaRPr lang="en-US" sz="3200" dirty="0" smtClean="0"/>
          </a:p>
          <a:p>
            <a:r>
              <a:rPr lang="en-US" sz="3200" dirty="0" smtClean="0"/>
              <a:t>They like vegetables </a:t>
            </a:r>
            <a:r>
              <a:rPr lang="en-US" sz="3200" dirty="0" smtClean="0">
                <a:solidFill>
                  <a:srgbClr val="FF0000"/>
                </a:solidFill>
              </a:rPr>
              <a:t>or</a:t>
            </a:r>
            <a:r>
              <a:rPr lang="en-US" sz="3200" dirty="0" smtClean="0"/>
              <a:t> rice for lunch.</a:t>
            </a:r>
          </a:p>
          <a:p>
            <a:endParaRPr lang="en-US" sz="3200" dirty="0" smtClean="0"/>
          </a:p>
          <a:p>
            <a:r>
              <a:rPr lang="en-US" sz="3200" dirty="0" smtClean="0"/>
              <a:t>I am going to the village </a:t>
            </a:r>
            <a:r>
              <a:rPr lang="en-US" sz="3200" dirty="0" smtClean="0">
                <a:solidFill>
                  <a:srgbClr val="FF0000"/>
                </a:solidFill>
              </a:rPr>
              <a:t>and</a:t>
            </a:r>
            <a:r>
              <a:rPr lang="en-US" sz="3200" dirty="0" smtClean="0"/>
              <a:t> my family is going to the city.</a:t>
            </a:r>
            <a:endParaRPr lang="en-US" sz="3200" dirty="0"/>
          </a:p>
          <a:p>
            <a:endParaRPr lang="en-US" sz="32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45783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70C0"/>
                </a:solidFill>
              </a:rPr>
              <a:t>Examples of Coordinating Conjunctions</a:t>
            </a:r>
            <a:endParaRPr lang="en-US" dirty="0"/>
          </a:p>
        </p:txBody>
      </p:sp>
      <p:sp>
        <p:nvSpPr>
          <p:cNvPr id="3" name="Rectangle 2"/>
          <p:cNvSpPr/>
          <p:nvPr/>
        </p:nvSpPr>
        <p:spPr>
          <a:xfrm>
            <a:off x="0" y="1752600"/>
            <a:ext cx="9144000" cy="8032968"/>
          </a:xfrm>
          <a:prstGeom prst="rect">
            <a:avLst/>
          </a:prstGeom>
        </p:spPr>
        <p:txBody>
          <a:bodyPr wrap="square">
            <a:spAutoFit/>
          </a:bodyPr>
          <a:lstStyle/>
          <a:p>
            <a:pPr>
              <a:lnSpc>
                <a:spcPct val="150000"/>
              </a:lnSpc>
            </a:pPr>
            <a:r>
              <a:rPr lang="en-US" sz="2000" dirty="0">
                <a:solidFill>
                  <a:srgbClr val="0070C0"/>
                </a:solidFill>
              </a:rPr>
              <a:t>Here are some examples of coordinating conjunctions in English and what they do:</a:t>
            </a:r>
          </a:p>
          <a:p>
            <a:pPr>
              <a:lnSpc>
                <a:spcPct val="150000"/>
              </a:lnSpc>
            </a:pPr>
            <a:r>
              <a:rPr lang="en-US" sz="2000" dirty="0">
                <a:solidFill>
                  <a:srgbClr val="00B050"/>
                </a:solidFill>
              </a:rPr>
              <a:t>For  presents an explanation ("He is gambling with his health, </a:t>
            </a:r>
            <a:r>
              <a:rPr lang="en-US" sz="2000" dirty="0">
                <a:solidFill>
                  <a:srgbClr val="FF0000"/>
                </a:solidFill>
              </a:rPr>
              <a:t>for</a:t>
            </a:r>
            <a:r>
              <a:rPr lang="en-US" sz="2000" dirty="0">
                <a:solidFill>
                  <a:srgbClr val="00B050"/>
                </a:solidFill>
              </a:rPr>
              <a:t> he has been smoking far too long.“</a:t>
            </a:r>
          </a:p>
          <a:p>
            <a:pPr>
              <a:lnSpc>
                <a:spcPct val="150000"/>
              </a:lnSpc>
            </a:pPr>
            <a:r>
              <a:rPr lang="en-US" sz="2000" dirty="0">
                <a:solidFill>
                  <a:srgbClr val="FF0000"/>
                </a:solidFill>
              </a:rPr>
              <a:t>And</a:t>
            </a:r>
            <a:r>
              <a:rPr lang="en-US" sz="2000" dirty="0">
                <a:solidFill>
                  <a:srgbClr val="00B050"/>
                </a:solidFill>
              </a:rPr>
              <a:t>  presents non-contrasting item(s) or idea(s) ("They gamble and they smoke.")</a:t>
            </a:r>
          </a:p>
          <a:p>
            <a:pPr>
              <a:lnSpc>
                <a:spcPct val="150000"/>
              </a:lnSpc>
            </a:pPr>
            <a:r>
              <a:rPr lang="en-US" sz="2000" dirty="0">
                <a:solidFill>
                  <a:srgbClr val="FF0000"/>
                </a:solidFill>
              </a:rPr>
              <a:t>Nor</a:t>
            </a:r>
            <a:r>
              <a:rPr lang="en-US" sz="2000" dirty="0">
                <a:solidFill>
                  <a:srgbClr val="00B050"/>
                </a:solidFill>
              </a:rPr>
              <a:t>  presents a non-contrasting negative idea ("They do not gamble nor do they smoke.")</a:t>
            </a:r>
          </a:p>
          <a:p>
            <a:pPr>
              <a:lnSpc>
                <a:spcPct val="150000"/>
              </a:lnSpc>
            </a:pPr>
            <a:r>
              <a:rPr lang="en-US" sz="2000" dirty="0">
                <a:solidFill>
                  <a:srgbClr val="FF0000"/>
                </a:solidFill>
              </a:rPr>
              <a:t>But</a:t>
            </a:r>
            <a:r>
              <a:rPr lang="en-US" sz="2000" dirty="0">
                <a:solidFill>
                  <a:srgbClr val="00B050"/>
                </a:solidFill>
              </a:rPr>
              <a:t>  presents a contrast or exception ("They gamble, but they don't smoke.")</a:t>
            </a:r>
          </a:p>
          <a:p>
            <a:pPr>
              <a:lnSpc>
                <a:spcPct val="150000"/>
              </a:lnSpc>
            </a:pPr>
            <a:r>
              <a:rPr lang="en-US" sz="2000" dirty="0">
                <a:solidFill>
                  <a:srgbClr val="FF0000"/>
                </a:solidFill>
              </a:rPr>
              <a:t>Or</a:t>
            </a:r>
            <a:r>
              <a:rPr lang="en-US" sz="2000" dirty="0">
                <a:solidFill>
                  <a:srgbClr val="00B050"/>
                </a:solidFill>
              </a:rPr>
              <a:t>  presents an alternative item or idea ("Every day they gamble or they smoke.")</a:t>
            </a:r>
          </a:p>
          <a:p>
            <a:pPr>
              <a:lnSpc>
                <a:spcPct val="150000"/>
              </a:lnSpc>
            </a:pPr>
            <a:r>
              <a:rPr lang="en-US" sz="2000" dirty="0">
                <a:solidFill>
                  <a:srgbClr val="FF0000"/>
                </a:solidFill>
              </a:rPr>
              <a:t>Yet</a:t>
            </a:r>
            <a:r>
              <a:rPr lang="en-US" sz="2000" dirty="0">
                <a:solidFill>
                  <a:srgbClr val="00B050"/>
                </a:solidFill>
              </a:rPr>
              <a:t>  presents a contrast or exception ("They gamble, yet they don't smoke.")</a:t>
            </a:r>
          </a:p>
          <a:p>
            <a:pPr>
              <a:lnSpc>
                <a:spcPct val="150000"/>
              </a:lnSpc>
            </a:pPr>
            <a:r>
              <a:rPr lang="en-US" sz="2000" dirty="0">
                <a:solidFill>
                  <a:srgbClr val="FF0000"/>
                </a:solidFill>
              </a:rPr>
              <a:t>So </a:t>
            </a:r>
            <a:r>
              <a:rPr lang="en-US" sz="2000" dirty="0">
                <a:solidFill>
                  <a:srgbClr val="00B050"/>
                </a:solidFill>
              </a:rPr>
              <a:t> presents a consequence ("He gambled well last night so he smoked a cigar to celebrate.")</a:t>
            </a:r>
          </a:p>
          <a:p>
            <a:pPr>
              <a:lnSpc>
                <a:spcPct val="150000"/>
              </a:lnSpc>
            </a:pPr>
            <a:endParaRPr lang="en-US" sz="2000" dirty="0"/>
          </a:p>
          <a:p>
            <a:pPr>
              <a:lnSpc>
                <a:spcPct val="150000"/>
              </a:lnSpc>
            </a:pPr>
            <a:endParaRPr lang="en-US" sz="2000"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02945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Subordinate Conjunctions</a:t>
            </a:r>
          </a:p>
        </p:txBody>
      </p:sp>
      <p:sp>
        <p:nvSpPr>
          <p:cNvPr id="3" name="Rectangle 2"/>
          <p:cNvSpPr/>
          <p:nvPr/>
        </p:nvSpPr>
        <p:spPr>
          <a:xfrm>
            <a:off x="13648" y="1600200"/>
            <a:ext cx="9144000" cy="8863965"/>
          </a:xfrm>
          <a:prstGeom prst="rect">
            <a:avLst/>
          </a:prstGeom>
        </p:spPr>
        <p:txBody>
          <a:bodyPr wrap="square">
            <a:spAutoFit/>
          </a:bodyPr>
          <a:lstStyle/>
          <a:p>
            <a:r>
              <a:rPr lang="en-US" sz="2400" dirty="0">
                <a:solidFill>
                  <a:schemeClr val="accent3"/>
                </a:solidFill>
              </a:rPr>
              <a:t>Subordinate conjunctions make clauses dependent, so an independent clause is needed as well.</a:t>
            </a:r>
          </a:p>
          <a:p>
            <a:endParaRPr lang="en-US" sz="2400" dirty="0">
              <a:solidFill>
                <a:schemeClr val="accent5">
                  <a:lumMod val="50000"/>
                </a:schemeClr>
              </a:solidFill>
            </a:endParaRPr>
          </a:p>
          <a:p>
            <a:r>
              <a:rPr lang="en-US" sz="2400" dirty="0">
                <a:solidFill>
                  <a:srgbClr val="7030A0"/>
                </a:solidFill>
              </a:rPr>
              <a:t>The list of subordinate conjunctions includes:</a:t>
            </a:r>
          </a:p>
          <a:p>
            <a:endParaRPr lang="en-US" sz="2400" dirty="0">
              <a:solidFill>
                <a:schemeClr val="accent5">
                  <a:lumMod val="50000"/>
                </a:schemeClr>
              </a:solidFill>
            </a:endParaRPr>
          </a:p>
          <a:p>
            <a:pPr>
              <a:lnSpc>
                <a:spcPct val="150000"/>
              </a:lnSpc>
            </a:pPr>
            <a:r>
              <a:rPr lang="en-US" sz="2000" dirty="0">
                <a:solidFill>
                  <a:srgbClr val="00B0F0"/>
                </a:solidFill>
              </a:rPr>
              <a:t>Although</a:t>
            </a:r>
          </a:p>
          <a:p>
            <a:pPr>
              <a:lnSpc>
                <a:spcPct val="150000"/>
              </a:lnSpc>
            </a:pPr>
            <a:r>
              <a:rPr lang="en-US" sz="2000" dirty="0">
                <a:solidFill>
                  <a:srgbClr val="00B0F0"/>
                </a:solidFill>
              </a:rPr>
              <a:t>Because</a:t>
            </a:r>
          </a:p>
          <a:p>
            <a:pPr>
              <a:lnSpc>
                <a:spcPct val="150000"/>
              </a:lnSpc>
            </a:pPr>
            <a:r>
              <a:rPr lang="en-US" sz="2000" dirty="0">
                <a:solidFill>
                  <a:srgbClr val="00B0F0"/>
                </a:solidFill>
              </a:rPr>
              <a:t>Since</a:t>
            </a:r>
          </a:p>
          <a:p>
            <a:pPr>
              <a:lnSpc>
                <a:spcPct val="150000"/>
              </a:lnSpc>
            </a:pPr>
            <a:r>
              <a:rPr lang="en-US" sz="2000" dirty="0">
                <a:solidFill>
                  <a:srgbClr val="00B0F0"/>
                </a:solidFill>
              </a:rPr>
              <a:t>Unless</a:t>
            </a:r>
          </a:p>
          <a:p>
            <a:pPr>
              <a:lnSpc>
                <a:spcPct val="150000"/>
              </a:lnSpc>
            </a:pPr>
            <a:r>
              <a:rPr lang="en-US" sz="2000" dirty="0">
                <a:solidFill>
                  <a:srgbClr val="00B0F0"/>
                </a:solidFill>
              </a:rPr>
              <a:t>When</a:t>
            </a:r>
          </a:p>
          <a:p>
            <a:pPr>
              <a:lnSpc>
                <a:spcPct val="150000"/>
              </a:lnSpc>
            </a:pPr>
            <a:r>
              <a:rPr lang="en-US" sz="2000" dirty="0">
                <a:solidFill>
                  <a:srgbClr val="00B0F0"/>
                </a:solidFill>
              </a:rPr>
              <a:t>While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56629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 Subordinate Conjunctions</a:t>
            </a:r>
            <a:endParaRPr lang="en-US" dirty="0"/>
          </a:p>
        </p:txBody>
      </p:sp>
      <p:sp>
        <p:nvSpPr>
          <p:cNvPr id="4" name="Rectangle 3"/>
          <p:cNvSpPr/>
          <p:nvPr/>
        </p:nvSpPr>
        <p:spPr>
          <a:xfrm>
            <a:off x="0" y="2690336"/>
            <a:ext cx="9144000" cy="8140690"/>
          </a:xfrm>
          <a:prstGeom prst="rect">
            <a:avLst/>
          </a:prstGeom>
        </p:spPr>
        <p:txBody>
          <a:bodyPr wrap="square">
            <a:spAutoFit/>
          </a:bodyPr>
          <a:lstStyle/>
          <a:p>
            <a:endParaRPr lang="en-US" dirty="0">
              <a:solidFill>
                <a:srgbClr val="002060"/>
              </a:solidFill>
            </a:endParaRPr>
          </a:p>
          <a:p>
            <a:pPr>
              <a:lnSpc>
                <a:spcPct val="200000"/>
              </a:lnSpc>
            </a:pPr>
            <a:r>
              <a:rPr lang="en-US" sz="2000" dirty="0">
                <a:solidFill>
                  <a:srgbClr val="0070C0"/>
                </a:solidFill>
              </a:rPr>
              <a:t>Subordinating conjunctions, also called subordinators, are conjunctions that join an independent clause and a dependent clause.</a:t>
            </a:r>
          </a:p>
          <a:p>
            <a:pPr>
              <a:lnSpc>
                <a:spcPct val="200000"/>
              </a:lnSpc>
            </a:pPr>
            <a:r>
              <a:rPr lang="en-US" sz="2000" dirty="0">
                <a:solidFill>
                  <a:srgbClr val="0070C0"/>
                </a:solidFill>
              </a:rPr>
              <a:t>The most common subordinating conjunctions in the English language include after, although, as, as far as, as if, as long as, as soon as, as though, because, before, if, in order that, since, </a:t>
            </a:r>
            <a:r>
              <a:rPr lang="en-US" sz="2000" dirty="0" smtClean="0">
                <a:solidFill>
                  <a:srgbClr val="0070C0"/>
                </a:solidFill>
              </a:rPr>
              <a:t>so </a:t>
            </a:r>
            <a:r>
              <a:rPr lang="en-US" sz="2000" dirty="0">
                <a:solidFill>
                  <a:srgbClr val="0070C0"/>
                </a:solidFill>
              </a:rPr>
              <a:t>that, than, though, unless, until, when, whenever, where, whereas, wherever, and while….</a:t>
            </a:r>
          </a:p>
          <a:p>
            <a:pPr>
              <a:lnSpc>
                <a:spcPct val="200000"/>
              </a:lnSpc>
            </a:pPr>
            <a:endParaRPr lang="en-US" sz="2000" dirty="0">
              <a:solidFill>
                <a:srgbClr val="0070C0"/>
              </a:solidFill>
            </a:endParaRPr>
          </a:p>
          <a:p>
            <a:pPr>
              <a:lnSpc>
                <a:spcPct val="150000"/>
              </a:lnSpc>
            </a:pPr>
            <a:endParaRPr lang="en-US" dirty="0">
              <a:solidFill>
                <a:srgbClr val="002060"/>
              </a:solidFill>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2670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Examples of Subordinate Conjunctions</a:t>
            </a:r>
            <a:endParaRPr lang="en-US" dirty="0"/>
          </a:p>
        </p:txBody>
      </p:sp>
      <p:sp>
        <p:nvSpPr>
          <p:cNvPr id="3" name="Rectangle 2"/>
          <p:cNvSpPr/>
          <p:nvPr/>
        </p:nvSpPr>
        <p:spPr>
          <a:xfrm>
            <a:off x="13648" y="1524000"/>
            <a:ext cx="9144000" cy="7848302"/>
          </a:xfrm>
          <a:prstGeom prst="rect">
            <a:avLst/>
          </a:prstGeom>
        </p:spPr>
        <p:txBody>
          <a:bodyPr wrap="square">
            <a:spAutoFit/>
          </a:bodyPr>
          <a:lstStyle/>
          <a:p>
            <a:pPr>
              <a:lnSpc>
                <a:spcPct val="150000"/>
              </a:lnSpc>
            </a:pPr>
            <a:r>
              <a:rPr lang="en-US" sz="2400" dirty="0" smtClean="0">
                <a:solidFill>
                  <a:srgbClr val="7030A0"/>
                </a:solidFill>
              </a:rPr>
              <a:t>"</a:t>
            </a:r>
            <a:r>
              <a:rPr lang="en-US" sz="2400" dirty="0">
                <a:solidFill>
                  <a:srgbClr val="7030A0"/>
                </a:solidFill>
              </a:rPr>
              <a:t>He goes home because he is ill.“</a:t>
            </a:r>
          </a:p>
          <a:p>
            <a:pPr>
              <a:lnSpc>
                <a:spcPct val="150000"/>
              </a:lnSpc>
            </a:pPr>
            <a:r>
              <a:rPr lang="en-US" sz="2400" dirty="0">
                <a:solidFill>
                  <a:srgbClr val="7030A0"/>
                </a:solidFill>
              </a:rPr>
              <a:t>He took to the stage as though he had been preparing for this moment all his life.</a:t>
            </a:r>
          </a:p>
          <a:p>
            <a:pPr>
              <a:lnSpc>
                <a:spcPct val="150000"/>
              </a:lnSpc>
            </a:pPr>
            <a:r>
              <a:rPr lang="en-US" sz="2400" dirty="0">
                <a:solidFill>
                  <a:srgbClr val="7030A0"/>
                </a:solidFill>
              </a:rPr>
              <a:t>Because he loved acting, he refused to give up his dream of being in the movies.</a:t>
            </a:r>
          </a:p>
          <a:p>
            <a:pPr>
              <a:lnSpc>
                <a:spcPct val="150000"/>
              </a:lnSpc>
            </a:pPr>
            <a:r>
              <a:rPr lang="en-US" sz="2400" dirty="0">
                <a:solidFill>
                  <a:srgbClr val="7030A0"/>
                </a:solidFill>
              </a:rPr>
              <a:t>Unless we act now, all is lost.</a:t>
            </a:r>
          </a:p>
          <a:p>
            <a:pPr>
              <a:lnSpc>
                <a:spcPct val="150000"/>
              </a:lnSpc>
            </a:pPr>
            <a:r>
              <a:rPr lang="en-US" sz="2400" dirty="0">
                <a:solidFill>
                  <a:srgbClr val="0070C0"/>
                </a:solidFill>
              </a:rPr>
              <a:t>Example: Unless I get over my nausea, I will never be an astronaut.</a:t>
            </a:r>
          </a:p>
          <a:p>
            <a:pPr>
              <a:lnSpc>
                <a:spcPct val="150000"/>
              </a:lnSpc>
            </a:pPr>
            <a:r>
              <a:rPr lang="en-US" sz="2400" dirty="0">
                <a:solidFill>
                  <a:srgbClr val="0070C0"/>
                </a:solidFill>
              </a:rPr>
              <a:t>Example: Marina is excited because it’s her birthday.</a:t>
            </a:r>
          </a:p>
          <a:p>
            <a:pPr>
              <a:lnSpc>
                <a:spcPct val="150000"/>
              </a:lnSpc>
            </a:pPr>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39205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TotalTime>
  <Words>778</Words>
  <Application>Microsoft Office PowerPoint</Application>
  <PresentationFormat>On-screen Show (4:3)</PresentationFormat>
  <Paragraphs>202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Conjunctions and Its Types  Instructor: Mr. Muhammad Iqbal</vt:lpstr>
      <vt:lpstr>Conjunction</vt:lpstr>
      <vt:lpstr>Coordinating Conjunctions</vt:lpstr>
      <vt:lpstr>Coordinating Conjunctions</vt:lpstr>
      <vt:lpstr>Coordinating Conjunctions</vt:lpstr>
      <vt:lpstr>Examples of Coordinating Conjunctions</vt:lpstr>
      <vt:lpstr>Subordinate Conjunctions</vt:lpstr>
      <vt:lpstr> Subordinate Conjunctions</vt:lpstr>
      <vt:lpstr>Examples of Subordinate Conjunctions</vt:lpstr>
      <vt:lpstr>Correlative conjunction</vt:lpstr>
      <vt:lpstr>PowerPoint Presentation</vt:lpstr>
      <vt:lpstr>Conjunctive Adverbs</vt:lpstr>
      <vt:lpstr> Examples of Conjunctive Adverbs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Iqbal Khan</dc:creator>
  <cp:lastModifiedBy>Admin</cp:lastModifiedBy>
  <cp:revision>70</cp:revision>
  <dcterms:created xsi:type="dcterms:W3CDTF">2019-06-23T02:50:51Z</dcterms:created>
  <dcterms:modified xsi:type="dcterms:W3CDTF">2022-08-31T07:55:13Z</dcterms:modified>
</cp:coreProperties>
</file>