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8WPkyVO1trbPitIA/TJbssftL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5c1ad449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5c1ad44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5c1ad449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5c1ad44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1259706" y="5009731"/>
            <a:ext cx="6858000" cy="536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85" name="Google Shape;85;p1"/>
          <p:cNvSpPr txBox="1"/>
          <p:nvPr/>
        </p:nvSpPr>
        <p:spPr>
          <a:xfrm>
            <a:off x="830178" y="4231322"/>
            <a:ext cx="7717055" cy="6219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Dangling and Misplaced Modifiers</a:t>
            </a:r>
            <a:endParaRPr b="1" i="0" sz="3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correct DM. 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libri"/>
              <a:buNone/>
            </a:pPr>
            <a:r>
              <a:rPr b="1" lang="en-US">
                <a:solidFill>
                  <a:srgbClr val="000099"/>
                </a:solidFill>
              </a:rPr>
              <a:t>Decide on a logical subject, and do one of the following: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libri"/>
              <a:buNone/>
            </a:pPr>
            <a:r>
              <a:rPr b="1" lang="en-US">
                <a:solidFill>
                  <a:srgbClr val="000099"/>
                </a:solidFill>
              </a:rPr>
              <a:t>1. Place the subject right </a:t>
            </a:r>
            <a:r>
              <a:rPr b="1" i="1" lang="en-US">
                <a:solidFill>
                  <a:srgbClr val="000099"/>
                </a:solidFill>
              </a:rPr>
              <a:t>after</a:t>
            </a:r>
            <a:r>
              <a:rPr b="1" lang="en-US">
                <a:solidFill>
                  <a:srgbClr val="000099"/>
                </a:solidFill>
              </a:rPr>
              <a:t> the opening word group.</a:t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alibri"/>
              <a:buNone/>
            </a:pPr>
            <a:r>
              <a:rPr b="1" lang="en-US">
                <a:solidFill>
                  <a:srgbClr val="FFFF00"/>
                </a:solidFill>
              </a:rPr>
              <a:t>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libri"/>
              <a:buNone/>
            </a:pPr>
            <a:r>
              <a:rPr b="1" lang="en-US">
                <a:solidFill>
                  <a:srgbClr val="000099"/>
                </a:solidFill>
              </a:rPr>
              <a:t>2. Place the subject </a:t>
            </a:r>
            <a:r>
              <a:rPr b="1" i="1" lang="en-US">
                <a:solidFill>
                  <a:srgbClr val="000099"/>
                </a:solidFill>
              </a:rPr>
              <a:t>within</a:t>
            </a:r>
            <a:r>
              <a:rPr b="1" lang="en-US">
                <a:solidFill>
                  <a:srgbClr val="000099"/>
                </a:solidFill>
              </a:rPr>
              <a:t> the opening word group.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457200" y="228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Dangling Modifiers</a:t>
            </a:r>
            <a:endParaRPr/>
          </a:p>
        </p:txBody>
      </p:sp>
      <p:sp>
        <p:nvSpPr>
          <p:cNvPr id="154" name="Google Shape;154;p11"/>
          <p:cNvSpPr txBox="1"/>
          <p:nvPr/>
        </p:nvSpPr>
        <p:spPr>
          <a:xfrm>
            <a:off x="304800" y="1295400"/>
            <a:ext cx="5105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Here’s an example: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Jumping from limb to limb, the spectators at the zoo were delighted by the monkeys.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(The spectators weren’t jumping, were they?)</a:t>
            </a:r>
            <a:endParaRPr/>
          </a:p>
        </p:txBody>
      </p:sp>
      <p:graphicFrame>
        <p:nvGraphicFramePr>
          <p:cNvPr id="155" name="Google Shape;155;p11"/>
          <p:cNvGraphicFramePr/>
          <p:nvPr/>
        </p:nvGraphicFramePr>
        <p:xfrm>
          <a:off x="5867400" y="1676400"/>
          <a:ext cx="3105150" cy="4800600"/>
        </p:xfrm>
        <a:graphic>
          <a:graphicData uri="http://schemas.openxmlformats.org/presentationml/2006/ole">
            <mc:AlternateContent>
              <mc:Choice Requires="v">
                <p:oleObj r:id="rId4" imgH="4800600" imgW="3105150" progId="MS_ClipArt_Gallery.2" spid="_x0000_s1">
                  <p:embed/>
                </p:oleObj>
              </mc:Choice>
              <mc:Fallback>
                <p:oleObj r:id="rId5" imgH="4800600" imgW="3105150" progId="MS_ClipArt_Gallery.2">
                  <p:embed/>
                  <p:pic>
                    <p:nvPicPr>
                      <p:cNvPr id="155" name="Google Shape;155;p1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867400" y="1676400"/>
                        <a:ext cx="310515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Dangling Modifiers</a:t>
            </a:r>
            <a:endParaRPr/>
          </a:p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228600" y="1676400"/>
            <a:ext cx="4191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/>
              <a:t>Incorrect: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/>
              <a:t>Jumping from limb to limb, the spectators at the zoo were delighted by the monkeys.</a:t>
            </a:r>
            <a:endParaRPr/>
          </a:p>
        </p:txBody>
      </p:sp>
      <p:sp>
        <p:nvSpPr>
          <p:cNvPr id="162" name="Google Shape;162;p12"/>
          <p:cNvSpPr txBox="1"/>
          <p:nvPr/>
        </p:nvSpPr>
        <p:spPr>
          <a:xfrm>
            <a:off x="4648200" y="1600200"/>
            <a:ext cx="4267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Correct: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Jumping from limb to limb, the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monkeys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delighted the spectators at the zoo.</a:t>
            </a:r>
            <a:endParaRPr/>
          </a:p>
        </p:txBody>
      </p:sp>
      <p:sp>
        <p:nvSpPr>
          <p:cNvPr id="163" name="Google Shape;163;p12"/>
          <p:cNvSpPr txBox="1"/>
          <p:nvPr/>
        </p:nvSpPr>
        <p:spPr>
          <a:xfrm>
            <a:off x="2514600" y="5638800"/>
            <a:ext cx="43434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did the sentence change?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correct DM </a:t>
            </a:r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Char char="•"/>
            </a:pPr>
            <a:r>
              <a:rPr b="1" lang="en-US">
                <a:solidFill>
                  <a:srgbClr val="000099"/>
                </a:solidFill>
              </a:rPr>
              <a:t>We put the subject right after the opening word group.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While monkeys were Jumping from limb to limb, the spectators were delighted by them.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Or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While monkeys were Jumping from limb to limb, they delighted the spectators.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5c1ad449c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95c1ad449c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5c1ad449c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95c1ad449c_0_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Calibri"/>
              <a:buNone/>
            </a:pPr>
            <a:r>
              <a:rPr b="1" lang="en-US" sz="6000">
                <a:solidFill>
                  <a:srgbClr val="FF0000"/>
                </a:solidFill>
              </a:rPr>
              <a:t>Modifiers</a:t>
            </a:r>
            <a:endParaRPr b="1" sz="6000">
              <a:solidFill>
                <a:srgbClr val="FF0000"/>
              </a:solidFill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93896" y="1596571"/>
            <a:ext cx="7532504" cy="3846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What is a modifier?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modifier is an expression that describes another word or phrase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Example: little boats (</a:t>
            </a:r>
            <a:r>
              <a:rPr i="1" lang="en-US"/>
              <a:t>little</a:t>
            </a:r>
            <a:r>
              <a:rPr lang="en-US"/>
              <a:t> describes the boats.)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Misplaced Modifiers</a:t>
            </a:r>
            <a:endParaRPr b="1"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381000" y="1295400"/>
            <a:ext cx="8458200" cy="5181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400"/>
              <a:t>A misplaced modifier is a word or phrase placed next to some other word or phrase that it does not intend to modify:</a:t>
            </a:r>
            <a:endParaRPr/>
          </a:p>
          <a:p>
            <a:pPr indent="0" lvl="0" marL="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3400"/>
          </a:p>
          <a:p>
            <a:pPr indent="0" lvl="0" marL="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	There was a debate regarding the bill to 	provide aid to homeless people </a:t>
            </a:r>
            <a:r>
              <a:rPr lang="en-US" sz="3400" u="sng"/>
              <a:t>in the senate</a:t>
            </a:r>
            <a:r>
              <a:rPr lang="en-US" sz="3400"/>
              <a:t>.</a:t>
            </a:r>
            <a:endParaRPr/>
          </a:p>
          <a:p>
            <a:pPr indent="0" lvl="0" marL="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 </a:t>
            </a:r>
            <a:endParaRPr sz="3400"/>
          </a:p>
          <a:p>
            <a:pPr indent="0" lvl="0" marL="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400"/>
              <a:t>Wait. There are homeless people in the senate? </a:t>
            </a:r>
            <a:endParaRPr/>
          </a:p>
          <a:p>
            <a:pPr indent="0" lvl="0" marL="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3400"/>
          </a:p>
          <a:p>
            <a:pPr indent="0" lvl="0" marL="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400"/>
              <a:t>Revise a misplaced modifier by moving the modifier next to the word it is actually modifying: </a:t>
            </a:r>
            <a:endParaRPr b="1" sz="3400"/>
          </a:p>
          <a:p>
            <a:pPr indent="0" lvl="0" marL="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3400"/>
          </a:p>
          <a:p>
            <a:pPr indent="0" lvl="0" marL="0" rtl="0" algn="l"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3400"/>
              <a:t>	</a:t>
            </a:r>
            <a:r>
              <a:rPr lang="en-US" sz="3400"/>
              <a:t>There was a debate </a:t>
            </a:r>
            <a:r>
              <a:rPr lang="en-US" sz="3400" u="sng"/>
              <a:t>in the senate</a:t>
            </a:r>
            <a:r>
              <a:rPr lang="en-US" sz="3400"/>
              <a:t> regarding 	the bill to provide aid to homeless people.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609600" y="329406"/>
            <a:ext cx="7402286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Misplaced Parts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228600" y="1447800"/>
            <a:ext cx="8606971" cy="5667829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35921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Modifiers such as </a:t>
            </a:r>
            <a:r>
              <a:rPr b="1" i="1" lang="en-US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almost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hardly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nearly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merely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be placed immediately before the words they modify.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mother 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works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Saturdays and Sundays.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sentence indicates that the mother only</a:t>
            </a:r>
            <a:r>
              <a:rPr b="0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works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 she does not eat, sleep, or talk.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6096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Misplaced Parts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152400" y="1752600"/>
            <a:ext cx="8763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/>
              <a:t>We must place the modifier before a different word so the sentence is clearly understood.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Ex.:  My mother only works on Saturdays and Sundays.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Revised:  My mother </a:t>
            </a:r>
            <a:r>
              <a:rPr b="1" i="1" lang="en-US" sz="3600"/>
              <a:t>works only</a:t>
            </a:r>
            <a:r>
              <a:rPr b="1" lang="en-US" sz="3600"/>
              <a:t> on Saturdays and Sundays.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/>
          <p:nvPr/>
        </p:nvSpPr>
        <p:spPr>
          <a:xfrm>
            <a:off x="0" y="2438400"/>
            <a:ext cx="3657600" cy="2743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modifying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phrase should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clearly indicate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the phrase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modifies.</a:t>
            </a:r>
            <a:endParaRPr/>
          </a:p>
        </p:txBody>
      </p:sp>
      <p:cxnSp>
        <p:nvCxnSpPr>
          <p:cNvPr id="115" name="Google Shape;115;p6"/>
          <p:cNvCxnSpPr/>
          <p:nvPr/>
        </p:nvCxnSpPr>
        <p:spPr>
          <a:xfrm flipH="1" rot="10800000">
            <a:off x="3276600" y="3124200"/>
            <a:ext cx="1371600" cy="5334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16" name="Google Shape;116;p6"/>
          <p:cNvSpPr txBox="1"/>
          <p:nvPr/>
        </p:nvSpPr>
        <p:spPr>
          <a:xfrm>
            <a:off x="4648200" y="1600200"/>
            <a:ext cx="3886200" cy="32316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Example…..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 job is to file newspaper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 about handgun use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library.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4419600" y="4876800"/>
            <a:ext cx="4724400" cy="212365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Revised…..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 job in the library is to file newspaper articles about handgun use.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6"/>
          <p:cNvCxnSpPr/>
          <p:nvPr/>
        </p:nvCxnSpPr>
        <p:spPr>
          <a:xfrm>
            <a:off x="3048000" y="4572000"/>
            <a:ext cx="1371600" cy="6858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19" name="Google Shape;119;p6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Misplaced Phrase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/>
        </p:nvSpPr>
        <p:spPr>
          <a:xfrm>
            <a:off x="609600" y="1447800"/>
            <a:ext cx="7620000" cy="95410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clauses should be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placed near the words they modify.</a:t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0" y="2667000"/>
            <a:ext cx="4419600" cy="38100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Example…..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librarian explains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they use the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to do research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the class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7"/>
          <p:cNvCxnSpPr/>
          <p:nvPr/>
        </p:nvCxnSpPr>
        <p:spPr>
          <a:xfrm>
            <a:off x="3429000" y="2590800"/>
            <a:ext cx="0" cy="609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27" name="Google Shape;127;p7"/>
          <p:cNvSpPr/>
          <p:nvPr/>
        </p:nvSpPr>
        <p:spPr>
          <a:xfrm>
            <a:off x="4876800" y="2514600"/>
            <a:ext cx="4114800" cy="40386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Revised…..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the class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librarian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explains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they use the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to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research.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7"/>
          <p:cNvCxnSpPr/>
          <p:nvPr/>
        </p:nvCxnSpPr>
        <p:spPr>
          <a:xfrm>
            <a:off x="5257800" y="2514600"/>
            <a:ext cx="1219200" cy="685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29" name="Google Shape;129;p7"/>
          <p:cNvSpPr txBox="1"/>
          <p:nvPr>
            <p:ph type="title"/>
          </p:nvPr>
        </p:nvSpPr>
        <p:spPr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Modifying Clauses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Dangling Modifiers</a:t>
            </a:r>
            <a:endParaRPr b="1"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0" y="1371600"/>
            <a:ext cx="6400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Dangling modifiers are words or phrases which “dangle” because they have no word in the sentence to describe: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While taking a shower, </a:t>
            </a:r>
            <a:r>
              <a:rPr lang="en-US" u="sng"/>
              <a:t>the doorbell</a:t>
            </a:r>
            <a:r>
              <a:rPr lang="en-US"/>
              <a:t> rang.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The doorbell was taking a shower?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	</a:t>
            </a:r>
            <a:endParaRPr/>
          </a:p>
        </p:txBody>
      </p:sp>
      <p:graphicFrame>
        <p:nvGraphicFramePr>
          <p:cNvPr id="136" name="Google Shape;136;p8"/>
          <p:cNvGraphicFramePr/>
          <p:nvPr/>
        </p:nvGraphicFramePr>
        <p:xfrm>
          <a:off x="6553200" y="1219200"/>
          <a:ext cx="2387600" cy="5334000"/>
        </p:xfrm>
        <a:graphic>
          <a:graphicData uri="http://schemas.openxmlformats.org/presentationml/2006/ole">
            <mc:AlternateContent>
              <mc:Choice Requires="v">
                <p:oleObj r:id="rId4" imgH="5334000" imgW="2387600" progId="MS_ClipArt_Gallery.2" spid="_x0000_s1">
                  <p:embed/>
                </p:oleObj>
              </mc:Choice>
              <mc:Fallback>
                <p:oleObj r:id="rId5" imgH="5334000" imgW="2387600" progId="MS_ClipArt_Gallery.2">
                  <p:embed/>
                  <p:pic>
                    <p:nvPicPr>
                      <p:cNvPr id="136" name="Google Shape;136;p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553200" y="1219200"/>
                        <a:ext cx="23876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Revise Dangling Modifiers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962838" y="1589327"/>
            <a:ext cx="7230956" cy="3671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Revise a dangling modifier by adding a headword – the noun or pronoun that is being described: 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While </a:t>
            </a:r>
            <a:r>
              <a:rPr lang="en-US" u="sng"/>
              <a:t>I</a:t>
            </a:r>
            <a:r>
              <a:rPr lang="en-US"/>
              <a:t> was taking a shower, the doorbell rang. 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While taking a shower, </a:t>
            </a:r>
            <a:r>
              <a:rPr lang="en-US" u="sng"/>
              <a:t>I</a:t>
            </a:r>
            <a:r>
              <a:rPr lang="en-US"/>
              <a:t> heard the doorbell ring.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2023-10-24T04:24:26Z</dcterms:created>
  <dc:creator>Fast</dc:creator>
</cp:coreProperties>
</file>