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1.xml"/><Relationship Id="rId18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ndar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8" name="Google Shape;10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9" name="Google Shape;1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ndar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“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ndara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2" name="Google Shape;1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5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15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15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5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7" name="Google Shape;1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16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4" name="Google Shape;174;p16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5" name="Google Shape;175;p16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6" name="Google Shape;176;p16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7" name="Google Shape;177;p16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8" name="Google Shape;178;p16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16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80" name="Google Shape;180;p16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1" name="Google Shape;18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46" name="Google Shape;4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3" name="Google Shape;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4" name="Google Shape;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8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8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6" name="Google Shape;8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7" name="Google Shape;9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8" name="Google Shape;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ndara"/>
              <a:buNone/>
              <a:defRPr b="0" i="0" sz="3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ctrTitle"/>
          </p:nvPr>
        </p:nvSpPr>
        <p:spPr>
          <a:xfrm>
            <a:off x="1" y="2662036"/>
            <a:ext cx="9081370" cy="150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b="1" lang="en-US"/>
              <a:t>Short Report: Graphs, Pie Charts &amp; Tables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D. Body Paragraph 2</a:t>
            </a:r>
            <a:endParaRPr b="1" sz="4000"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0B8E"/>
              </a:buClr>
              <a:buSzPct val="100000"/>
              <a:buNone/>
            </a:pPr>
            <a:r>
              <a:rPr lang="en-US" sz="3600">
                <a:solidFill>
                  <a:srgbClr val="9B0B8E"/>
                </a:solidFill>
              </a:rPr>
              <a:t>On the other hand, </a:t>
            </a:r>
            <a:r>
              <a:rPr lang="en-US" sz="3600"/>
              <a:t>the amount of money paid out on the remaining goods was higher in France. Above $350,000 was spent by the French on computers which was </a:t>
            </a:r>
            <a:r>
              <a:rPr lang="en-US" sz="3600">
                <a:solidFill>
                  <a:srgbClr val="9B0B8E"/>
                </a:solidFill>
              </a:rPr>
              <a:t>slightly more </a:t>
            </a:r>
            <a:r>
              <a:rPr lang="en-US" sz="3600"/>
              <a:t>than the British who spent exactly $350,000. Neither of the countries spent much on perfume which accounted for $200,000 expenditure in France but under $150,000 in the UK.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6" name="Google Shape;286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What is a report?</a:t>
            </a:r>
            <a:endParaRPr b="1" sz="4000"/>
          </a:p>
        </p:txBody>
      </p:sp>
      <p:sp>
        <p:nvSpPr>
          <p:cNvPr id="213" name="Google Shape;213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0"/>
          <p:cNvSpPr txBox="1"/>
          <p:nvPr>
            <p:ph idx="4294967295" type="body"/>
          </p:nvPr>
        </p:nvSpPr>
        <p:spPr>
          <a:xfrm>
            <a:off x="555320" y="2517732"/>
            <a:ext cx="10058400" cy="3269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Unlike an essay, a report concentrates on facts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A short, sharp, concise document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A factual paper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6" name="Google Shape;216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Writing style</a:t>
            </a:r>
            <a:endParaRPr b="1" sz="4000"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Clear aim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Organized and structured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Crisp, precise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Focus on trends in a graph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23" name="Google Shape;223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Describing the Graph in detail</a:t>
            </a:r>
            <a:endParaRPr b="1" sz="4000"/>
          </a:p>
        </p:txBody>
      </p:sp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Decide on the most clear and logical order to present the material.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Chronological order for Line graphs.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Decide on the organization of bar graph, pie chart etc.</a:t>
            </a:r>
            <a:endParaRPr/>
          </a:p>
        </p:txBody>
      </p:sp>
      <p:sp>
        <p:nvSpPr>
          <p:cNvPr id="232" name="Google Shape;232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Describing the Graph in detail</a:t>
            </a:r>
            <a:endParaRPr b="1" sz="4000"/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Decide on the most clear and logical order to present the material.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Chronological order for Line graphs.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Decide on the organization of bar graph, pie chart etc.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r>
              <a:t/>
            </a:r>
            <a:endParaRPr sz="3600"/>
          </a:p>
        </p:txBody>
      </p:sp>
      <p:sp>
        <p:nvSpPr>
          <p:cNvPr id="241" name="Google Shape;241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Some Don’ts for Report writing</a:t>
            </a:r>
            <a:endParaRPr b="1" sz="4000"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Don’t write about everything on the graph. 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Don’t specify or write about the line or a bar in graph. Instead write about the idea.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lang="en-US" sz="3600">
                <a:solidFill>
                  <a:schemeClr val="dk1"/>
                </a:solidFill>
              </a:rPr>
              <a:t>Don’t use the words and phrases such as; I feel, as I have mentioned, as you can see etc.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0" name="Google Shape;250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A. Introduction</a:t>
            </a:r>
            <a:endParaRPr b="1" sz="4000"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</a:rPr>
              <a:t>The chart </a:t>
            </a:r>
            <a:r>
              <a:rPr lang="en-US" sz="3600">
                <a:solidFill>
                  <a:srgbClr val="9B0B8E"/>
                </a:solidFill>
              </a:rPr>
              <a:t>illustrates</a:t>
            </a:r>
            <a:r>
              <a:rPr lang="en-US" sz="3600">
                <a:solidFill>
                  <a:schemeClr val="dk1"/>
                </a:solidFill>
              </a:rPr>
              <a:t> the </a:t>
            </a:r>
            <a:r>
              <a:rPr lang="en-US" sz="3600">
                <a:solidFill>
                  <a:srgbClr val="9B0B8E"/>
                </a:solidFill>
              </a:rPr>
              <a:t>amount of money spent </a:t>
            </a:r>
            <a:r>
              <a:rPr lang="en-US" sz="3600">
                <a:solidFill>
                  <a:schemeClr val="dk1"/>
                </a:solidFill>
              </a:rPr>
              <a:t>on five consumer goods (cars, computers, books, perfume and cameras) in France and the UK in 2010. </a:t>
            </a:r>
            <a:r>
              <a:rPr lang="en-US" sz="3600">
                <a:solidFill>
                  <a:srgbClr val="9B0B8E"/>
                </a:solidFill>
              </a:rPr>
              <a:t>Units are measured </a:t>
            </a:r>
            <a:r>
              <a:rPr lang="en-US" sz="3600">
                <a:solidFill>
                  <a:schemeClr val="dk1"/>
                </a:solidFill>
              </a:rPr>
              <a:t>in pounds sterling.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9" name="Google Shape;259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B. Overview</a:t>
            </a:r>
            <a:endParaRPr b="1" sz="4000"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/>
              <a:t>Overall, the expenditure of the UK was higher than that of France. Both the French and the British spent the </a:t>
            </a:r>
            <a:r>
              <a:rPr lang="en-US" sz="3600">
                <a:solidFill>
                  <a:srgbClr val="9B0B8E"/>
                </a:solidFill>
              </a:rPr>
              <a:t>most</a:t>
            </a:r>
            <a:r>
              <a:rPr lang="en-US" sz="3600"/>
              <a:t> money on cars, </a:t>
            </a:r>
            <a:r>
              <a:rPr lang="en-US" sz="3600">
                <a:solidFill>
                  <a:srgbClr val="0332BD"/>
                </a:solidFill>
              </a:rPr>
              <a:t>while</a:t>
            </a:r>
            <a:r>
              <a:rPr lang="en-US" sz="3600"/>
              <a:t> in the UK the </a:t>
            </a:r>
            <a:r>
              <a:rPr lang="en-US" sz="3600">
                <a:solidFill>
                  <a:srgbClr val="9B0B8E"/>
                </a:solidFill>
              </a:rPr>
              <a:t>least</a:t>
            </a:r>
            <a:r>
              <a:rPr lang="en-US" sz="3600"/>
              <a:t> amount of money was spent on perfume </a:t>
            </a:r>
            <a:r>
              <a:rPr lang="en-US" sz="3600">
                <a:solidFill>
                  <a:srgbClr val="0332BD"/>
                </a:solidFill>
              </a:rPr>
              <a:t>compared to</a:t>
            </a:r>
            <a:r>
              <a:rPr lang="en-US" sz="3600"/>
              <a:t> cameras in France. Furthermore, the most significant difference in expenditure between the two countries was on cameras.</a:t>
            </a:r>
            <a:r>
              <a:rPr lang="en-US" sz="3600">
                <a:solidFill>
                  <a:schemeClr val="dk1"/>
                </a:solidFill>
              </a:rPr>
              <a:t>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8" name="Google Shape;26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ndara"/>
              <a:buNone/>
            </a:pPr>
            <a:r>
              <a:rPr b="1" lang="en-US" sz="4000"/>
              <a:t>C. Body Paragraph 1</a:t>
            </a:r>
            <a:endParaRPr b="1" sz="4000"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0B8E"/>
              </a:buClr>
              <a:buSzPts val="3600"/>
              <a:buNone/>
            </a:pPr>
            <a:r>
              <a:rPr lang="en-US" sz="3600">
                <a:solidFill>
                  <a:srgbClr val="9B0B8E"/>
                </a:solidFill>
              </a:rPr>
              <a:t>In terms of cars, </a:t>
            </a:r>
            <a:r>
              <a:rPr lang="en-US" sz="3600"/>
              <a:t>people in the UK spent around $450,000 </a:t>
            </a:r>
            <a:r>
              <a:rPr lang="en-US" sz="3600">
                <a:solidFill>
                  <a:srgbClr val="9B0B8E"/>
                </a:solidFill>
              </a:rPr>
              <a:t>as opposed to </a:t>
            </a:r>
            <a:r>
              <a:rPr lang="en-US" sz="3600"/>
              <a:t>the French at $</a:t>
            </a:r>
            <a:r>
              <a:rPr lang="en-US" sz="3600">
                <a:solidFill>
                  <a:schemeClr val="dk1"/>
                </a:solidFill>
              </a:rPr>
              <a:t> 400,000. </a:t>
            </a:r>
            <a:r>
              <a:rPr lang="en-US" sz="3600"/>
              <a:t>Similarly the British expenditure was higher on books than the French (around $400,000 and $300,000 respectively). In the UK expenditure on cameras (just over $350,000) was </a:t>
            </a:r>
            <a:r>
              <a:rPr lang="en-US" sz="3600">
                <a:solidFill>
                  <a:srgbClr val="9B0B8E"/>
                </a:solidFill>
              </a:rPr>
              <a:t>over double </a:t>
            </a:r>
            <a:r>
              <a:rPr lang="en-US" sz="3600"/>
              <a:t>that of France, which was only $150,000.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7" name="Google Shape;277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11/13/2023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