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8"/>
  </p:notesMasterIdLst>
  <p:sldIdLst>
    <p:sldId id="289" r:id="rId2"/>
    <p:sldId id="290" r:id="rId3"/>
    <p:sldId id="256" r:id="rId4"/>
    <p:sldId id="257" r:id="rId5"/>
    <p:sldId id="294" r:id="rId6"/>
    <p:sldId id="258" r:id="rId7"/>
    <p:sldId id="259" r:id="rId8"/>
    <p:sldId id="260" r:id="rId9"/>
    <p:sldId id="261" r:id="rId10"/>
    <p:sldId id="291"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92" r:id="rId32"/>
    <p:sldId id="283" r:id="rId33"/>
    <p:sldId id="284" r:id="rId34"/>
    <p:sldId id="285" r:id="rId35"/>
    <p:sldId id="286" r:id="rId36"/>
    <p:sldId id="287"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p:restoredTop sz="94600"/>
  </p:normalViewPr>
  <p:slideViewPr>
    <p:cSldViewPr snapToGrid="0">
      <p:cViewPr varScale="1">
        <p:scale>
          <a:sx n="109" d="100"/>
          <a:sy n="109" d="100"/>
        </p:scale>
        <p:origin x="167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403515-B24C-4A94-8350-D686AF935A10}" type="datetimeFigureOut">
              <a:rPr lang="en-US" smtClean="0"/>
              <a:t>3/30/2023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B0BEAA-6268-4487-842F-20DA02ECEF00}" type="slidenum">
              <a:rPr lang="en-US" smtClean="0"/>
              <a:t>‹#›</a:t>
            </a:fld>
            <a:endParaRPr lang="en-US"/>
          </a:p>
        </p:txBody>
      </p:sp>
    </p:spTree>
    <p:extLst>
      <p:ext uri="{BB962C8B-B14F-4D97-AF65-F5344CB8AC3E}">
        <p14:creationId xmlns:p14="http://schemas.microsoft.com/office/powerpoint/2010/main" val="1118835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defRPr>
                <a:solidFill>
                  <a:schemeClr val="tx1"/>
                </a:solidFill>
                <a:latin typeface="Arial" panose="020B0604020202020204" pitchFamily="34" charset="0"/>
              </a:defRPr>
            </a:lvl1pPr>
            <a:lvl2pPr marL="742950" indent="-285750" algn="l" rtl="0" eaLnBrk="0" hangingPunct="0">
              <a:defRPr>
                <a:solidFill>
                  <a:schemeClr val="tx1"/>
                </a:solidFill>
                <a:latin typeface="Arial" panose="020B0604020202020204" pitchFamily="34" charset="0"/>
              </a:defRPr>
            </a:lvl2pPr>
            <a:lvl3pPr marL="1143000" indent="-228600" algn="l" rtl="0" eaLnBrk="0" hangingPunct="0">
              <a:defRPr>
                <a:solidFill>
                  <a:schemeClr val="tx1"/>
                </a:solidFill>
                <a:latin typeface="Arial" panose="020B0604020202020204" pitchFamily="34" charset="0"/>
              </a:defRPr>
            </a:lvl3pPr>
            <a:lvl4pPr marL="1600200" indent="-228600" algn="l" rtl="0" eaLnBrk="0" hangingPunct="0">
              <a:defRPr>
                <a:solidFill>
                  <a:schemeClr val="tx1"/>
                </a:solidFill>
                <a:latin typeface="Arial" panose="020B0604020202020204" pitchFamily="34" charset="0"/>
              </a:defRPr>
            </a:lvl4pPr>
            <a:lvl5pPr marL="2057400" indent="-228600" algn="l" rtl="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21D881C0-6A2E-45BC-A979-B0797F800CF7}" type="slidenum">
              <a:rPr lang="en-US" altLang="en-US"/>
              <a:pPr algn="r" eaLnBrk="1" hangingPunct="1"/>
              <a:t>1</a:t>
            </a:fld>
            <a:endParaRPr lang="en-US" altLang="en-US"/>
          </a:p>
        </p:txBody>
      </p:sp>
    </p:spTree>
    <p:extLst>
      <p:ext uri="{BB962C8B-B14F-4D97-AF65-F5344CB8AC3E}">
        <p14:creationId xmlns:p14="http://schemas.microsoft.com/office/powerpoint/2010/main" val="3328136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11</a:t>
            </a:fld>
            <a:endParaRPr lang="en-US"/>
          </a:p>
        </p:txBody>
      </p:sp>
    </p:spTree>
    <p:extLst>
      <p:ext uri="{BB962C8B-B14F-4D97-AF65-F5344CB8AC3E}">
        <p14:creationId xmlns:p14="http://schemas.microsoft.com/office/powerpoint/2010/main" val="2815929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12</a:t>
            </a:fld>
            <a:endParaRPr lang="en-US"/>
          </a:p>
        </p:txBody>
      </p:sp>
    </p:spTree>
    <p:extLst>
      <p:ext uri="{BB962C8B-B14F-4D97-AF65-F5344CB8AC3E}">
        <p14:creationId xmlns:p14="http://schemas.microsoft.com/office/powerpoint/2010/main" val="3525551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13</a:t>
            </a:fld>
            <a:endParaRPr lang="en-US"/>
          </a:p>
        </p:txBody>
      </p:sp>
    </p:spTree>
    <p:extLst>
      <p:ext uri="{BB962C8B-B14F-4D97-AF65-F5344CB8AC3E}">
        <p14:creationId xmlns:p14="http://schemas.microsoft.com/office/powerpoint/2010/main" val="804073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14</a:t>
            </a:fld>
            <a:endParaRPr lang="en-US"/>
          </a:p>
        </p:txBody>
      </p:sp>
    </p:spTree>
    <p:extLst>
      <p:ext uri="{BB962C8B-B14F-4D97-AF65-F5344CB8AC3E}">
        <p14:creationId xmlns:p14="http://schemas.microsoft.com/office/powerpoint/2010/main" val="3943101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15</a:t>
            </a:fld>
            <a:endParaRPr lang="en-US"/>
          </a:p>
        </p:txBody>
      </p:sp>
    </p:spTree>
    <p:extLst>
      <p:ext uri="{BB962C8B-B14F-4D97-AF65-F5344CB8AC3E}">
        <p14:creationId xmlns:p14="http://schemas.microsoft.com/office/powerpoint/2010/main" val="2053352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16</a:t>
            </a:fld>
            <a:endParaRPr lang="en-US"/>
          </a:p>
        </p:txBody>
      </p:sp>
    </p:spTree>
    <p:extLst>
      <p:ext uri="{BB962C8B-B14F-4D97-AF65-F5344CB8AC3E}">
        <p14:creationId xmlns:p14="http://schemas.microsoft.com/office/powerpoint/2010/main" val="1292505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17</a:t>
            </a:fld>
            <a:endParaRPr lang="en-US"/>
          </a:p>
        </p:txBody>
      </p:sp>
    </p:spTree>
    <p:extLst>
      <p:ext uri="{BB962C8B-B14F-4D97-AF65-F5344CB8AC3E}">
        <p14:creationId xmlns:p14="http://schemas.microsoft.com/office/powerpoint/2010/main" val="2644921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18</a:t>
            </a:fld>
            <a:endParaRPr lang="en-US"/>
          </a:p>
        </p:txBody>
      </p:sp>
    </p:spTree>
    <p:extLst>
      <p:ext uri="{BB962C8B-B14F-4D97-AF65-F5344CB8AC3E}">
        <p14:creationId xmlns:p14="http://schemas.microsoft.com/office/powerpoint/2010/main" val="1263123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Islamic Studies     Ijma (consensus) </a:t>
            </a:r>
            <a:endParaRPr lang="en-US"/>
          </a:p>
        </p:txBody>
      </p:sp>
      <p:sp>
        <p:nvSpPr>
          <p:cNvPr id="5" name="Date Placeholder 4"/>
          <p:cNvSpPr>
            <a:spLocks noGrp="1"/>
          </p:cNvSpPr>
          <p:nvPr>
            <p:ph type="dt" idx="11"/>
          </p:nvPr>
        </p:nvSpPr>
        <p:spPr/>
        <p:txBody>
          <a:bodyPr/>
          <a:lstStyle/>
          <a:p>
            <a:fld id="{421A3198-0441-47E7-9DE5-5F6C5357765E}" type="datetime1">
              <a:rPr lang="en-US" smtClean="0"/>
              <a:pPr/>
              <a:t>3/30/2023</a:t>
            </a:fld>
            <a:endParaRPr lang="en-US"/>
          </a:p>
        </p:txBody>
      </p:sp>
      <p:sp>
        <p:nvSpPr>
          <p:cNvPr id="6" name="Footer Placeholder 5"/>
          <p:cNvSpPr>
            <a:spLocks noGrp="1"/>
          </p:cNvSpPr>
          <p:nvPr>
            <p:ph type="ftr" sz="quarter" idx="12"/>
          </p:nvPr>
        </p:nvSpPr>
        <p:spPr/>
        <p:txBody>
          <a:bodyPr/>
          <a:lstStyle/>
          <a:p>
            <a:r>
              <a:rPr lang="en-US" smtClean="0"/>
              <a:t>Dr. Aziz-ur-Rehman Saifee </a:t>
            </a:r>
            <a:endParaRPr lang="en-US"/>
          </a:p>
        </p:txBody>
      </p:sp>
      <p:sp>
        <p:nvSpPr>
          <p:cNvPr id="7" name="Slide Number Placeholder 6"/>
          <p:cNvSpPr>
            <a:spLocks noGrp="1"/>
          </p:cNvSpPr>
          <p:nvPr>
            <p:ph type="sldNum" sz="quarter" idx="13"/>
          </p:nvPr>
        </p:nvSpPr>
        <p:spPr/>
        <p:txBody>
          <a:bodyPr/>
          <a:lstStyle/>
          <a:p>
            <a:fld id="{D67F4DC3-9236-4795-B547-16BA9CB2E13C}" type="slidenum">
              <a:rPr lang="en-US" smtClean="0"/>
              <a:pPr/>
              <a:t>19</a:t>
            </a:fld>
            <a:endParaRPr lang="en-US"/>
          </a:p>
        </p:txBody>
      </p:sp>
    </p:spTree>
    <p:extLst>
      <p:ext uri="{BB962C8B-B14F-4D97-AF65-F5344CB8AC3E}">
        <p14:creationId xmlns:p14="http://schemas.microsoft.com/office/powerpoint/2010/main" val="3898595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Islamic Studies     Ijma (consensus) </a:t>
            </a:r>
          </a:p>
        </p:txBody>
      </p:sp>
      <p:sp>
        <p:nvSpPr>
          <p:cNvPr id="5" name="Rectangle 3"/>
          <p:cNvSpPr>
            <a:spLocks noGrp="1" noChangeArrowheads="1"/>
          </p:cNvSpPr>
          <p:nvPr>
            <p:ph type="dt" idx="1"/>
          </p:nvPr>
        </p:nvSpPr>
        <p:spPr>
          <a:ln/>
        </p:spPr>
        <p:txBody>
          <a:bodyPr/>
          <a:lstStyle/>
          <a:p>
            <a:fld id="{C618126D-646C-49F1-8CB0-3B47C00E3302}" type="datetime1">
              <a:rPr lang="en-US"/>
              <a:pPr/>
              <a:t>3/30/2023</a:t>
            </a:fld>
            <a:endParaRPr lang="en-US"/>
          </a:p>
        </p:txBody>
      </p:sp>
      <p:sp>
        <p:nvSpPr>
          <p:cNvPr id="6" name="Rectangle 6"/>
          <p:cNvSpPr>
            <a:spLocks noGrp="1" noChangeArrowheads="1"/>
          </p:cNvSpPr>
          <p:nvPr>
            <p:ph type="ftr" sz="quarter" idx="4"/>
          </p:nvPr>
        </p:nvSpPr>
        <p:spPr>
          <a:ln/>
        </p:spPr>
        <p:txBody>
          <a:bodyPr/>
          <a:lstStyle/>
          <a:p>
            <a:r>
              <a:rPr lang="en-US"/>
              <a:t>Dr. Aziz-ur-Rehman Saifee </a:t>
            </a:r>
          </a:p>
        </p:txBody>
      </p:sp>
      <p:sp>
        <p:nvSpPr>
          <p:cNvPr id="7" name="Rectangle 7"/>
          <p:cNvSpPr>
            <a:spLocks noGrp="1" noChangeArrowheads="1"/>
          </p:cNvSpPr>
          <p:nvPr>
            <p:ph type="sldNum" sz="quarter" idx="5"/>
          </p:nvPr>
        </p:nvSpPr>
        <p:spPr>
          <a:ln/>
        </p:spPr>
        <p:txBody>
          <a:bodyPr/>
          <a:lstStyle/>
          <a:p>
            <a:fld id="{EACB54ED-AE29-4515-97FB-94B3FCC7B088}" type="slidenum">
              <a:rPr lang="en-US"/>
              <a:pPr/>
              <a:t>20</a:t>
            </a:fld>
            <a:endParaRPr lang="en-US"/>
          </a:p>
        </p:txBody>
      </p:sp>
      <p:sp>
        <p:nvSpPr>
          <p:cNvPr id="23554" name="Rectangle 2"/>
          <p:cNvSpPr>
            <a:spLocks noGrp="1" noRot="1" noChangeAspect="1" noChangeArrowheads="1" noTextEdit="1"/>
          </p:cNvSpPr>
          <p:nvPr>
            <p:ph type="sldImg"/>
          </p:nvPr>
        </p:nvSpPr>
        <p:spPr>
          <a:xfrm>
            <a:off x="992188" y="733425"/>
            <a:ext cx="4886325" cy="3665538"/>
          </a:xfrm>
          <a:ln/>
        </p:spPr>
      </p:sp>
      <p:sp>
        <p:nvSpPr>
          <p:cNvPr id="23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7845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defRPr>
                <a:solidFill>
                  <a:schemeClr val="tx1"/>
                </a:solidFill>
                <a:latin typeface="Arial" panose="020B0604020202020204" pitchFamily="34" charset="0"/>
              </a:defRPr>
            </a:lvl1pPr>
            <a:lvl2pPr marL="742950" indent="-285750" algn="l" rtl="0" eaLnBrk="0" hangingPunct="0">
              <a:defRPr>
                <a:solidFill>
                  <a:schemeClr val="tx1"/>
                </a:solidFill>
                <a:latin typeface="Arial" panose="020B0604020202020204" pitchFamily="34" charset="0"/>
              </a:defRPr>
            </a:lvl2pPr>
            <a:lvl3pPr marL="1143000" indent="-228600" algn="l" rtl="0" eaLnBrk="0" hangingPunct="0">
              <a:defRPr>
                <a:solidFill>
                  <a:schemeClr val="tx1"/>
                </a:solidFill>
                <a:latin typeface="Arial" panose="020B0604020202020204" pitchFamily="34" charset="0"/>
              </a:defRPr>
            </a:lvl3pPr>
            <a:lvl4pPr marL="1600200" indent="-228600" algn="l" rtl="0" eaLnBrk="0" hangingPunct="0">
              <a:defRPr>
                <a:solidFill>
                  <a:schemeClr val="tx1"/>
                </a:solidFill>
                <a:latin typeface="Arial" panose="020B0604020202020204" pitchFamily="34" charset="0"/>
              </a:defRPr>
            </a:lvl4pPr>
            <a:lvl5pPr marL="2057400" indent="-228600" algn="l" rtl="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D5E57716-D71F-42CD-87EB-FF0E93C49BAE}" type="slidenum">
              <a:rPr lang="en-US" altLang="en-US"/>
              <a:pPr algn="r" eaLnBrk="1" hangingPunct="1"/>
              <a:t>2</a:t>
            </a:fld>
            <a:endParaRPr lang="en-US" altLang="en-US"/>
          </a:p>
        </p:txBody>
      </p:sp>
    </p:spTree>
    <p:extLst>
      <p:ext uri="{BB962C8B-B14F-4D97-AF65-F5344CB8AC3E}">
        <p14:creationId xmlns:p14="http://schemas.microsoft.com/office/powerpoint/2010/main" val="2368841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Islamic Studies     Ijma (consensus) </a:t>
            </a:r>
            <a:endParaRPr lang="en-US"/>
          </a:p>
        </p:txBody>
      </p:sp>
      <p:sp>
        <p:nvSpPr>
          <p:cNvPr id="5" name="Date Placeholder 4"/>
          <p:cNvSpPr>
            <a:spLocks noGrp="1"/>
          </p:cNvSpPr>
          <p:nvPr>
            <p:ph type="dt" idx="11"/>
          </p:nvPr>
        </p:nvSpPr>
        <p:spPr/>
        <p:txBody>
          <a:bodyPr/>
          <a:lstStyle/>
          <a:p>
            <a:fld id="{421A3198-0441-47E7-9DE5-5F6C5357765E}" type="datetime1">
              <a:rPr lang="en-US" smtClean="0"/>
              <a:pPr/>
              <a:t>3/30/2023</a:t>
            </a:fld>
            <a:endParaRPr lang="en-US"/>
          </a:p>
        </p:txBody>
      </p:sp>
      <p:sp>
        <p:nvSpPr>
          <p:cNvPr id="6" name="Footer Placeholder 5"/>
          <p:cNvSpPr>
            <a:spLocks noGrp="1"/>
          </p:cNvSpPr>
          <p:nvPr>
            <p:ph type="ftr" sz="quarter" idx="12"/>
          </p:nvPr>
        </p:nvSpPr>
        <p:spPr/>
        <p:txBody>
          <a:bodyPr/>
          <a:lstStyle/>
          <a:p>
            <a:r>
              <a:rPr lang="en-US" smtClean="0"/>
              <a:t>Dr. Aziz-ur-Rehman Saifee </a:t>
            </a:r>
            <a:endParaRPr lang="en-US"/>
          </a:p>
        </p:txBody>
      </p:sp>
      <p:sp>
        <p:nvSpPr>
          <p:cNvPr id="7" name="Slide Number Placeholder 6"/>
          <p:cNvSpPr>
            <a:spLocks noGrp="1"/>
          </p:cNvSpPr>
          <p:nvPr>
            <p:ph type="sldNum" sz="quarter" idx="13"/>
          </p:nvPr>
        </p:nvSpPr>
        <p:spPr/>
        <p:txBody>
          <a:bodyPr/>
          <a:lstStyle/>
          <a:p>
            <a:fld id="{D67F4DC3-9236-4795-B547-16BA9CB2E13C}" type="slidenum">
              <a:rPr lang="en-US" smtClean="0"/>
              <a:pPr/>
              <a:t>21</a:t>
            </a:fld>
            <a:endParaRPr lang="en-US"/>
          </a:p>
        </p:txBody>
      </p:sp>
    </p:spTree>
    <p:extLst>
      <p:ext uri="{BB962C8B-B14F-4D97-AF65-F5344CB8AC3E}">
        <p14:creationId xmlns:p14="http://schemas.microsoft.com/office/powerpoint/2010/main" val="986289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Islamic Studies     Ijma (consensus) </a:t>
            </a:r>
            <a:endParaRPr lang="en-US"/>
          </a:p>
        </p:txBody>
      </p:sp>
      <p:sp>
        <p:nvSpPr>
          <p:cNvPr id="5" name="Date Placeholder 4"/>
          <p:cNvSpPr>
            <a:spLocks noGrp="1"/>
          </p:cNvSpPr>
          <p:nvPr>
            <p:ph type="dt" idx="11"/>
          </p:nvPr>
        </p:nvSpPr>
        <p:spPr/>
        <p:txBody>
          <a:bodyPr/>
          <a:lstStyle/>
          <a:p>
            <a:fld id="{421A3198-0441-47E7-9DE5-5F6C5357765E}" type="datetime1">
              <a:rPr lang="en-US" smtClean="0"/>
              <a:pPr/>
              <a:t>3/30/2023</a:t>
            </a:fld>
            <a:endParaRPr lang="en-US"/>
          </a:p>
        </p:txBody>
      </p:sp>
      <p:sp>
        <p:nvSpPr>
          <p:cNvPr id="6" name="Footer Placeholder 5"/>
          <p:cNvSpPr>
            <a:spLocks noGrp="1"/>
          </p:cNvSpPr>
          <p:nvPr>
            <p:ph type="ftr" sz="quarter" idx="12"/>
          </p:nvPr>
        </p:nvSpPr>
        <p:spPr/>
        <p:txBody>
          <a:bodyPr/>
          <a:lstStyle/>
          <a:p>
            <a:r>
              <a:rPr lang="en-US" smtClean="0"/>
              <a:t>Dr. Aziz-ur-Rehman Saifee </a:t>
            </a:r>
            <a:endParaRPr lang="en-US"/>
          </a:p>
        </p:txBody>
      </p:sp>
      <p:sp>
        <p:nvSpPr>
          <p:cNvPr id="7" name="Slide Number Placeholder 6"/>
          <p:cNvSpPr>
            <a:spLocks noGrp="1"/>
          </p:cNvSpPr>
          <p:nvPr>
            <p:ph type="sldNum" sz="quarter" idx="13"/>
          </p:nvPr>
        </p:nvSpPr>
        <p:spPr/>
        <p:txBody>
          <a:bodyPr/>
          <a:lstStyle/>
          <a:p>
            <a:fld id="{D67F4DC3-9236-4795-B547-16BA9CB2E13C}" type="slidenum">
              <a:rPr lang="en-US" smtClean="0"/>
              <a:pPr/>
              <a:t>22</a:t>
            </a:fld>
            <a:endParaRPr lang="en-US"/>
          </a:p>
        </p:txBody>
      </p:sp>
    </p:spTree>
    <p:extLst>
      <p:ext uri="{BB962C8B-B14F-4D97-AF65-F5344CB8AC3E}">
        <p14:creationId xmlns:p14="http://schemas.microsoft.com/office/powerpoint/2010/main" val="3483550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Islamic Studies     Ijma (consensus) </a:t>
            </a:r>
            <a:endParaRPr lang="en-US"/>
          </a:p>
        </p:txBody>
      </p:sp>
      <p:sp>
        <p:nvSpPr>
          <p:cNvPr id="5" name="Date Placeholder 4"/>
          <p:cNvSpPr>
            <a:spLocks noGrp="1"/>
          </p:cNvSpPr>
          <p:nvPr>
            <p:ph type="dt" idx="11"/>
          </p:nvPr>
        </p:nvSpPr>
        <p:spPr/>
        <p:txBody>
          <a:bodyPr/>
          <a:lstStyle/>
          <a:p>
            <a:fld id="{421A3198-0441-47E7-9DE5-5F6C5357765E}" type="datetime1">
              <a:rPr lang="en-US" smtClean="0"/>
              <a:pPr/>
              <a:t>3/30/2023</a:t>
            </a:fld>
            <a:endParaRPr lang="en-US"/>
          </a:p>
        </p:txBody>
      </p:sp>
      <p:sp>
        <p:nvSpPr>
          <p:cNvPr id="6" name="Footer Placeholder 5"/>
          <p:cNvSpPr>
            <a:spLocks noGrp="1"/>
          </p:cNvSpPr>
          <p:nvPr>
            <p:ph type="ftr" sz="quarter" idx="12"/>
          </p:nvPr>
        </p:nvSpPr>
        <p:spPr/>
        <p:txBody>
          <a:bodyPr/>
          <a:lstStyle/>
          <a:p>
            <a:r>
              <a:rPr lang="en-US" smtClean="0"/>
              <a:t>Dr. Aziz-ur-Rehman Saifee </a:t>
            </a:r>
            <a:endParaRPr lang="en-US"/>
          </a:p>
        </p:txBody>
      </p:sp>
      <p:sp>
        <p:nvSpPr>
          <p:cNvPr id="7" name="Slide Number Placeholder 6"/>
          <p:cNvSpPr>
            <a:spLocks noGrp="1"/>
          </p:cNvSpPr>
          <p:nvPr>
            <p:ph type="sldNum" sz="quarter" idx="13"/>
          </p:nvPr>
        </p:nvSpPr>
        <p:spPr/>
        <p:txBody>
          <a:bodyPr/>
          <a:lstStyle/>
          <a:p>
            <a:fld id="{D67F4DC3-9236-4795-B547-16BA9CB2E13C}" type="slidenum">
              <a:rPr lang="en-US" smtClean="0"/>
              <a:pPr/>
              <a:t>23</a:t>
            </a:fld>
            <a:endParaRPr lang="en-US"/>
          </a:p>
        </p:txBody>
      </p:sp>
    </p:spTree>
    <p:extLst>
      <p:ext uri="{BB962C8B-B14F-4D97-AF65-F5344CB8AC3E}">
        <p14:creationId xmlns:p14="http://schemas.microsoft.com/office/powerpoint/2010/main" val="533106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Islamic Studies     Ijma (consensus) </a:t>
            </a:r>
            <a:endParaRPr lang="en-US"/>
          </a:p>
        </p:txBody>
      </p:sp>
      <p:sp>
        <p:nvSpPr>
          <p:cNvPr id="5" name="Date Placeholder 4"/>
          <p:cNvSpPr>
            <a:spLocks noGrp="1"/>
          </p:cNvSpPr>
          <p:nvPr>
            <p:ph type="dt" idx="11"/>
          </p:nvPr>
        </p:nvSpPr>
        <p:spPr/>
        <p:txBody>
          <a:bodyPr/>
          <a:lstStyle/>
          <a:p>
            <a:fld id="{421A3198-0441-47E7-9DE5-5F6C5357765E}" type="datetime1">
              <a:rPr lang="en-US" smtClean="0"/>
              <a:pPr/>
              <a:t>3/30/2023</a:t>
            </a:fld>
            <a:endParaRPr lang="en-US"/>
          </a:p>
        </p:txBody>
      </p:sp>
      <p:sp>
        <p:nvSpPr>
          <p:cNvPr id="6" name="Footer Placeholder 5"/>
          <p:cNvSpPr>
            <a:spLocks noGrp="1"/>
          </p:cNvSpPr>
          <p:nvPr>
            <p:ph type="ftr" sz="quarter" idx="12"/>
          </p:nvPr>
        </p:nvSpPr>
        <p:spPr/>
        <p:txBody>
          <a:bodyPr/>
          <a:lstStyle/>
          <a:p>
            <a:r>
              <a:rPr lang="en-US" smtClean="0"/>
              <a:t>Dr. Aziz-ur-Rehman Saifee </a:t>
            </a:r>
            <a:endParaRPr lang="en-US"/>
          </a:p>
        </p:txBody>
      </p:sp>
      <p:sp>
        <p:nvSpPr>
          <p:cNvPr id="7" name="Slide Number Placeholder 6"/>
          <p:cNvSpPr>
            <a:spLocks noGrp="1"/>
          </p:cNvSpPr>
          <p:nvPr>
            <p:ph type="sldNum" sz="quarter" idx="13"/>
          </p:nvPr>
        </p:nvSpPr>
        <p:spPr/>
        <p:txBody>
          <a:bodyPr/>
          <a:lstStyle/>
          <a:p>
            <a:fld id="{D67F4DC3-9236-4795-B547-16BA9CB2E13C}" type="slidenum">
              <a:rPr lang="en-US" smtClean="0"/>
              <a:pPr/>
              <a:t>24</a:t>
            </a:fld>
            <a:endParaRPr lang="en-US"/>
          </a:p>
        </p:txBody>
      </p:sp>
    </p:spTree>
    <p:extLst>
      <p:ext uri="{BB962C8B-B14F-4D97-AF65-F5344CB8AC3E}">
        <p14:creationId xmlns:p14="http://schemas.microsoft.com/office/powerpoint/2010/main" val="4226825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Islamic Studies     Ijma (consensus) </a:t>
            </a:r>
            <a:endParaRPr lang="en-US"/>
          </a:p>
        </p:txBody>
      </p:sp>
      <p:sp>
        <p:nvSpPr>
          <p:cNvPr id="5" name="Date Placeholder 4"/>
          <p:cNvSpPr>
            <a:spLocks noGrp="1"/>
          </p:cNvSpPr>
          <p:nvPr>
            <p:ph type="dt" idx="11"/>
          </p:nvPr>
        </p:nvSpPr>
        <p:spPr/>
        <p:txBody>
          <a:bodyPr/>
          <a:lstStyle/>
          <a:p>
            <a:fld id="{421A3198-0441-47E7-9DE5-5F6C5357765E}" type="datetime1">
              <a:rPr lang="en-US" smtClean="0"/>
              <a:pPr/>
              <a:t>3/30/2023</a:t>
            </a:fld>
            <a:endParaRPr lang="en-US"/>
          </a:p>
        </p:txBody>
      </p:sp>
      <p:sp>
        <p:nvSpPr>
          <p:cNvPr id="6" name="Footer Placeholder 5"/>
          <p:cNvSpPr>
            <a:spLocks noGrp="1"/>
          </p:cNvSpPr>
          <p:nvPr>
            <p:ph type="ftr" sz="quarter" idx="12"/>
          </p:nvPr>
        </p:nvSpPr>
        <p:spPr/>
        <p:txBody>
          <a:bodyPr/>
          <a:lstStyle/>
          <a:p>
            <a:r>
              <a:rPr lang="en-US" smtClean="0"/>
              <a:t>Dr. Aziz-ur-Rehman Saifee </a:t>
            </a:r>
            <a:endParaRPr lang="en-US"/>
          </a:p>
        </p:txBody>
      </p:sp>
      <p:sp>
        <p:nvSpPr>
          <p:cNvPr id="7" name="Slide Number Placeholder 6"/>
          <p:cNvSpPr>
            <a:spLocks noGrp="1"/>
          </p:cNvSpPr>
          <p:nvPr>
            <p:ph type="sldNum" sz="quarter" idx="13"/>
          </p:nvPr>
        </p:nvSpPr>
        <p:spPr/>
        <p:txBody>
          <a:bodyPr/>
          <a:lstStyle/>
          <a:p>
            <a:fld id="{D67F4DC3-9236-4795-B547-16BA9CB2E13C}" type="slidenum">
              <a:rPr lang="en-US" smtClean="0"/>
              <a:pPr/>
              <a:t>25</a:t>
            </a:fld>
            <a:endParaRPr lang="en-US"/>
          </a:p>
        </p:txBody>
      </p:sp>
    </p:spTree>
    <p:extLst>
      <p:ext uri="{BB962C8B-B14F-4D97-AF65-F5344CB8AC3E}">
        <p14:creationId xmlns:p14="http://schemas.microsoft.com/office/powerpoint/2010/main" val="4173602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26</a:t>
            </a:fld>
            <a:endParaRPr lang="en-US"/>
          </a:p>
        </p:txBody>
      </p:sp>
    </p:spTree>
    <p:extLst>
      <p:ext uri="{BB962C8B-B14F-4D97-AF65-F5344CB8AC3E}">
        <p14:creationId xmlns:p14="http://schemas.microsoft.com/office/powerpoint/2010/main" val="5948147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27</a:t>
            </a:fld>
            <a:endParaRPr lang="en-US"/>
          </a:p>
        </p:txBody>
      </p:sp>
    </p:spTree>
    <p:extLst>
      <p:ext uri="{BB962C8B-B14F-4D97-AF65-F5344CB8AC3E}">
        <p14:creationId xmlns:p14="http://schemas.microsoft.com/office/powerpoint/2010/main" val="9393528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28</a:t>
            </a:fld>
            <a:endParaRPr lang="en-US"/>
          </a:p>
        </p:txBody>
      </p:sp>
    </p:spTree>
    <p:extLst>
      <p:ext uri="{BB962C8B-B14F-4D97-AF65-F5344CB8AC3E}">
        <p14:creationId xmlns:p14="http://schemas.microsoft.com/office/powerpoint/2010/main" val="25375401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29</a:t>
            </a:fld>
            <a:endParaRPr lang="en-US"/>
          </a:p>
        </p:txBody>
      </p:sp>
    </p:spTree>
    <p:extLst>
      <p:ext uri="{BB962C8B-B14F-4D97-AF65-F5344CB8AC3E}">
        <p14:creationId xmlns:p14="http://schemas.microsoft.com/office/powerpoint/2010/main" val="26296139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30</a:t>
            </a:fld>
            <a:endParaRPr lang="en-US"/>
          </a:p>
        </p:txBody>
      </p:sp>
    </p:spTree>
    <p:extLst>
      <p:ext uri="{BB962C8B-B14F-4D97-AF65-F5344CB8AC3E}">
        <p14:creationId xmlns:p14="http://schemas.microsoft.com/office/powerpoint/2010/main" val="727250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t>3</a:t>
            </a:fld>
            <a:endParaRPr lang="en-US"/>
          </a:p>
        </p:txBody>
      </p:sp>
    </p:spTree>
    <p:extLst>
      <p:ext uri="{BB962C8B-B14F-4D97-AF65-F5344CB8AC3E}">
        <p14:creationId xmlns:p14="http://schemas.microsoft.com/office/powerpoint/2010/main" val="5309292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32</a:t>
            </a:fld>
            <a:endParaRPr lang="en-US"/>
          </a:p>
        </p:txBody>
      </p:sp>
    </p:spTree>
    <p:extLst>
      <p:ext uri="{BB962C8B-B14F-4D97-AF65-F5344CB8AC3E}">
        <p14:creationId xmlns:p14="http://schemas.microsoft.com/office/powerpoint/2010/main" val="3171199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33</a:t>
            </a:fld>
            <a:endParaRPr lang="en-US"/>
          </a:p>
        </p:txBody>
      </p:sp>
    </p:spTree>
    <p:extLst>
      <p:ext uri="{BB962C8B-B14F-4D97-AF65-F5344CB8AC3E}">
        <p14:creationId xmlns:p14="http://schemas.microsoft.com/office/powerpoint/2010/main" val="30891620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34</a:t>
            </a:fld>
            <a:endParaRPr lang="en-US"/>
          </a:p>
        </p:txBody>
      </p:sp>
    </p:spTree>
    <p:extLst>
      <p:ext uri="{BB962C8B-B14F-4D97-AF65-F5344CB8AC3E}">
        <p14:creationId xmlns:p14="http://schemas.microsoft.com/office/powerpoint/2010/main" val="41955270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35</a:t>
            </a:fld>
            <a:endParaRPr lang="en-US"/>
          </a:p>
        </p:txBody>
      </p:sp>
    </p:spTree>
    <p:extLst>
      <p:ext uri="{BB962C8B-B14F-4D97-AF65-F5344CB8AC3E}">
        <p14:creationId xmlns:p14="http://schemas.microsoft.com/office/powerpoint/2010/main" val="42015355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36</a:t>
            </a:fld>
            <a:endParaRPr lang="en-US"/>
          </a:p>
        </p:txBody>
      </p:sp>
    </p:spTree>
    <p:extLst>
      <p:ext uri="{BB962C8B-B14F-4D97-AF65-F5344CB8AC3E}">
        <p14:creationId xmlns:p14="http://schemas.microsoft.com/office/powerpoint/2010/main" val="1550374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t>4</a:t>
            </a:fld>
            <a:endParaRPr lang="en-US"/>
          </a:p>
        </p:txBody>
      </p:sp>
    </p:spTree>
    <p:extLst>
      <p:ext uri="{BB962C8B-B14F-4D97-AF65-F5344CB8AC3E}">
        <p14:creationId xmlns:p14="http://schemas.microsoft.com/office/powerpoint/2010/main" val="2713056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defRPr>
                <a:solidFill>
                  <a:schemeClr val="tx1"/>
                </a:solidFill>
                <a:latin typeface="Arial" panose="020B0604020202020204" pitchFamily="34" charset="0"/>
              </a:defRPr>
            </a:lvl1pPr>
            <a:lvl2pPr marL="742950" indent="-285750" algn="l" rtl="0" eaLnBrk="0" hangingPunct="0">
              <a:defRPr>
                <a:solidFill>
                  <a:schemeClr val="tx1"/>
                </a:solidFill>
                <a:latin typeface="Arial" panose="020B0604020202020204" pitchFamily="34" charset="0"/>
              </a:defRPr>
            </a:lvl2pPr>
            <a:lvl3pPr marL="1143000" indent="-228600" algn="l" rtl="0" eaLnBrk="0" hangingPunct="0">
              <a:defRPr>
                <a:solidFill>
                  <a:schemeClr val="tx1"/>
                </a:solidFill>
                <a:latin typeface="Arial" panose="020B0604020202020204" pitchFamily="34" charset="0"/>
              </a:defRPr>
            </a:lvl3pPr>
            <a:lvl4pPr marL="1600200" indent="-228600" algn="l" rtl="0" eaLnBrk="0" hangingPunct="0">
              <a:defRPr>
                <a:solidFill>
                  <a:schemeClr val="tx1"/>
                </a:solidFill>
                <a:latin typeface="Arial" panose="020B0604020202020204" pitchFamily="34" charset="0"/>
              </a:defRPr>
            </a:lvl4pPr>
            <a:lvl5pPr marL="2057400" indent="-228600" algn="l" rtl="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FA024F5B-2735-4243-B5EB-8D0272FD79CF}" type="slidenum">
              <a:rPr lang="en-US" altLang="en-US"/>
              <a:pPr algn="r" eaLnBrk="1" hangingPunct="1"/>
              <a:t>5</a:t>
            </a:fld>
            <a:endParaRPr lang="en-US" altLang="en-US"/>
          </a:p>
        </p:txBody>
      </p:sp>
    </p:spTree>
    <p:extLst>
      <p:ext uri="{BB962C8B-B14F-4D97-AF65-F5344CB8AC3E}">
        <p14:creationId xmlns:p14="http://schemas.microsoft.com/office/powerpoint/2010/main" val="1951816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t>6</a:t>
            </a:fld>
            <a:endParaRPr lang="en-US"/>
          </a:p>
        </p:txBody>
      </p:sp>
    </p:spTree>
    <p:extLst>
      <p:ext uri="{BB962C8B-B14F-4D97-AF65-F5344CB8AC3E}">
        <p14:creationId xmlns:p14="http://schemas.microsoft.com/office/powerpoint/2010/main" val="3951404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t>7</a:t>
            </a:fld>
            <a:endParaRPr lang="en-US"/>
          </a:p>
        </p:txBody>
      </p:sp>
    </p:spTree>
    <p:extLst>
      <p:ext uri="{BB962C8B-B14F-4D97-AF65-F5344CB8AC3E}">
        <p14:creationId xmlns:p14="http://schemas.microsoft.com/office/powerpoint/2010/main" val="393644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t>8</a:t>
            </a:fld>
            <a:endParaRPr lang="en-US"/>
          </a:p>
        </p:txBody>
      </p:sp>
    </p:spTree>
    <p:extLst>
      <p:ext uri="{BB962C8B-B14F-4D97-AF65-F5344CB8AC3E}">
        <p14:creationId xmlns:p14="http://schemas.microsoft.com/office/powerpoint/2010/main" val="2316704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t>9</a:t>
            </a:fld>
            <a:endParaRPr lang="en-US"/>
          </a:p>
        </p:txBody>
      </p:sp>
    </p:spTree>
    <p:extLst>
      <p:ext uri="{BB962C8B-B14F-4D97-AF65-F5344CB8AC3E}">
        <p14:creationId xmlns:p14="http://schemas.microsoft.com/office/powerpoint/2010/main" val="12153972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130425"/>
            <a:ext cx="7772400" cy="1470025"/>
          </a:xfrm>
        </p:spPr>
        <p:txBody>
          <a:bodyPr/>
          <a:lstStyle>
            <a:lvl1pPr algn="ctr">
              <a:defRPr/>
            </a:lvl1pPr>
          </a:lstStyle>
          <a:p>
            <a:r>
              <a:rPr lang="en-US"/>
              <a:t>Click to edit Master title style</a:t>
            </a:r>
          </a:p>
        </p:txBody>
      </p:sp>
      <p:sp>
        <p:nvSpPr>
          <p:cNvPr id="2355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23556" name="Rectangle 4"/>
          <p:cNvSpPr>
            <a:spLocks noGrp="1" noChangeArrowheads="1"/>
          </p:cNvSpPr>
          <p:nvPr>
            <p:ph type="dt" sz="half" idx="2"/>
          </p:nvPr>
        </p:nvSpPr>
        <p:spPr/>
        <p:txBody>
          <a:bodyPr/>
          <a:lstStyle>
            <a:lvl1pPr>
              <a:defRPr/>
            </a:lvl1pPr>
          </a:lstStyle>
          <a:p>
            <a:endParaRPr lang="en-US" dirty="0"/>
          </a:p>
        </p:txBody>
      </p:sp>
      <p:sp>
        <p:nvSpPr>
          <p:cNvPr id="23557" name="Rectangle 5"/>
          <p:cNvSpPr>
            <a:spLocks noGrp="1" noChangeArrowheads="1"/>
          </p:cNvSpPr>
          <p:nvPr>
            <p:ph type="ftr" sz="quarter" idx="3"/>
          </p:nvPr>
        </p:nvSpPr>
        <p:spPr/>
        <p:txBody>
          <a:bodyPr/>
          <a:lstStyle>
            <a:lvl1pPr>
              <a:defRPr/>
            </a:lvl1pPr>
          </a:lstStyle>
          <a:p>
            <a:endParaRPr lang="en-US" dirty="0"/>
          </a:p>
        </p:txBody>
      </p:sp>
      <p:sp>
        <p:nvSpPr>
          <p:cNvPr id="23558" name="Rectangle 6"/>
          <p:cNvSpPr>
            <a:spLocks noGrp="1" noChangeArrowheads="1"/>
          </p:cNvSpPr>
          <p:nvPr>
            <p:ph type="sldNum" sz="quarter" idx="4"/>
          </p:nvPr>
        </p:nvSpPr>
        <p:spPr/>
        <p:txBody>
          <a:bodyPr/>
          <a:lstStyle>
            <a:lvl1pPr>
              <a:defRPr/>
            </a:lvl1pPr>
          </a:lstStyle>
          <a:p>
            <a:fld id="{E5AAFB97-889A-48C2-B682-B4F4E2ACF278}"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93B8DA31-852C-438A-A9A8-B9B7F755FE23}"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B310F6A-8A6F-4679-B9CD-D9D447F5F4AF}"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232C631-A1D5-4D4E-AFC6-12CF80720FFA}"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CADC6A0-295D-4F37-8DA3-BAA32FB1F3C1}"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E646C449-40D4-4851-A365-CD986E0E983E}"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95E159B7-2422-48FF-98A6-078E92FE7C99}"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FC6FD36E-600F-4A61-BE97-A221DA288A15}"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5322357A-F9AC-4F62-BDF4-8663268267B6}"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9C6AE057-9756-4DB1-86E2-606DFBFFD352}"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C329EB5-DAF2-44FB-9B47-1E5DB8AFDB40}"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92451D6-7184-4B24-96FE-0B4F0214EFF8}" type="slidenum">
              <a:rPr lang="en-US"/>
              <a:pPr/>
              <a:t>‹#›</a:t>
            </a:fld>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charset="0"/>
          <a:cs typeface="Arial" charset="0"/>
        </a:defRPr>
      </a:lvl2pPr>
      <a:lvl3pPr algn="l" rtl="0" eaLnBrk="1" fontAlgn="base" hangingPunct="1">
        <a:spcBef>
          <a:spcPct val="0"/>
        </a:spcBef>
        <a:spcAft>
          <a:spcPct val="0"/>
        </a:spcAft>
        <a:defRPr sz="4400">
          <a:solidFill>
            <a:schemeClr val="tx2"/>
          </a:solidFill>
          <a:latin typeface="Arial" charset="0"/>
          <a:cs typeface="Arial" charset="0"/>
        </a:defRPr>
      </a:lvl3pPr>
      <a:lvl4pPr algn="l" rtl="0" eaLnBrk="1" fontAlgn="base" hangingPunct="1">
        <a:spcBef>
          <a:spcPct val="0"/>
        </a:spcBef>
        <a:spcAft>
          <a:spcPct val="0"/>
        </a:spcAft>
        <a:defRPr sz="4400">
          <a:solidFill>
            <a:schemeClr val="tx2"/>
          </a:solidFill>
          <a:latin typeface="Arial" charset="0"/>
          <a:cs typeface="Arial" charset="0"/>
        </a:defRPr>
      </a:lvl4pPr>
      <a:lvl5pPr algn="l" rtl="0" eaLnBrk="1" fontAlgn="base" hangingPunct="1">
        <a:spcBef>
          <a:spcPct val="0"/>
        </a:spcBef>
        <a:spcAft>
          <a:spcPct val="0"/>
        </a:spcAft>
        <a:defRPr sz="4400">
          <a:solidFill>
            <a:schemeClr val="tx2"/>
          </a:solidFill>
          <a:latin typeface="Arial" charset="0"/>
          <a:cs typeface="Arial" charset="0"/>
        </a:defRPr>
      </a:lvl5pPr>
      <a:lvl6pPr marL="457200" algn="l" rtl="0" eaLnBrk="1" fontAlgn="base" hangingPunct="1">
        <a:spcBef>
          <a:spcPct val="0"/>
        </a:spcBef>
        <a:spcAft>
          <a:spcPct val="0"/>
        </a:spcAft>
        <a:defRPr sz="4400">
          <a:solidFill>
            <a:schemeClr val="tx2"/>
          </a:solidFill>
          <a:latin typeface="Arial" charset="0"/>
          <a:cs typeface="Arial" charset="0"/>
        </a:defRPr>
      </a:lvl6pPr>
      <a:lvl7pPr marL="914400" algn="l" rtl="0" eaLnBrk="1" fontAlgn="base" hangingPunct="1">
        <a:spcBef>
          <a:spcPct val="0"/>
        </a:spcBef>
        <a:spcAft>
          <a:spcPct val="0"/>
        </a:spcAft>
        <a:defRPr sz="4400">
          <a:solidFill>
            <a:schemeClr val="tx2"/>
          </a:solidFill>
          <a:latin typeface="Arial" charset="0"/>
          <a:cs typeface="Arial" charset="0"/>
        </a:defRPr>
      </a:lvl7pPr>
      <a:lvl8pPr marL="1371600" algn="l" rtl="0" eaLnBrk="1" fontAlgn="base" hangingPunct="1">
        <a:spcBef>
          <a:spcPct val="0"/>
        </a:spcBef>
        <a:spcAft>
          <a:spcPct val="0"/>
        </a:spcAft>
        <a:defRPr sz="4400">
          <a:solidFill>
            <a:schemeClr val="tx2"/>
          </a:solidFill>
          <a:latin typeface="Arial" charset="0"/>
          <a:cs typeface="Arial" charset="0"/>
        </a:defRPr>
      </a:lvl8pPr>
      <a:lvl9pPr marL="1828800" algn="l"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altLang="en-US" smtClean="0"/>
              <a:t>Sources of Islamic Law</a:t>
            </a:r>
          </a:p>
        </p:txBody>
      </p:sp>
      <p:sp>
        <p:nvSpPr>
          <p:cNvPr id="3075" name="Rectangle 3"/>
          <p:cNvSpPr>
            <a:spLocks noGrp="1" noChangeArrowheads="1"/>
          </p:cNvSpPr>
          <p:nvPr>
            <p:ph type="subTitle" idx="1"/>
          </p:nvPr>
        </p:nvSpPr>
        <p:spPr/>
        <p:txBody>
          <a:bodyPr/>
          <a:lstStyle/>
          <a:p>
            <a:r>
              <a:rPr lang="en-US" altLang="en-US" smtClean="0"/>
              <a:t>Islamic law is based upon four main sources</a:t>
            </a:r>
          </a:p>
        </p:txBody>
      </p:sp>
    </p:spTree>
    <p:extLst>
      <p:ext uri="{BB962C8B-B14F-4D97-AF65-F5344CB8AC3E}">
        <p14:creationId xmlns:p14="http://schemas.microsoft.com/office/powerpoint/2010/main" val="2787467009"/>
      </p:ext>
    </p:extLst>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672" y="1746913"/>
            <a:ext cx="8359255" cy="2263799"/>
          </a:xfrm>
        </p:spPr>
        <p:txBody>
          <a:bodyPr/>
          <a:lstStyle/>
          <a:p>
            <a:pPr algn="ctr"/>
            <a:r>
              <a:rPr lang="en-US" sz="5400" dirty="0" smtClean="0"/>
              <a:t>Sunnah</a:t>
            </a:r>
            <a:br>
              <a:rPr lang="en-US" sz="5400" dirty="0" smtClean="0"/>
            </a:br>
            <a:r>
              <a:rPr lang="en-US" sz="5400" dirty="0" smtClean="0"/>
              <a:t>(</a:t>
            </a:r>
            <a:r>
              <a:rPr lang="ur-PK" sz="5400" dirty="0">
                <a:latin typeface="noorehira" panose="02000500000000020004" pitchFamily="2" charset="-78"/>
                <a:cs typeface="noorehira" panose="02000500000000020004" pitchFamily="2" charset="-78"/>
              </a:rPr>
              <a:t>سنہ</a:t>
            </a:r>
            <a:r>
              <a:rPr lang="en-US" sz="5400" dirty="0" smtClean="0"/>
              <a:t>)</a:t>
            </a:r>
            <a:br>
              <a:rPr lang="en-US" sz="5400" dirty="0" smtClean="0"/>
            </a:br>
            <a:r>
              <a:rPr lang="en-US" sz="5400" dirty="0" smtClean="0"/>
              <a:t>The Second Source</a:t>
            </a:r>
            <a:endParaRPr lang="en-US" sz="5400" dirty="0"/>
          </a:p>
        </p:txBody>
      </p:sp>
    </p:spTree>
    <p:extLst>
      <p:ext uri="{BB962C8B-B14F-4D97-AF65-F5344CB8AC3E}">
        <p14:creationId xmlns:p14="http://schemas.microsoft.com/office/powerpoint/2010/main" val="2286071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981200"/>
            <a:ext cx="7772400" cy="2346326"/>
          </a:xfrm>
        </p:spPr>
        <p:txBody>
          <a:bodyPr/>
          <a:lstStyle/>
          <a:p>
            <a:r>
              <a:rPr lang="en-US" dirty="0"/>
              <a:t>Four Responsibilities of </a:t>
            </a:r>
            <a:br>
              <a:rPr lang="en-US" dirty="0"/>
            </a:br>
            <a:r>
              <a:rPr lang="en-US" dirty="0"/>
              <a:t>Prophet Muhammad </a:t>
            </a:r>
            <a:br>
              <a:rPr lang="en-US" dirty="0"/>
            </a:br>
            <a:r>
              <a:rPr lang="en-US" dirty="0"/>
              <a:t>(</a:t>
            </a:r>
            <a:r>
              <a:rPr lang="ar-SA" b="1" dirty="0">
                <a:cs typeface="Arial" charset="0"/>
              </a:rPr>
              <a:t>صلى الله عليه وسلم</a:t>
            </a:r>
            <a:r>
              <a:rPr lang="en-US" b="1" dirty="0">
                <a:cs typeface="Arial" charset="0"/>
              </a:rPr>
              <a:t> </a:t>
            </a:r>
            <a:r>
              <a:rPr lang="en-US" dirty="0"/>
              <a:t>)</a:t>
            </a:r>
          </a:p>
        </p:txBody>
      </p:sp>
    </p:spTree>
    <p:extLst>
      <p:ext uri="{BB962C8B-B14F-4D97-AF65-F5344CB8AC3E}">
        <p14:creationId xmlns:p14="http://schemas.microsoft.com/office/powerpoint/2010/main" val="2708133959"/>
      </p:ext>
    </p:extLst>
  </p:cSld>
  <p:clrMapOvr>
    <a:masterClrMapping/>
  </p:clrMapOvr>
  <p:transition>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457200" y="457200"/>
            <a:ext cx="8229600" cy="5943600"/>
          </a:xfrm>
        </p:spPr>
        <p:txBody>
          <a:bodyPr/>
          <a:lstStyle/>
          <a:p>
            <a:pPr algn="ctr" rtl="1">
              <a:lnSpc>
                <a:spcPct val="90000"/>
              </a:lnSpc>
              <a:buNone/>
            </a:pPr>
            <a:endParaRPr lang="en-US" dirty="0">
              <a:cs typeface="Arial" charset="0"/>
            </a:endParaRPr>
          </a:p>
          <a:p>
            <a:pPr algn="ctr" rtl="1">
              <a:lnSpc>
                <a:spcPct val="90000"/>
              </a:lnSpc>
              <a:buNone/>
            </a:pPr>
            <a:r>
              <a:rPr lang="ar-SA" dirty="0">
                <a:cs typeface="Arial" charset="0"/>
              </a:rPr>
              <a:t>لقد من الله على المؤمنين إذ بعث فيهم رسولا من</a:t>
            </a:r>
            <a:r>
              <a:rPr lang="en-US" dirty="0">
                <a:cs typeface="Arial" charset="0"/>
              </a:rPr>
              <a:t> </a:t>
            </a:r>
            <a:r>
              <a:rPr lang="ar-SA" dirty="0">
                <a:cs typeface="Arial" charset="0"/>
              </a:rPr>
              <a:t>أنفسهم يتلوا عليهم آيته ويزكيهم ويعلمهم الكتب والحكمة وإن كانوا من قبل لفي ضلل مبين</a:t>
            </a:r>
            <a:endParaRPr lang="en-US" dirty="0">
              <a:cs typeface="Arial" charset="0"/>
            </a:endParaRPr>
          </a:p>
          <a:p>
            <a:pPr algn="ctr" rtl="1">
              <a:lnSpc>
                <a:spcPct val="90000"/>
              </a:lnSpc>
              <a:buNone/>
            </a:pPr>
            <a:r>
              <a:rPr lang="ar-SA" dirty="0">
                <a:cs typeface="Arial" charset="0"/>
              </a:rPr>
              <a:t>(سورة آل عمران: 164)</a:t>
            </a:r>
          </a:p>
          <a:p>
            <a:pPr algn="ctr">
              <a:lnSpc>
                <a:spcPct val="90000"/>
              </a:lnSpc>
              <a:buNone/>
            </a:pPr>
            <a:r>
              <a:rPr lang="en-US" dirty="0">
                <a:cs typeface="Arial" charset="0"/>
              </a:rPr>
              <a:t>Allah has surely conferred favor on the believers when He raised in their midst a messenger from among themselves who recites to them His verses and makes them pure and teaches them the book and the wisdom, while earlier, they were in open error.</a:t>
            </a:r>
          </a:p>
          <a:p>
            <a:pPr algn="ctr">
              <a:buNone/>
            </a:pPr>
            <a:endParaRPr lang="en-US" dirty="0"/>
          </a:p>
        </p:txBody>
      </p:sp>
    </p:spTree>
    <p:extLst>
      <p:ext uri="{BB962C8B-B14F-4D97-AF65-F5344CB8AC3E}">
        <p14:creationId xmlns:p14="http://schemas.microsoft.com/office/powerpoint/2010/main" val="2893035336"/>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the Verse</a:t>
            </a:r>
          </a:p>
        </p:txBody>
      </p:sp>
      <p:sp>
        <p:nvSpPr>
          <p:cNvPr id="3" name="Content Placeholder 2"/>
          <p:cNvSpPr>
            <a:spLocks noGrp="1"/>
          </p:cNvSpPr>
          <p:nvPr>
            <p:ph idx="1"/>
          </p:nvPr>
        </p:nvSpPr>
        <p:spPr/>
        <p:txBody>
          <a:bodyPr/>
          <a:lstStyle/>
          <a:p>
            <a:r>
              <a:rPr lang="en-US" sz="2800" dirty="0">
                <a:cs typeface="Arial" charset="0"/>
              </a:rPr>
              <a:t>Great blessing from Allah that He chose the Holy Prophet as a messenger.</a:t>
            </a:r>
          </a:p>
          <a:p>
            <a:r>
              <a:rPr lang="en-US" sz="2800" dirty="0">
                <a:cs typeface="Arial" charset="0"/>
              </a:rPr>
              <a:t>He chose the messenger among them not from any other clan or nation. </a:t>
            </a:r>
          </a:p>
          <a:p>
            <a:r>
              <a:rPr lang="en-US" sz="2800" dirty="0">
                <a:cs typeface="Arial" charset="0"/>
              </a:rPr>
              <a:t>1</a:t>
            </a:r>
            <a:r>
              <a:rPr lang="en-US" sz="2800" baseline="30000" dirty="0">
                <a:cs typeface="Arial" charset="0"/>
              </a:rPr>
              <a:t>st</a:t>
            </a:r>
            <a:r>
              <a:rPr lang="en-US" sz="2800" dirty="0">
                <a:cs typeface="Arial" charset="0"/>
              </a:rPr>
              <a:t> Responsibility is to recite to them His verses </a:t>
            </a:r>
          </a:p>
          <a:p>
            <a:r>
              <a:rPr lang="en-US" sz="2800" dirty="0">
                <a:cs typeface="Arial" charset="0"/>
              </a:rPr>
              <a:t>2</a:t>
            </a:r>
            <a:r>
              <a:rPr lang="en-US" sz="2800" baseline="30000" dirty="0">
                <a:cs typeface="Arial" charset="0"/>
              </a:rPr>
              <a:t>nd</a:t>
            </a:r>
            <a:r>
              <a:rPr lang="en-US" sz="2800" dirty="0">
                <a:cs typeface="Arial" charset="0"/>
              </a:rPr>
              <a:t> is to teach them the book </a:t>
            </a:r>
            <a:endParaRPr lang="ar-SA" sz="2800" dirty="0">
              <a:cs typeface="Arial" charset="0"/>
            </a:endParaRPr>
          </a:p>
          <a:p>
            <a:r>
              <a:rPr lang="en-US" sz="2800" dirty="0">
                <a:cs typeface="Arial" charset="0"/>
              </a:rPr>
              <a:t>3</a:t>
            </a:r>
            <a:r>
              <a:rPr lang="en-US" sz="2800" baseline="30000" dirty="0">
                <a:cs typeface="Arial" charset="0"/>
              </a:rPr>
              <a:t>rd</a:t>
            </a:r>
            <a:r>
              <a:rPr lang="en-US" sz="2800" dirty="0">
                <a:cs typeface="Arial" charset="0"/>
              </a:rPr>
              <a:t> is to teach them the wisdom</a:t>
            </a:r>
          </a:p>
          <a:p>
            <a:r>
              <a:rPr lang="en-US" sz="2800" dirty="0">
                <a:cs typeface="Arial" charset="0"/>
              </a:rPr>
              <a:t>4</a:t>
            </a:r>
            <a:r>
              <a:rPr lang="en-US" sz="2800" baseline="30000" dirty="0">
                <a:cs typeface="Arial" charset="0"/>
              </a:rPr>
              <a:t>th</a:t>
            </a:r>
            <a:r>
              <a:rPr lang="en-US" sz="2800" dirty="0">
                <a:cs typeface="Arial" charset="0"/>
              </a:rPr>
              <a:t> to make them pure </a:t>
            </a:r>
          </a:p>
          <a:p>
            <a:endParaRPr lang="en-US" sz="2800" dirty="0"/>
          </a:p>
        </p:txBody>
      </p:sp>
    </p:spTree>
    <p:extLst>
      <p:ext uri="{BB962C8B-B14F-4D97-AF65-F5344CB8AC3E}">
        <p14:creationId xmlns:p14="http://schemas.microsoft.com/office/powerpoint/2010/main" val="3313778007"/>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Authority of Sunnah</a:t>
            </a:r>
          </a:p>
        </p:txBody>
      </p:sp>
      <p:sp>
        <p:nvSpPr>
          <p:cNvPr id="3" name="Content Placeholder 2"/>
          <p:cNvSpPr>
            <a:spLocks noGrp="1"/>
          </p:cNvSpPr>
          <p:nvPr>
            <p:ph idx="1"/>
          </p:nvPr>
        </p:nvSpPr>
        <p:spPr/>
        <p:txBody>
          <a:bodyPr/>
          <a:lstStyle/>
          <a:p>
            <a:pPr marL="609600" indent="-609600">
              <a:lnSpc>
                <a:spcPct val="80000"/>
              </a:lnSpc>
            </a:pPr>
            <a:r>
              <a:rPr lang="en-US" sz="2800" dirty="0"/>
              <a:t>Sunnah means a manner of acting or mode of life.</a:t>
            </a:r>
          </a:p>
          <a:p>
            <a:pPr marL="609600" indent="-609600">
              <a:lnSpc>
                <a:spcPct val="80000"/>
              </a:lnSpc>
            </a:pPr>
            <a:r>
              <a:rPr lang="en-US" sz="2800" dirty="0"/>
              <a:t>It is technically defined as a word spoken or an act done or a confirmation given by the Holy prophet Muhammad (SAW).</a:t>
            </a:r>
          </a:p>
          <a:p>
            <a:pPr marL="609600" indent="-609600">
              <a:lnSpc>
                <a:spcPct val="80000"/>
              </a:lnSpc>
            </a:pPr>
            <a:r>
              <a:rPr lang="en-US" sz="2800" dirty="0"/>
              <a:t>Any report that narrates a Sunnah of the Holy Prophet (SAW) is called Hadith.</a:t>
            </a:r>
          </a:p>
          <a:p>
            <a:pPr marL="609600" indent="-609600">
              <a:lnSpc>
                <a:spcPct val="80000"/>
              </a:lnSpc>
            </a:pPr>
            <a:r>
              <a:rPr lang="en-US" sz="2800" dirty="0"/>
              <a:t>The Sunnah is the second source of Islamic Law. Its authority is derived from the text of the Quran</a:t>
            </a:r>
          </a:p>
        </p:txBody>
      </p:sp>
    </p:spTree>
    <p:extLst>
      <p:ext uri="{BB962C8B-B14F-4D97-AF65-F5344CB8AC3E}">
        <p14:creationId xmlns:p14="http://schemas.microsoft.com/office/powerpoint/2010/main" val="2255226289"/>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marL="609600" indent="-609600" algn="ctr">
              <a:lnSpc>
                <a:spcPct val="80000"/>
              </a:lnSpc>
              <a:buNone/>
            </a:pPr>
            <a:r>
              <a:rPr lang="ar-SA" b="1" u="sng" dirty="0">
                <a:cs typeface="Arial" charset="0"/>
              </a:rPr>
              <a:t>وما ينطق عن الهوى إن هو إلا وحي يوحى</a:t>
            </a:r>
            <a:r>
              <a:rPr lang="ar-SA" sz="2800" dirty="0">
                <a:cs typeface="Arial" charset="0"/>
              </a:rPr>
              <a:t> </a:t>
            </a:r>
          </a:p>
          <a:p>
            <a:pPr marL="609600" indent="-609600" algn="ctr">
              <a:lnSpc>
                <a:spcPct val="80000"/>
              </a:lnSpc>
              <a:buNone/>
            </a:pPr>
            <a:r>
              <a:rPr lang="en-US" sz="2800" dirty="0">
                <a:cs typeface="Arial" charset="0"/>
              </a:rPr>
              <a:t>He (The Prophet) doesn’t speak out of </a:t>
            </a:r>
          </a:p>
          <a:p>
            <a:pPr marL="609600" indent="-609600" algn="ctr">
              <a:lnSpc>
                <a:spcPct val="80000"/>
              </a:lnSpc>
              <a:buNone/>
            </a:pPr>
            <a:r>
              <a:rPr lang="en-US" sz="2800" dirty="0">
                <a:cs typeface="Arial" charset="0"/>
              </a:rPr>
              <a:t>(his own) desire. It is but revelation revealed (to him). </a:t>
            </a:r>
          </a:p>
          <a:p>
            <a:pPr marL="609600" indent="-609600" algn="ctr">
              <a:lnSpc>
                <a:spcPct val="80000"/>
              </a:lnSpc>
              <a:buNone/>
            </a:pPr>
            <a:endParaRPr lang="en-US" sz="2800" dirty="0">
              <a:cs typeface="Arial" charset="0"/>
            </a:endParaRPr>
          </a:p>
          <a:p>
            <a:pPr marL="609600" indent="-609600" algn="ctr">
              <a:lnSpc>
                <a:spcPct val="80000"/>
              </a:lnSpc>
              <a:buNone/>
            </a:pPr>
            <a:r>
              <a:rPr lang="ur-PK" sz="2800" dirty="0" smtClean="0">
                <a:cs typeface="Arial" charset="0"/>
              </a:rPr>
              <a:t>سورۃ الانفال:۱)</a:t>
            </a:r>
            <a:r>
              <a:rPr lang="en-US" sz="2800" dirty="0" smtClean="0">
                <a:cs typeface="Arial" charset="0"/>
              </a:rPr>
              <a:t>)</a:t>
            </a:r>
            <a:r>
              <a:rPr lang="ar-SA" sz="2800" dirty="0" smtClean="0">
                <a:cs typeface="Arial" charset="0"/>
              </a:rPr>
              <a:t>وأطيعوا </a:t>
            </a:r>
            <a:r>
              <a:rPr lang="ar-SA" sz="2800" dirty="0">
                <a:cs typeface="Arial" charset="0"/>
              </a:rPr>
              <a:t>الله ورسوله إن كنتم مؤمنين</a:t>
            </a:r>
            <a:endParaRPr lang="en-US" sz="2800" dirty="0">
              <a:cs typeface="Arial" charset="0"/>
            </a:endParaRPr>
          </a:p>
          <a:p>
            <a:pPr marL="609600" indent="-609600" algn="ctr">
              <a:lnSpc>
                <a:spcPct val="80000"/>
              </a:lnSpc>
              <a:buNone/>
            </a:pPr>
            <a:r>
              <a:rPr lang="en-US" sz="2800" dirty="0"/>
              <a:t>	“ And obey Allah and His Messenger, if you are believers”. </a:t>
            </a:r>
          </a:p>
          <a:p>
            <a:pPr marL="609600" indent="-609600" algn="ctr">
              <a:lnSpc>
                <a:spcPct val="80000"/>
              </a:lnSpc>
              <a:buNone/>
            </a:pPr>
            <a:endParaRPr lang="en-US" sz="2800" dirty="0"/>
          </a:p>
          <a:p>
            <a:pPr algn="ctr">
              <a:lnSpc>
                <a:spcPct val="80000"/>
              </a:lnSpc>
              <a:buNone/>
            </a:pPr>
            <a:r>
              <a:rPr lang="ar-SA" sz="2800" dirty="0">
                <a:cs typeface="Arial" charset="0"/>
              </a:rPr>
              <a:t>وأنزلنا إليك الذكر لتبين للناس ما نزل </a:t>
            </a:r>
            <a:r>
              <a:rPr lang="ar-SA" sz="2800" dirty="0" smtClean="0">
                <a:cs typeface="Arial" charset="0"/>
              </a:rPr>
              <a:t>إليهم</a:t>
            </a:r>
            <a:r>
              <a:rPr lang="ur-PK" sz="2800" dirty="0" smtClean="0">
                <a:cs typeface="Arial" charset="0"/>
              </a:rPr>
              <a:t>(سورۃ النحل:۴۴)</a:t>
            </a:r>
            <a:endParaRPr lang="ar-SA" sz="2800" dirty="0">
              <a:cs typeface="Arial" charset="0"/>
            </a:endParaRPr>
          </a:p>
          <a:p>
            <a:pPr algn="ctr">
              <a:lnSpc>
                <a:spcPct val="80000"/>
              </a:lnSpc>
              <a:buNone/>
            </a:pPr>
            <a:r>
              <a:rPr lang="en-US" sz="2800" dirty="0">
                <a:cs typeface="Arial" charset="0"/>
              </a:rPr>
              <a:t>I have revealed the book to you, so that you may explain to them what have been revealed to them.</a:t>
            </a:r>
            <a:endParaRPr lang="en-US" sz="2800" dirty="0"/>
          </a:p>
        </p:txBody>
      </p:sp>
    </p:spTree>
    <p:extLst>
      <p:ext uri="{BB962C8B-B14F-4D97-AF65-F5344CB8AC3E}">
        <p14:creationId xmlns:p14="http://schemas.microsoft.com/office/powerpoint/2010/main" val="3800115934"/>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lgn="ctr">
              <a:lnSpc>
                <a:spcPct val="80000"/>
              </a:lnSpc>
              <a:buNone/>
            </a:pPr>
            <a:r>
              <a:rPr lang="ar-SA" sz="2400" dirty="0">
                <a:cs typeface="Arial" charset="0"/>
              </a:rPr>
              <a:t>قل أطيعوا الله وأطيعوا الرسول فإن تولوا فإنما عليه ما حمل وعليكم ما حملتم وإن تطيعوه تهتدوا وما على الرسول إلا البلاغ </a:t>
            </a:r>
            <a:r>
              <a:rPr lang="ar-SA" sz="2400" dirty="0" smtClean="0">
                <a:cs typeface="Arial" charset="0"/>
              </a:rPr>
              <a:t>المبين</a:t>
            </a:r>
            <a:r>
              <a:rPr lang="ur-PK" sz="2400" dirty="0" smtClean="0">
                <a:latin typeface="Al Qalam Quran Majeed Web" panose="02010000000000000000" pitchFamily="2" charset="-78"/>
                <a:cs typeface="Al Qalam Quran Majeed Web" panose="02010000000000000000" pitchFamily="2" charset="-78"/>
              </a:rPr>
              <a:t>(سورۃ النور:۵۴</a:t>
            </a:r>
            <a:r>
              <a:rPr lang="ur-PK" sz="2400" dirty="0" smtClean="0">
                <a:cs typeface="Arial" charset="0"/>
              </a:rPr>
              <a:t>)</a:t>
            </a:r>
            <a:endParaRPr lang="en-US" sz="2400" dirty="0">
              <a:cs typeface="Arial" charset="0"/>
            </a:endParaRPr>
          </a:p>
          <a:p>
            <a:pPr algn="ctr">
              <a:lnSpc>
                <a:spcPct val="80000"/>
              </a:lnSpc>
              <a:buNone/>
            </a:pPr>
            <a:r>
              <a:rPr lang="en-US" sz="2400" dirty="0">
                <a:cs typeface="Arial" charset="0"/>
              </a:rPr>
              <a:t>Say, Obey Allah and obey the messenger. But if you turn away, then on him (the messenger) lies (the responsibility of) what he is burdened with, and on you lies (the responsibility of) what you are burdened with. And if you obey, you will get the right path. The duty of the messenger is no more than to convey the message clearly.</a:t>
            </a:r>
          </a:p>
          <a:p>
            <a:pPr algn="ctr">
              <a:lnSpc>
                <a:spcPct val="80000"/>
              </a:lnSpc>
              <a:buNone/>
            </a:pPr>
            <a:endParaRPr lang="en-US" sz="2400" dirty="0">
              <a:cs typeface="Arial" charset="0"/>
            </a:endParaRPr>
          </a:p>
          <a:p>
            <a:pPr algn="ctr">
              <a:lnSpc>
                <a:spcPct val="80000"/>
              </a:lnSpc>
              <a:buNone/>
            </a:pPr>
            <a:r>
              <a:rPr lang="ar-SA" sz="2400" dirty="0">
                <a:cs typeface="Arial" charset="0"/>
              </a:rPr>
              <a:t>لقد كان لكم في رسول الله أسوة </a:t>
            </a:r>
            <a:r>
              <a:rPr lang="ar-SA" sz="2400" dirty="0" smtClean="0">
                <a:cs typeface="Arial" charset="0"/>
              </a:rPr>
              <a:t>حسنة</a:t>
            </a:r>
            <a:r>
              <a:rPr lang="ur-PK" sz="2400" dirty="0" smtClean="0">
                <a:latin typeface="Al Qalam Quran Majeed Web" panose="02010000000000000000" pitchFamily="2" charset="-78"/>
                <a:cs typeface="Al Qalam Quran Majeed Web" panose="02010000000000000000" pitchFamily="2" charset="-78"/>
              </a:rPr>
              <a:t>(سورۃ الاحزاب:۲۱</a:t>
            </a:r>
            <a:r>
              <a:rPr lang="ur-PK" sz="2400" dirty="0" smtClean="0">
                <a:cs typeface="Arial" charset="0"/>
              </a:rPr>
              <a:t>)</a:t>
            </a:r>
            <a:endParaRPr lang="ar-SA" sz="2400" dirty="0">
              <a:cs typeface="Arial" charset="0"/>
            </a:endParaRPr>
          </a:p>
          <a:p>
            <a:pPr algn="ctr">
              <a:lnSpc>
                <a:spcPct val="80000"/>
              </a:lnSpc>
              <a:buNone/>
            </a:pPr>
            <a:r>
              <a:rPr lang="en-US" sz="2400" dirty="0"/>
              <a:t>	“Indeed, for you the life of the Prophet is a model of behavior”. </a:t>
            </a:r>
          </a:p>
          <a:p>
            <a:pPr algn="ctr">
              <a:lnSpc>
                <a:spcPct val="80000"/>
              </a:lnSpc>
              <a:buNone/>
            </a:pPr>
            <a:endParaRPr lang="en-US" sz="2400" dirty="0"/>
          </a:p>
          <a:p>
            <a:pPr algn="ctr">
              <a:lnSpc>
                <a:spcPct val="90000"/>
              </a:lnSpc>
              <a:buNone/>
            </a:pPr>
            <a:r>
              <a:rPr lang="ar-SA" sz="2400" dirty="0" smtClean="0">
                <a:cs typeface="Arial" charset="0"/>
              </a:rPr>
              <a:t>قل </a:t>
            </a:r>
            <a:r>
              <a:rPr lang="ar-SA" sz="2400" dirty="0">
                <a:cs typeface="Arial" charset="0"/>
              </a:rPr>
              <a:t>أطيعوا الله وأطيعوا الرسول فإن تولوا فإن الله </a:t>
            </a:r>
            <a:r>
              <a:rPr lang="ar-SA" sz="2400" dirty="0" smtClean="0">
                <a:cs typeface="Arial" charset="0"/>
              </a:rPr>
              <a:t>لايحب</a:t>
            </a:r>
            <a:r>
              <a:rPr lang="ur-PK" sz="2400" dirty="0">
                <a:cs typeface="Arial" charset="0"/>
              </a:rPr>
              <a:t> </a:t>
            </a:r>
            <a:r>
              <a:rPr lang="ar-SA" sz="2400" dirty="0" smtClean="0">
                <a:cs typeface="Arial" charset="0"/>
              </a:rPr>
              <a:t>الكافرين</a:t>
            </a:r>
            <a:endParaRPr lang="ur-PK" sz="2400" dirty="0" smtClean="0">
              <a:cs typeface="Arial" charset="0"/>
            </a:endParaRPr>
          </a:p>
          <a:p>
            <a:pPr algn="ctr">
              <a:lnSpc>
                <a:spcPct val="90000"/>
              </a:lnSpc>
              <a:buNone/>
            </a:pPr>
            <a:r>
              <a:rPr lang="ur-PK" sz="2400" dirty="0" smtClean="0">
                <a:latin typeface="Al Qalam Quran Majeed Web" panose="02010000000000000000" pitchFamily="2" charset="-78"/>
                <a:cs typeface="Al Qalam Quran Majeed Web" panose="02010000000000000000" pitchFamily="2" charset="-78"/>
              </a:rPr>
              <a:t>(سورۃ ال عمران:۲۰۰)</a:t>
            </a:r>
            <a:endParaRPr lang="en-US" sz="2400" dirty="0">
              <a:latin typeface="Al Qalam Quran Majeed Web" panose="02010000000000000000" pitchFamily="2" charset="-78"/>
              <a:cs typeface="Al Qalam Quran Majeed Web" panose="02010000000000000000" pitchFamily="2" charset="-78"/>
            </a:endParaRPr>
          </a:p>
          <a:p>
            <a:pPr algn="ctr">
              <a:lnSpc>
                <a:spcPct val="90000"/>
              </a:lnSpc>
              <a:buNone/>
            </a:pPr>
            <a:r>
              <a:rPr lang="en-US" sz="2400" dirty="0">
                <a:cs typeface="Arial" charset="0"/>
              </a:rPr>
              <a:t>Say, Obey Allah and obey the messenger. But if you turn away, then Allah doesn't love nonbelievers.</a:t>
            </a:r>
          </a:p>
          <a:p>
            <a:pPr algn="ctr">
              <a:lnSpc>
                <a:spcPct val="80000"/>
              </a:lnSpc>
              <a:buNone/>
            </a:pPr>
            <a:endParaRPr lang="ar-SA" sz="2400" dirty="0">
              <a:cs typeface="Arial" charset="0"/>
            </a:endParaRPr>
          </a:p>
          <a:p>
            <a:pPr algn="ctr">
              <a:buNone/>
            </a:pPr>
            <a:endParaRPr lang="en-US" sz="2400" dirty="0"/>
          </a:p>
        </p:txBody>
      </p:sp>
    </p:spTree>
    <p:extLst>
      <p:ext uri="{BB962C8B-B14F-4D97-AF65-F5344CB8AC3E}">
        <p14:creationId xmlns:p14="http://schemas.microsoft.com/office/powerpoint/2010/main" val="1634632416"/>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lgn="ctr">
              <a:lnSpc>
                <a:spcPct val="90000"/>
              </a:lnSpc>
              <a:buNone/>
            </a:pPr>
            <a:r>
              <a:rPr lang="ar-SA" b="1" u="sng" dirty="0">
                <a:cs typeface="Arial" charset="0"/>
              </a:rPr>
              <a:t>وما آتاكم الرسول فخذوه وما نهاكم عنه فانتهوا</a:t>
            </a:r>
            <a:endParaRPr lang="en-US" sz="2400" b="1" u="sng" dirty="0">
              <a:cs typeface="Arial" charset="0"/>
            </a:endParaRPr>
          </a:p>
          <a:p>
            <a:pPr algn="ctr">
              <a:lnSpc>
                <a:spcPct val="90000"/>
              </a:lnSpc>
              <a:buNone/>
            </a:pPr>
            <a:r>
              <a:rPr lang="en-US" sz="2400" dirty="0"/>
              <a:t>	“And whatsoever the Messenger Muhammad (SAW) gives you, take it and whatsoever he forbids you, abstain from it”. </a:t>
            </a:r>
          </a:p>
          <a:p>
            <a:pPr algn="ctr">
              <a:lnSpc>
                <a:spcPct val="90000"/>
              </a:lnSpc>
              <a:buNone/>
            </a:pPr>
            <a:endParaRPr lang="en-US" sz="2400" dirty="0">
              <a:cs typeface="Arial" charset="0"/>
            </a:endParaRPr>
          </a:p>
          <a:p>
            <a:pPr algn="ctr">
              <a:lnSpc>
                <a:spcPct val="90000"/>
              </a:lnSpc>
              <a:buNone/>
            </a:pPr>
            <a:r>
              <a:rPr lang="ar-SA" sz="2400" dirty="0" smtClean="0">
                <a:cs typeface="Arial" charset="0"/>
              </a:rPr>
              <a:t>من </a:t>
            </a:r>
            <a:r>
              <a:rPr lang="ar-SA" sz="2400" dirty="0">
                <a:cs typeface="Arial" charset="0"/>
              </a:rPr>
              <a:t>يطع الرسول فقد أطاع </a:t>
            </a:r>
            <a:r>
              <a:rPr lang="ar-SA" sz="2400" dirty="0" smtClean="0">
                <a:cs typeface="Arial" charset="0"/>
              </a:rPr>
              <a:t>الله</a:t>
            </a:r>
            <a:r>
              <a:rPr lang="ur-PK" sz="2400" dirty="0" smtClean="0">
                <a:latin typeface="Al Qalam Quran Majeed Web" panose="02010000000000000000" pitchFamily="2" charset="-78"/>
                <a:cs typeface="Al Qalam Quran Majeed Web" panose="02010000000000000000" pitchFamily="2" charset="-78"/>
              </a:rPr>
              <a:t>(سورۃ النساء:۸۰</a:t>
            </a:r>
            <a:r>
              <a:rPr lang="ur-PK" sz="2400" dirty="0" smtClean="0">
                <a:cs typeface="Arial" charset="0"/>
              </a:rPr>
              <a:t>)</a:t>
            </a:r>
            <a:endParaRPr lang="en-US" sz="2400" dirty="0">
              <a:cs typeface="Arial" charset="0"/>
            </a:endParaRPr>
          </a:p>
          <a:p>
            <a:pPr algn="ctr">
              <a:lnSpc>
                <a:spcPct val="90000"/>
              </a:lnSpc>
              <a:buNone/>
            </a:pPr>
            <a:r>
              <a:rPr lang="en-US" sz="2400" dirty="0">
                <a:cs typeface="Arial" charset="0"/>
              </a:rPr>
              <a:t>Who ever obeyed the Messenger obeyed Allah</a:t>
            </a:r>
          </a:p>
          <a:p>
            <a:pPr algn="ctr">
              <a:lnSpc>
                <a:spcPct val="90000"/>
              </a:lnSpc>
              <a:buNone/>
            </a:pPr>
            <a:endParaRPr lang="en-US" sz="2400" dirty="0">
              <a:cs typeface="Arial" charset="0"/>
            </a:endParaRPr>
          </a:p>
          <a:p>
            <a:pPr algn="ctr">
              <a:lnSpc>
                <a:spcPct val="90000"/>
              </a:lnSpc>
              <a:buNone/>
            </a:pPr>
            <a:r>
              <a:rPr lang="ar-SA" sz="2400" dirty="0">
                <a:latin typeface="Al Qalam Quran Majeed Web" panose="02010000000000000000" pitchFamily="2" charset="-78"/>
                <a:cs typeface="Al Qalam Quran Majeed Web" panose="02010000000000000000" pitchFamily="2" charset="-78"/>
              </a:rPr>
              <a:t>وما أرسلنا من رسول إلا ليطاع بإذن </a:t>
            </a:r>
            <a:r>
              <a:rPr lang="ar-SA" sz="2400" dirty="0" smtClean="0">
                <a:latin typeface="Al Qalam Quran Majeed Web" panose="02010000000000000000" pitchFamily="2" charset="-78"/>
                <a:cs typeface="Al Qalam Quran Majeed Web" panose="02010000000000000000" pitchFamily="2" charset="-78"/>
              </a:rPr>
              <a:t>الله</a:t>
            </a:r>
            <a:r>
              <a:rPr lang="ur-PK" sz="2400" dirty="0" smtClean="0">
                <a:latin typeface="Al Qalam Quran Majeed Web" panose="02010000000000000000" pitchFamily="2" charset="-78"/>
                <a:cs typeface="Al Qalam Quran Majeed Web" panose="02010000000000000000" pitchFamily="2" charset="-78"/>
              </a:rPr>
              <a:t>(سورۃ النساء:۶۴)</a:t>
            </a:r>
            <a:endParaRPr lang="en-US" sz="2400" dirty="0">
              <a:latin typeface="Al Qalam Quran Majeed Web" panose="02010000000000000000" pitchFamily="2" charset="-78"/>
              <a:cs typeface="Al Qalam Quran Majeed Web" panose="02010000000000000000" pitchFamily="2" charset="-78"/>
            </a:endParaRPr>
          </a:p>
          <a:p>
            <a:pPr algn="ctr">
              <a:lnSpc>
                <a:spcPct val="90000"/>
              </a:lnSpc>
              <a:buNone/>
            </a:pPr>
            <a:r>
              <a:rPr lang="en-US" sz="2400" dirty="0">
                <a:cs typeface="Arial" charset="0"/>
              </a:rPr>
              <a:t>I have not sent down any prophet for any mission except that he, with the will of Allah be obeyed (by the people)</a:t>
            </a:r>
          </a:p>
          <a:p>
            <a:pPr algn="ctr">
              <a:lnSpc>
                <a:spcPct val="90000"/>
              </a:lnSpc>
              <a:buNone/>
            </a:pPr>
            <a:r>
              <a:rPr lang="en-US" sz="2400" dirty="0">
                <a:cs typeface="Arial" charset="0"/>
              </a:rPr>
              <a:t>.</a:t>
            </a:r>
          </a:p>
          <a:p>
            <a:pPr algn="ctr">
              <a:lnSpc>
                <a:spcPct val="80000"/>
              </a:lnSpc>
              <a:buNone/>
            </a:pPr>
            <a:r>
              <a:rPr lang="ar-SA" sz="2400" dirty="0">
                <a:cs typeface="Arial" charset="0"/>
              </a:rPr>
              <a:t>قل إن كنتم تحبون الله فاتبعوني يحببكم الله ويغفرلكم </a:t>
            </a:r>
            <a:r>
              <a:rPr lang="ar-SA" sz="2400" dirty="0" smtClean="0">
                <a:cs typeface="Arial" charset="0"/>
              </a:rPr>
              <a:t>ذنوبكم</a:t>
            </a:r>
            <a:r>
              <a:rPr lang="ur-PK" sz="2400" dirty="0" smtClean="0">
                <a:cs typeface="Arial" charset="0"/>
              </a:rPr>
              <a:t>(سورۃ ال عمران:۳۱)</a:t>
            </a:r>
            <a:endParaRPr lang="en-US" sz="2400" dirty="0">
              <a:cs typeface="Arial" charset="0"/>
            </a:endParaRPr>
          </a:p>
          <a:p>
            <a:pPr algn="ctr">
              <a:lnSpc>
                <a:spcPct val="80000"/>
              </a:lnSpc>
              <a:buNone/>
            </a:pPr>
            <a:r>
              <a:rPr lang="en-US" sz="2400" dirty="0">
                <a:cs typeface="Arial" charset="0"/>
              </a:rPr>
              <a:t>Say, If you love Allah follow me, Allah will love you and forgive you your sins.</a:t>
            </a:r>
          </a:p>
          <a:p>
            <a:pPr algn="ctr">
              <a:lnSpc>
                <a:spcPct val="90000"/>
              </a:lnSpc>
              <a:buNone/>
            </a:pPr>
            <a:endParaRPr lang="en-US" sz="2400" dirty="0">
              <a:cs typeface="Arial" charset="0"/>
            </a:endParaRPr>
          </a:p>
          <a:p>
            <a:pPr algn="ctr">
              <a:lnSpc>
                <a:spcPct val="90000"/>
              </a:lnSpc>
              <a:buNone/>
            </a:pPr>
            <a:endParaRPr lang="en-US" sz="2400" dirty="0"/>
          </a:p>
        </p:txBody>
      </p:sp>
    </p:spTree>
    <p:extLst>
      <p:ext uri="{BB962C8B-B14F-4D97-AF65-F5344CB8AC3E}">
        <p14:creationId xmlns:p14="http://schemas.microsoft.com/office/powerpoint/2010/main" val="3926252863"/>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lnSpc>
                <a:spcPct val="90000"/>
              </a:lnSpc>
              <a:buNone/>
            </a:pPr>
            <a:endParaRPr lang="ar-SA" sz="2400" dirty="0">
              <a:cs typeface="Arial" charset="0"/>
            </a:endParaRPr>
          </a:p>
          <a:p>
            <a:pPr algn="ctr">
              <a:lnSpc>
                <a:spcPct val="80000"/>
              </a:lnSpc>
              <a:buNone/>
            </a:pPr>
            <a:endParaRPr lang="en-US" sz="2400" dirty="0">
              <a:cs typeface="Arial" charset="0"/>
            </a:endParaRPr>
          </a:p>
          <a:p>
            <a:pPr algn="ctr">
              <a:lnSpc>
                <a:spcPct val="80000"/>
              </a:lnSpc>
              <a:buNone/>
            </a:pPr>
            <a:r>
              <a:rPr lang="ar-SA" sz="2400" dirty="0">
                <a:cs typeface="Arial" charset="0"/>
              </a:rPr>
              <a:t>يأمرهم بالمعروف وينههم عن المنكر ويحل لهم الطيبات ويحرم عليهم الخبائث ويضع عنهم إصرهم والأغلال (سورة الأعراف: 157)</a:t>
            </a:r>
          </a:p>
          <a:p>
            <a:pPr algn="ctr">
              <a:lnSpc>
                <a:spcPct val="80000"/>
              </a:lnSpc>
              <a:buNone/>
            </a:pPr>
            <a:endParaRPr lang="en-US" sz="2400" dirty="0">
              <a:cs typeface="Arial" charset="0"/>
            </a:endParaRPr>
          </a:p>
          <a:p>
            <a:pPr algn="ctr">
              <a:lnSpc>
                <a:spcPct val="80000"/>
              </a:lnSpc>
              <a:buNone/>
            </a:pPr>
            <a:r>
              <a:rPr lang="en-US" sz="2400" dirty="0">
                <a:cs typeface="Arial" charset="0"/>
              </a:rPr>
              <a:t>And who bids them what is fair and forbids what is unfair, and makes lawful for them good things, and makes unlawful for them impure things, and relieves them of their burden and the shackles that were upon them.</a:t>
            </a:r>
          </a:p>
          <a:p>
            <a:pPr algn="ctr">
              <a:buNone/>
            </a:pPr>
            <a:endParaRPr lang="en-US" sz="2400" dirty="0"/>
          </a:p>
        </p:txBody>
      </p:sp>
    </p:spTree>
    <p:extLst>
      <p:ext uri="{BB962C8B-B14F-4D97-AF65-F5344CB8AC3E}">
        <p14:creationId xmlns:p14="http://schemas.microsoft.com/office/powerpoint/2010/main" val="3868860328"/>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p:nvPr>
        </p:nvSpPr>
        <p:spPr>
          <a:xfrm>
            <a:off x="641445" y="1665027"/>
            <a:ext cx="7816755" cy="1935423"/>
          </a:xfrm>
        </p:spPr>
        <p:txBody>
          <a:bodyPr/>
          <a:lstStyle/>
          <a:p>
            <a:r>
              <a:rPr lang="en-US" dirty="0" err="1" smtClean="0"/>
              <a:t>Ijma</a:t>
            </a:r>
            <a:r>
              <a:rPr lang="en-US" dirty="0" smtClean="0"/>
              <a:t> </a:t>
            </a:r>
            <a:br>
              <a:rPr lang="en-US" dirty="0" smtClean="0"/>
            </a:br>
            <a:r>
              <a:rPr lang="ur-PK" dirty="0" smtClean="0"/>
              <a:t>(اجماع)</a:t>
            </a:r>
            <a:r>
              <a:rPr lang="en-US" dirty="0" smtClean="0"/>
              <a:t> </a:t>
            </a:r>
            <a:r>
              <a:rPr lang="en-US" dirty="0"/>
              <a:t/>
            </a:r>
            <a:br>
              <a:rPr lang="en-US" dirty="0"/>
            </a:br>
            <a:r>
              <a:rPr lang="en-US" dirty="0" smtClean="0"/>
              <a:t>Consensus of The </a:t>
            </a:r>
            <a:r>
              <a:rPr lang="en-US" dirty="0" err="1" smtClean="0"/>
              <a:t>Ummah</a:t>
            </a:r>
            <a:endParaRPr lang="en-US" dirty="0"/>
          </a:p>
        </p:txBody>
      </p:sp>
      <p:sp>
        <p:nvSpPr>
          <p:cNvPr id="4" name="Slide Number Placeholder 3"/>
          <p:cNvSpPr>
            <a:spLocks noGrp="1"/>
          </p:cNvSpPr>
          <p:nvPr>
            <p:ph type="sldNum" sz="quarter" idx="4"/>
          </p:nvPr>
        </p:nvSpPr>
        <p:spPr/>
        <p:txBody>
          <a:bodyPr/>
          <a:lstStyle/>
          <a:p>
            <a:fld id="{CE0EB6AB-D479-4F25-89B4-B40DBD2A4DEC}" type="slidenum">
              <a:rPr lang="en-US" smtClean="0"/>
              <a:pPr/>
              <a:t>19</a:t>
            </a:fld>
            <a:endParaRPr lang="en-US"/>
          </a:p>
        </p:txBody>
      </p:sp>
    </p:spTree>
    <p:extLst>
      <p:ext uri="{BB962C8B-B14F-4D97-AF65-F5344CB8AC3E}">
        <p14:creationId xmlns:p14="http://schemas.microsoft.com/office/powerpoint/2010/main" val="218558877"/>
      </p:ext>
    </p:extLst>
  </p:cSld>
  <p:clrMapOvr>
    <a:masterClrMapping/>
  </p:clrMapOvr>
  <p:transition>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mtClean="0"/>
              <a:t>Sources of Islamic Law</a:t>
            </a:r>
          </a:p>
        </p:txBody>
      </p:sp>
      <p:sp>
        <p:nvSpPr>
          <p:cNvPr id="4099" name="Content Placeholder 2"/>
          <p:cNvSpPr>
            <a:spLocks noGrp="1"/>
          </p:cNvSpPr>
          <p:nvPr>
            <p:ph idx="1"/>
          </p:nvPr>
        </p:nvSpPr>
        <p:spPr/>
        <p:txBody>
          <a:bodyPr/>
          <a:lstStyle/>
          <a:p>
            <a:r>
              <a:rPr lang="en-US" altLang="en-US" smtClean="0"/>
              <a:t>There are four sources of Islamic Law.</a:t>
            </a:r>
          </a:p>
          <a:p>
            <a:r>
              <a:rPr lang="en-US" altLang="en-US" smtClean="0"/>
              <a:t>Primary Sources:</a:t>
            </a:r>
          </a:p>
          <a:p>
            <a:pPr lvl="1"/>
            <a:r>
              <a:rPr lang="en-US" altLang="en-US" smtClean="0"/>
              <a:t>The Holy Quran</a:t>
            </a:r>
          </a:p>
          <a:p>
            <a:pPr lvl="1"/>
            <a:r>
              <a:rPr lang="en-US" altLang="en-US" smtClean="0"/>
              <a:t>The Sunnahs of the Holy Prophet (PBUH)</a:t>
            </a:r>
          </a:p>
          <a:p>
            <a:r>
              <a:rPr lang="en-US" altLang="en-US" smtClean="0"/>
              <a:t>Secondary Sources:</a:t>
            </a:r>
          </a:p>
          <a:p>
            <a:pPr lvl="1"/>
            <a:r>
              <a:rPr lang="en-US" altLang="en-US" smtClean="0"/>
              <a:t>Ijma (Consensus)</a:t>
            </a:r>
          </a:p>
          <a:p>
            <a:pPr lvl="1"/>
            <a:r>
              <a:rPr lang="en-US" altLang="en-US" smtClean="0"/>
              <a:t>Qiyas (Analogy)</a:t>
            </a:r>
          </a:p>
        </p:txBody>
      </p:sp>
    </p:spTree>
    <p:extLst>
      <p:ext uri="{BB962C8B-B14F-4D97-AF65-F5344CB8AC3E}">
        <p14:creationId xmlns:p14="http://schemas.microsoft.com/office/powerpoint/2010/main" val="4154399933"/>
      </p:ext>
    </p:extLst>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lstStyle/>
          <a:p>
            <a:r>
              <a:rPr lang="en-US" dirty="0" err="1"/>
              <a:t>Ijma</a:t>
            </a:r>
            <a:r>
              <a:rPr lang="en-US" dirty="0"/>
              <a:t> </a:t>
            </a:r>
            <a:r>
              <a:rPr lang="en-US" dirty="0" smtClean="0"/>
              <a:t>(Consensus </a:t>
            </a:r>
            <a:r>
              <a:rPr lang="en-US" dirty="0"/>
              <a:t>of </a:t>
            </a:r>
            <a:r>
              <a:rPr lang="en-US" dirty="0" err="1" smtClean="0"/>
              <a:t>Ummah</a:t>
            </a:r>
            <a:r>
              <a:rPr lang="en-US" dirty="0"/>
              <a:t>)</a:t>
            </a:r>
          </a:p>
        </p:txBody>
      </p:sp>
      <p:sp>
        <p:nvSpPr>
          <p:cNvPr id="2053" name="Rectangle 5"/>
          <p:cNvSpPr>
            <a:spLocks noGrp="1" noChangeArrowheads="1"/>
          </p:cNvSpPr>
          <p:nvPr>
            <p:ph idx="1"/>
          </p:nvPr>
        </p:nvSpPr>
        <p:spPr/>
        <p:txBody>
          <a:bodyPr/>
          <a:lstStyle/>
          <a:p>
            <a:pPr>
              <a:lnSpc>
                <a:spcPct val="90000"/>
              </a:lnSpc>
            </a:pPr>
            <a:r>
              <a:rPr lang="en-US" sz="2800"/>
              <a:t>Ijma or the consensus of scholars signifies the importance of delegated legislation to the Muslim community. The Muslim Society requires such a rule making power to meet the practical problems for implementation of Islamic Shariah.</a:t>
            </a:r>
          </a:p>
          <a:p>
            <a:pPr>
              <a:lnSpc>
                <a:spcPct val="90000"/>
              </a:lnSpc>
            </a:pPr>
            <a:r>
              <a:rPr lang="en-US" sz="2800"/>
              <a:t>Ijma means agreeing upon or uniting in opinion.</a:t>
            </a:r>
          </a:p>
          <a:p>
            <a:pPr>
              <a:lnSpc>
                <a:spcPct val="90000"/>
              </a:lnSpc>
            </a:pPr>
            <a:r>
              <a:rPr lang="en-US" sz="2800"/>
              <a:t>It has been technically defined as the  consensus of the scholars of the ummah of a certain period over a religious matter.</a:t>
            </a:r>
          </a:p>
        </p:txBody>
      </p:sp>
      <p:sp>
        <p:nvSpPr>
          <p:cNvPr id="6" name="Slide Number Placeholder 5"/>
          <p:cNvSpPr>
            <a:spLocks noGrp="1"/>
          </p:cNvSpPr>
          <p:nvPr>
            <p:ph type="sldNum" sz="quarter" idx="12"/>
          </p:nvPr>
        </p:nvSpPr>
        <p:spPr/>
        <p:txBody>
          <a:bodyPr/>
          <a:lstStyle/>
          <a:p>
            <a:fld id="{4864B1A3-EBEA-4949-8CC8-DBBF656C3955}" type="slidenum">
              <a:rPr lang="en-US"/>
              <a:pPr/>
              <a:t>20</a:t>
            </a:fld>
            <a:endParaRPr lang="en-US"/>
          </a:p>
        </p:txBody>
      </p:sp>
    </p:spTree>
    <p:extLst>
      <p:ext uri="{BB962C8B-B14F-4D97-AF65-F5344CB8AC3E}">
        <p14:creationId xmlns:p14="http://schemas.microsoft.com/office/powerpoint/2010/main" val="3739422711"/>
      </p:ext>
    </p:extLst>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F67A152-0EA8-46C8-B3AF-3EE3132F2C85}" type="slidenum">
              <a:rPr lang="en-US"/>
              <a:pPr/>
              <a:t>21</a:t>
            </a:fld>
            <a:endParaRPr lang="en-US"/>
          </a:p>
        </p:txBody>
      </p:sp>
      <p:sp>
        <p:nvSpPr>
          <p:cNvPr id="8194" name="Rectangle 2"/>
          <p:cNvSpPr>
            <a:spLocks noGrp="1" noChangeArrowheads="1"/>
          </p:cNvSpPr>
          <p:nvPr>
            <p:ph type="title"/>
          </p:nvPr>
        </p:nvSpPr>
        <p:spPr/>
        <p:txBody>
          <a:bodyPr/>
          <a:lstStyle/>
          <a:p>
            <a:r>
              <a:rPr lang="en-US" dirty="0"/>
              <a:t>Prove of </a:t>
            </a:r>
            <a:r>
              <a:rPr lang="en-US" dirty="0" err="1"/>
              <a:t>Ijma</a:t>
            </a:r>
            <a:r>
              <a:rPr lang="en-US" dirty="0"/>
              <a:t> from </a:t>
            </a:r>
            <a:r>
              <a:rPr lang="en-US" dirty="0" smtClean="0"/>
              <a:t>Qur’an</a:t>
            </a:r>
            <a:endParaRPr lang="en-US" dirty="0"/>
          </a:p>
        </p:txBody>
      </p:sp>
      <p:sp>
        <p:nvSpPr>
          <p:cNvPr id="8195" name="Rectangle 3"/>
          <p:cNvSpPr>
            <a:spLocks noGrp="1" noChangeArrowheads="1"/>
          </p:cNvSpPr>
          <p:nvPr>
            <p:ph type="body" idx="1"/>
          </p:nvPr>
        </p:nvSpPr>
        <p:spPr/>
        <p:txBody>
          <a:bodyPr/>
          <a:lstStyle/>
          <a:p>
            <a:pPr algn="ctr">
              <a:lnSpc>
                <a:spcPct val="80000"/>
              </a:lnSpc>
              <a:buNone/>
            </a:pPr>
            <a:r>
              <a:rPr lang="en-US" sz="2400" dirty="0"/>
              <a:t>Allah says in the Holy Qur’an:</a:t>
            </a:r>
          </a:p>
          <a:p>
            <a:pPr algn="ctr">
              <a:lnSpc>
                <a:spcPct val="80000"/>
              </a:lnSpc>
              <a:buNone/>
            </a:pPr>
            <a:r>
              <a:rPr lang="ar-SA" b="1" u="sng" dirty="0">
                <a:latin typeface="noorehira" panose="02000500000000020004" pitchFamily="2" charset="-78"/>
                <a:cs typeface="noorehira" panose="02000500000000020004" pitchFamily="2" charset="-78"/>
              </a:rPr>
              <a:t>ومن يشاقق الرسول من بعد ما تبين له الهدى ويتبع غير سبيل المؤمنين نوله ما تولى ونصله جهنم وسآءت مصيرا</a:t>
            </a:r>
            <a:r>
              <a:rPr lang="ar-SA" b="1" u="sng" dirty="0" smtClean="0">
                <a:latin typeface="noorehira" panose="02000500000000020004" pitchFamily="2" charset="-78"/>
                <a:cs typeface="noorehira" panose="02000500000000020004" pitchFamily="2" charset="-78"/>
              </a:rPr>
              <a:t>.</a:t>
            </a:r>
            <a:r>
              <a:rPr lang="ur-PK" b="1" u="sng" dirty="0" smtClean="0">
                <a:latin typeface="noorehira" panose="02000500000000020004" pitchFamily="2" charset="-78"/>
                <a:cs typeface="noorehira" panose="02000500000000020004" pitchFamily="2" charset="-78"/>
              </a:rPr>
              <a:t>(سورۃ الساء:۱۱۵)</a:t>
            </a:r>
            <a:endParaRPr lang="en-US" b="1" u="sng" dirty="0" smtClean="0">
              <a:latin typeface="noorehira" panose="02000500000000020004" pitchFamily="2" charset="-78"/>
              <a:cs typeface="noorehira" panose="02000500000000020004" pitchFamily="2" charset="-78"/>
            </a:endParaRPr>
          </a:p>
          <a:p>
            <a:pPr algn="ctr">
              <a:lnSpc>
                <a:spcPct val="80000"/>
              </a:lnSpc>
              <a:buNone/>
            </a:pPr>
            <a:endParaRPr lang="en-US" sz="2400" dirty="0">
              <a:cs typeface="Arial" charset="0"/>
            </a:endParaRPr>
          </a:p>
          <a:p>
            <a:pPr algn="ctr">
              <a:lnSpc>
                <a:spcPct val="80000"/>
              </a:lnSpc>
              <a:buNone/>
            </a:pPr>
            <a:r>
              <a:rPr lang="en-US" sz="2400" dirty="0"/>
              <a:t>	“And whoever contradicts and opposes the Messenger (Muhammad SAW) after the right path has been shown clearly to him, and follows other than the believers’ way, We shall keep him in the path he has chosen, and burn him in Hell, what an evil destination</a:t>
            </a:r>
            <a:r>
              <a:rPr lang="en-US" sz="2400" dirty="0" smtClean="0"/>
              <a:t>!”</a:t>
            </a:r>
          </a:p>
          <a:p>
            <a:pPr algn="ctr">
              <a:lnSpc>
                <a:spcPct val="80000"/>
              </a:lnSpc>
              <a:buNone/>
            </a:pPr>
            <a:endParaRPr lang="ar-SA" sz="2400" dirty="0">
              <a:cs typeface="Arial" charset="0"/>
            </a:endParaRPr>
          </a:p>
          <a:p>
            <a:pPr algn="ctr">
              <a:lnSpc>
                <a:spcPct val="80000"/>
              </a:lnSpc>
              <a:buNone/>
            </a:pPr>
            <a:r>
              <a:rPr lang="ar-SA" sz="2400" dirty="0">
                <a:cs typeface="Arial" charset="0"/>
              </a:rPr>
              <a:t>يأيها الذين آمنوا أطيعوا الله وأطيعوا الرسول وأولى الأمر منكم.</a:t>
            </a:r>
          </a:p>
          <a:p>
            <a:pPr algn="ctr">
              <a:lnSpc>
                <a:spcPct val="80000"/>
              </a:lnSpc>
              <a:buNone/>
            </a:pPr>
            <a:r>
              <a:rPr lang="en-US" sz="2400" dirty="0"/>
              <a:t>O you who believe! obey Allah and obey Messenger and those in authority among </a:t>
            </a:r>
            <a:r>
              <a:rPr lang="en-US" sz="2400" dirty="0" smtClean="0"/>
              <a:t>you.</a:t>
            </a:r>
            <a:endParaRPr lang="en-US" sz="2400" dirty="0"/>
          </a:p>
        </p:txBody>
      </p:sp>
    </p:spTree>
    <p:extLst>
      <p:ext uri="{BB962C8B-B14F-4D97-AF65-F5344CB8AC3E}">
        <p14:creationId xmlns:p14="http://schemas.microsoft.com/office/powerpoint/2010/main" val="4269212662"/>
      </p:ext>
    </p:extLst>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7DD5226-7DFF-46B1-AE06-B80059326EE3}" type="slidenum">
              <a:rPr lang="en-US"/>
              <a:pPr/>
              <a:t>22</a:t>
            </a:fld>
            <a:endParaRPr lang="en-US"/>
          </a:p>
        </p:txBody>
      </p:sp>
      <p:sp>
        <p:nvSpPr>
          <p:cNvPr id="33794" name="Rectangle 2"/>
          <p:cNvSpPr>
            <a:spLocks noGrp="1" noChangeArrowheads="1"/>
          </p:cNvSpPr>
          <p:nvPr>
            <p:ph type="title"/>
          </p:nvPr>
        </p:nvSpPr>
        <p:spPr>
          <a:xfrm>
            <a:off x="219075" y="227013"/>
            <a:ext cx="7400925" cy="1143000"/>
          </a:xfrm>
        </p:spPr>
        <p:txBody>
          <a:bodyPr/>
          <a:lstStyle/>
          <a:p>
            <a:r>
              <a:rPr lang="en-US" dirty="0"/>
              <a:t>Prove of </a:t>
            </a:r>
            <a:r>
              <a:rPr lang="en-US" dirty="0" err="1"/>
              <a:t>Ijma</a:t>
            </a:r>
            <a:endParaRPr lang="en-US" dirty="0"/>
          </a:p>
        </p:txBody>
      </p:sp>
      <p:sp>
        <p:nvSpPr>
          <p:cNvPr id="33795" name="Rectangle 3"/>
          <p:cNvSpPr>
            <a:spLocks noGrp="1" noChangeArrowheads="1"/>
          </p:cNvSpPr>
          <p:nvPr>
            <p:ph type="body" idx="1"/>
          </p:nvPr>
        </p:nvSpPr>
        <p:spPr>
          <a:xfrm>
            <a:off x="263525" y="1295400"/>
            <a:ext cx="7386638" cy="4800600"/>
          </a:xfrm>
        </p:spPr>
        <p:txBody>
          <a:bodyPr/>
          <a:lstStyle/>
          <a:p>
            <a:pPr algn="ctr">
              <a:buNone/>
            </a:pPr>
            <a:r>
              <a:rPr lang="ar-SA" sz="2800" dirty="0">
                <a:cs typeface="Arial" charset="0"/>
              </a:rPr>
              <a:t>وأمرهم شورى </a:t>
            </a:r>
            <a:r>
              <a:rPr lang="ar-SA" sz="2800" dirty="0" smtClean="0">
                <a:cs typeface="Arial" charset="0"/>
              </a:rPr>
              <a:t>بينهم</a:t>
            </a:r>
            <a:r>
              <a:rPr lang="ur-PK" sz="2800" dirty="0" smtClean="0">
                <a:latin typeface="Al Qalam Quran Majeed Web" panose="02010000000000000000" pitchFamily="2" charset="-78"/>
                <a:cs typeface="Al Qalam Quran Majeed Web" panose="02010000000000000000" pitchFamily="2" charset="-78"/>
              </a:rPr>
              <a:t>(سورۃ الشوری:۳۸</a:t>
            </a:r>
            <a:r>
              <a:rPr lang="ur-PK" sz="2800" dirty="0" smtClean="0">
                <a:cs typeface="Arial" charset="0"/>
              </a:rPr>
              <a:t>)</a:t>
            </a:r>
            <a:endParaRPr lang="ar-SA" sz="2800" dirty="0">
              <a:cs typeface="Arial" charset="0"/>
            </a:endParaRPr>
          </a:p>
          <a:p>
            <a:pPr algn="ctr">
              <a:buNone/>
            </a:pPr>
            <a:r>
              <a:rPr lang="en-US" sz="2800" dirty="0">
                <a:cs typeface="Arial" charset="0"/>
              </a:rPr>
              <a:t>And whose affairs are (settled) with mutual consultation between </a:t>
            </a:r>
            <a:r>
              <a:rPr lang="en-US" sz="2800" dirty="0" smtClean="0">
                <a:cs typeface="Arial" charset="0"/>
              </a:rPr>
              <a:t>them</a:t>
            </a:r>
          </a:p>
          <a:p>
            <a:pPr algn="ctr">
              <a:buNone/>
            </a:pPr>
            <a:endParaRPr lang="ar-SA" sz="2800" dirty="0">
              <a:cs typeface="Arial" charset="0"/>
            </a:endParaRPr>
          </a:p>
          <a:p>
            <a:pPr algn="ctr">
              <a:buNone/>
            </a:pPr>
            <a:r>
              <a:rPr lang="ar-SA" sz="2800" dirty="0">
                <a:cs typeface="Arial" charset="0"/>
              </a:rPr>
              <a:t>وشاورهم في الأمر فإذا عزمت فتوكل على الله إن الله يحب </a:t>
            </a:r>
            <a:r>
              <a:rPr lang="ar-SA" sz="2800" dirty="0" smtClean="0">
                <a:cs typeface="Arial" charset="0"/>
              </a:rPr>
              <a:t>المتوكلين</a:t>
            </a:r>
            <a:r>
              <a:rPr lang="ur-PK" sz="2800" dirty="0" smtClean="0">
                <a:latin typeface="Al Qalam Quran Majeed Web" panose="02010000000000000000" pitchFamily="2" charset="-78"/>
                <a:cs typeface="Al Qalam Quran Majeed Web" panose="02010000000000000000" pitchFamily="2" charset="-78"/>
              </a:rPr>
              <a:t>(سورۃ ال عمران:۱۵۹)</a:t>
            </a:r>
            <a:endParaRPr lang="en-US" sz="2800" dirty="0">
              <a:latin typeface="Al Qalam Quran Majeed Web" panose="02010000000000000000" pitchFamily="2" charset="-78"/>
              <a:cs typeface="Al Qalam Quran Majeed Web" panose="02010000000000000000" pitchFamily="2" charset="-78"/>
            </a:endParaRPr>
          </a:p>
          <a:p>
            <a:pPr algn="ctr">
              <a:buNone/>
            </a:pPr>
            <a:r>
              <a:rPr lang="en-US" sz="2800" dirty="0">
                <a:cs typeface="Arial" charset="0"/>
              </a:rPr>
              <a:t>Consult them in the matter and once you have taken a decision, place your trust in Allah. Surely, Allah loves those who place their trust in </a:t>
            </a:r>
            <a:r>
              <a:rPr lang="en-US" sz="2800" dirty="0" smtClean="0">
                <a:cs typeface="Arial" charset="0"/>
              </a:rPr>
              <a:t>Him.</a:t>
            </a:r>
            <a:endParaRPr lang="en-US" sz="2800" dirty="0">
              <a:cs typeface="Arial" charset="0"/>
            </a:endParaRPr>
          </a:p>
        </p:txBody>
      </p:sp>
    </p:spTree>
    <p:extLst>
      <p:ext uri="{BB962C8B-B14F-4D97-AF65-F5344CB8AC3E}">
        <p14:creationId xmlns:p14="http://schemas.microsoft.com/office/powerpoint/2010/main" val="1209479943"/>
      </p:ext>
    </p:extLst>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21107B0-96C2-424B-8EDD-F3C795AFC2B8}" type="slidenum">
              <a:rPr lang="en-US"/>
              <a:pPr/>
              <a:t>23</a:t>
            </a:fld>
            <a:endParaRPr lang="en-US"/>
          </a:p>
        </p:txBody>
      </p:sp>
      <p:sp>
        <p:nvSpPr>
          <p:cNvPr id="43010" name="Rectangle 2"/>
          <p:cNvSpPr>
            <a:spLocks noGrp="1" noChangeArrowheads="1"/>
          </p:cNvSpPr>
          <p:nvPr>
            <p:ph type="title"/>
          </p:nvPr>
        </p:nvSpPr>
        <p:spPr/>
        <p:txBody>
          <a:bodyPr/>
          <a:lstStyle/>
          <a:p>
            <a:r>
              <a:rPr lang="en-US"/>
              <a:t>Prove of Ijma from Hadith</a:t>
            </a:r>
          </a:p>
        </p:txBody>
      </p:sp>
      <p:sp>
        <p:nvSpPr>
          <p:cNvPr id="43011" name="Rectangle 3"/>
          <p:cNvSpPr>
            <a:spLocks noGrp="1" noChangeArrowheads="1"/>
          </p:cNvSpPr>
          <p:nvPr>
            <p:ph type="body" idx="1"/>
          </p:nvPr>
        </p:nvSpPr>
        <p:spPr>
          <a:xfrm>
            <a:off x="263525" y="1598613"/>
            <a:ext cx="7386638" cy="4573587"/>
          </a:xfrm>
        </p:spPr>
        <p:txBody>
          <a:bodyPr/>
          <a:lstStyle/>
          <a:p>
            <a:pPr>
              <a:buNone/>
            </a:pPr>
            <a:r>
              <a:rPr lang="en-US" dirty="0"/>
              <a:t>The Holy Prophet (SAW) has said:</a:t>
            </a:r>
          </a:p>
          <a:p>
            <a:pPr algn="ctr" rtl="1">
              <a:buNone/>
            </a:pPr>
            <a:endParaRPr lang="en-US" dirty="0" smtClean="0">
              <a:cs typeface="Arial" charset="0"/>
            </a:endParaRPr>
          </a:p>
          <a:p>
            <a:pPr algn="ctr" rtl="1">
              <a:buNone/>
            </a:pPr>
            <a:r>
              <a:rPr lang="ar-SA" b="1" u="sng" dirty="0" smtClean="0">
                <a:latin typeface="noorehira" panose="02000500000000020004" pitchFamily="2" charset="-78"/>
                <a:cs typeface="noorehira" panose="02000500000000020004" pitchFamily="2" charset="-78"/>
              </a:rPr>
              <a:t>لن </a:t>
            </a:r>
            <a:r>
              <a:rPr lang="ar-SA" b="1" u="sng" dirty="0">
                <a:latin typeface="noorehira" panose="02000500000000020004" pitchFamily="2" charset="-78"/>
                <a:cs typeface="noorehira" panose="02000500000000020004" pitchFamily="2" charset="-78"/>
              </a:rPr>
              <a:t>تجتمع أمتي على الضلالة</a:t>
            </a:r>
            <a:endParaRPr lang="en-US" b="1" u="sng" dirty="0">
              <a:latin typeface="noorehira" panose="02000500000000020004" pitchFamily="2" charset="-78"/>
              <a:cs typeface="noorehira" panose="02000500000000020004" pitchFamily="2" charset="-78"/>
            </a:endParaRPr>
          </a:p>
          <a:p>
            <a:pPr algn="ctr">
              <a:buNone/>
            </a:pPr>
            <a:r>
              <a:rPr lang="en-US" dirty="0"/>
              <a:t>“My </a:t>
            </a:r>
            <a:r>
              <a:rPr lang="en-US" dirty="0" err="1"/>
              <a:t>Ummah</a:t>
            </a:r>
            <a:r>
              <a:rPr lang="en-US" dirty="0"/>
              <a:t> shall never be combined on an error</a:t>
            </a:r>
            <a:r>
              <a:rPr lang="en-US" dirty="0" smtClean="0"/>
              <a:t>”.</a:t>
            </a:r>
          </a:p>
          <a:p>
            <a:pPr algn="ctr">
              <a:buNone/>
            </a:pPr>
            <a:endParaRPr lang="en-US" dirty="0"/>
          </a:p>
          <a:p>
            <a:pPr algn="ctr" rtl="1">
              <a:buNone/>
            </a:pPr>
            <a:r>
              <a:rPr lang="ar-SA" b="1" u="sng" dirty="0">
                <a:latin typeface="noorehira" panose="02000500000000020004" pitchFamily="2" charset="-78"/>
                <a:cs typeface="noorehira" panose="02000500000000020004" pitchFamily="2" charset="-78"/>
              </a:rPr>
              <a:t>يد الله على الجماعة</a:t>
            </a:r>
          </a:p>
          <a:p>
            <a:pPr algn="ctr">
              <a:buNone/>
            </a:pPr>
            <a:r>
              <a:rPr lang="en-US" dirty="0">
                <a:cs typeface="Arial" charset="0"/>
              </a:rPr>
              <a:t>The help of Allah is with union.</a:t>
            </a:r>
            <a:endParaRPr lang="en-US" dirty="0"/>
          </a:p>
        </p:txBody>
      </p:sp>
    </p:spTree>
    <p:extLst>
      <p:ext uri="{BB962C8B-B14F-4D97-AF65-F5344CB8AC3E}">
        <p14:creationId xmlns:p14="http://schemas.microsoft.com/office/powerpoint/2010/main" val="407465000"/>
      </p:ext>
    </p:extLst>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56221BD-49E4-4F71-BD0F-59913CD35E2F}" type="slidenum">
              <a:rPr lang="en-US"/>
              <a:pPr/>
              <a:t>24</a:t>
            </a:fld>
            <a:endParaRPr lang="en-US"/>
          </a:p>
        </p:txBody>
      </p:sp>
      <p:sp>
        <p:nvSpPr>
          <p:cNvPr id="26626" name="Rectangle 2"/>
          <p:cNvSpPr>
            <a:spLocks noGrp="1" noChangeArrowheads="1"/>
          </p:cNvSpPr>
          <p:nvPr>
            <p:ph type="title"/>
          </p:nvPr>
        </p:nvSpPr>
        <p:spPr/>
        <p:txBody>
          <a:bodyPr/>
          <a:lstStyle/>
          <a:p>
            <a:r>
              <a:rPr lang="en-US">
                <a:cs typeface="Arial" charset="0"/>
              </a:rPr>
              <a:t>Kinds of Ijma</a:t>
            </a:r>
          </a:p>
        </p:txBody>
      </p:sp>
      <p:sp>
        <p:nvSpPr>
          <p:cNvPr id="26627" name="Rectangle 3"/>
          <p:cNvSpPr>
            <a:spLocks noGrp="1" noChangeArrowheads="1"/>
          </p:cNvSpPr>
          <p:nvPr>
            <p:ph type="body" idx="1"/>
          </p:nvPr>
        </p:nvSpPr>
        <p:spPr/>
        <p:txBody>
          <a:bodyPr/>
          <a:lstStyle/>
          <a:p>
            <a:r>
              <a:rPr lang="en-US" dirty="0" err="1"/>
              <a:t>Ijma</a:t>
            </a:r>
            <a:r>
              <a:rPr lang="en-US" dirty="0"/>
              <a:t> of entire companion of Holy Prophet clearly.</a:t>
            </a:r>
          </a:p>
          <a:p>
            <a:r>
              <a:rPr lang="en-US" dirty="0" err="1"/>
              <a:t>Ijma</a:t>
            </a:r>
            <a:r>
              <a:rPr lang="en-US" dirty="0"/>
              <a:t> of the some companion silently.</a:t>
            </a:r>
          </a:p>
          <a:p>
            <a:r>
              <a:rPr lang="en-US" dirty="0" err="1"/>
              <a:t>Ijma</a:t>
            </a:r>
            <a:r>
              <a:rPr lang="en-US" dirty="0"/>
              <a:t> of </a:t>
            </a:r>
            <a:r>
              <a:rPr lang="en-US" dirty="0" err="1"/>
              <a:t>Tabiyeen</a:t>
            </a:r>
            <a:r>
              <a:rPr lang="en-US" dirty="0"/>
              <a:t>.</a:t>
            </a:r>
          </a:p>
          <a:p>
            <a:r>
              <a:rPr lang="en-US" dirty="0" err="1"/>
              <a:t>Ijma</a:t>
            </a:r>
            <a:r>
              <a:rPr lang="en-US" dirty="0"/>
              <a:t> of </a:t>
            </a:r>
            <a:r>
              <a:rPr lang="en-US" dirty="0" err="1"/>
              <a:t>Mutakhereen</a:t>
            </a:r>
            <a:r>
              <a:rPr lang="en-US" dirty="0"/>
              <a:t>.</a:t>
            </a:r>
          </a:p>
          <a:p>
            <a:r>
              <a:rPr lang="en-US" dirty="0"/>
              <a:t>The accepted </a:t>
            </a:r>
            <a:r>
              <a:rPr lang="en-US" dirty="0" err="1"/>
              <a:t>Ijma</a:t>
            </a:r>
            <a:r>
              <a:rPr lang="en-US" dirty="0"/>
              <a:t> is only of those persons </a:t>
            </a:r>
            <a:r>
              <a:rPr lang="en-US" dirty="0" smtClean="0"/>
              <a:t>they are </a:t>
            </a:r>
            <a:r>
              <a:rPr lang="en-US" dirty="0"/>
              <a:t>able to make </a:t>
            </a:r>
            <a:r>
              <a:rPr lang="en-US" dirty="0" err="1"/>
              <a:t>Ijma</a:t>
            </a:r>
            <a:r>
              <a:rPr lang="en-US" dirty="0"/>
              <a:t> and give their consensus.</a:t>
            </a:r>
          </a:p>
        </p:txBody>
      </p:sp>
    </p:spTree>
    <p:extLst>
      <p:ext uri="{BB962C8B-B14F-4D97-AF65-F5344CB8AC3E}">
        <p14:creationId xmlns:p14="http://schemas.microsoft.com/office/powerpoint/2010/main" val="2243085199"/>
      </p:ext>
    </p:extLst>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6ACDFC7-EB48-4F51-8ABA-81F29BFC8712}" type="slidenum">
              <a:rPr lang="en-US"/>
              <a:pPr/>
              <a:t>25</a:t>
            </a:fld>
            <a:endParaRPr lang="en-US"/>
          </a:p>
        </p:txBody>
      </p:sp>
      <p:sp>
        <p:nvSpPr>
          <p:cNvPr id="27650" name="Rectangle 2"/>
          <p:cNvSpPr>
            <a:spLocks noGrp="1" noChangeArrowheads="1"/>
          </p:cNvSpPr>
          <p:nvPr>
            <p:ph type="title"/>
          </p:nvPr>
        </p:nvSpPr>
        <p:spPr/>
        <p:txBody>
          <a:bodyPr/>
          <a:lstStyle/>
          <a:p>
            <a:r>
              <a:rPr lang="en-US"/>
              <a:t>Examples</a:t>
            </a:r>
          </a:p>
        </p:txBody>
      </p:sp>
      <p:sp>
        <p:nvSpPr>
          <p:cNvPr id="27651" name="Rectangle 3"/>
          <p:cNvSpPr>
            <a:spLocks noGrp="1" noChangeArrowheads="1"/>
          </p:cNvSpPr>
          <p:nvPr>
            <p:ph type="body" idx="1"/>
          </p:nvPr>
        </p:nvSpPr>
        <p:spPr>
          <a:xfrm>
            <a:off x="228600" y="1600200"/>
            <a:ext cx="7386638" cy="5029200"/>
          </a:xfrm>
        </p:spPr>
        <p:txBody>
          <a:bodyPr/>
          <a:lstStyle/>
          <a:p>
            <a:pPr>
              <a:lnSpc>
                <a:spcPct val="90000"/>
              </a:lnSpc>
            </a:pPr>
            <a:r>
              <a:rPr lang="en-US" sz="2800" dirty="0" smtClean="0"/>
              <a:t>Consensus </a:t>
            </a:r>
            <a:r>
              <a:rPr lang="en-US" sz="2800" dirty="0"/>
              <a:t>of the companions of Holy Prophet on </a:t>
            </a:r>
            <a:r>
              <a:rPr lang="en-US" sz="2800" dirty="0" err="1"/>
              <a:t>Salat-ul-Travih</a:t>
            </a:r>
            <a:r>
              <a:rPr lang="en-US" sz="2800" dirty="0"/>
              <a:t>.</a:t>
            </a:r>
          </a:p>
          <a:p>
            <a:pPr>
              <a:lnSpc>
                <a:spcPct val="90000"/>
              </a:lnSpc>
            </a:pPr>
            <a:r>
              <a:rPr lang="en-US" sz="2800" dirty="0"/>
              <a:t>Compilation of Qur’an in the book shape.</a:t>
            </a:r>
          </a:p>
          <a:p>
            <a:pPr>
              <a:lnSpc>
                <a:spcPct val="90000"/>
              </a:lnSpc>
            </a:pPr>
            <a:r>
              <a:rPr lang="en-US" sz="2800" dirty="0"/>
              <a:t>Compilation of </a:t>
            </a:r>
            <a:r>
              <a:rPr lang="en-US" sz="2800" dirty="0" err="1"/>
              <a:t>Hadith</a:t>
            </a:r>
            <a:endParaRPr lang="en-US" sz="2800" dirty="0"/>
          </a:p>
          <a:p>
            <a:pPr>
              <a:lnSpc>
                <a:spcPct val="90000"/>
              </a:lnSpc>
            </a:pPr>
            <a:r>
              <a:rPr lang="en-US" sz="2800" dirty="0"/>
              <a:t>The Holy war against those who rejected the </a:t>
            </a:r>
            <a:r>
              <a:rPr lang="en-US" sz="2800" dirty="0" err="1"/>
              <a:t>Zakat</a:t>
            </a:r>
            <a:r>
              <a:rPr lang="en-US" sz="2800" dirty="0"/>
              <a:t>. And </a:t>
            </a:r>
            <a:r>
              <a:rPr lang="en-US" sz="2800" dirty="0" err="1"/>
              <a:t>Hazrat</a:t>
            </a:r>
            <a:r>
              <a:rPr lang="en-US" sz="2800" dirty="0"/>
              <a:t> Abu </a:t>
            </a:r>
            <a:r>
              <a:rPr lang="en-US" sz="2800" dirty="0" err="1"/>
              <a:t>Bakar</a:t>
            </a:r>
            <a:r>
              <a:rPr lang="en-US" sz="2800" dirty="0"/>
              <a:t> told there is no difference between </a:t>
            </a:r>
            <a:r>
              <a:rPr lang="en-US" sz="2800" dirty="0" err="1"/>
              <a:t>Zakat</a:t>
            </a:r>
            <a:r>
              <a:rPr lang="en-US" sz="2800" dirty="0"/>
              <a:t> and prayer. All companion accepted.</a:t>
            </a:r>
          </a:p>
          <a:p>
            <a:pPr>
              <a:lnSpc>
                <a:spcPct val="90000"/>
              </a:lnSpc>
            </a:pPr>
            <a:r>
              <a:rPr lang="en-US" sz="2800" dirty="0"/>
              <a:t>The share of grand mother in </a:t>
            </a:r>
            <a:r>
              <a:rPr lang="en-US" sz="2800" dirty="0" err="1"/>
              <a:t>meerath</a:t>
            </a:r>
            <a:r>
              <a:rPr lang="en-US" sz="2800" dirty="0"/>
              <a:t> is also proved by </a:t>
            </a:r>
            <a:r>
              <a:rPr lang="en-US" sz="2800" dirty="0" err="1"/>
              <a:t>Ijma</a:t>
            </a:r>
            <a:r>
              <a:rPr lang="en-US" sz="2800" dirty="0"/>
              <a:t>. </a:t>
            </a:r>
          </a:p>
        </p:txBody>
      </p:sp>
    </p:spTree>
    <p:extLst>
      <p:ext uri="{BB962C8B-B14F-4D97-AF65-F5344CB8AC3E}">
        <p14:creationId xmlns:p14="http://schemas.microsoft.com/office/powerpoint/2010/main" val="2448592763"/>
      </p:ext>
    </p:extLst>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p:txBody>
          <a:bodyPr/>
          <a:lstStyle/>
          <a:p>
            <a:r>
              <a:rPr lang="en-US" dirty="0" err="1" smtClean="0"/>
              <a:t>Qiyas</a:t>
            </a:r>
            <a:r>
              <a:rPr lang="ur-PK" dirty="0" smtClean="0"/>
              <a:t/>
            </a:r>
            <a:br>
              <a:rPr lang="ur-PK" dirty="0" smtClean="0"/>
            </a:br>
            <a:r>
              <a:rPr lang="ur-PK" dirty="0" smtClean="0"/>
              <a:t>(قیاس)</a:t>
            </a:r>
            <a:endParaRPr lang="en-US" dirty="0"/>
          </a:p>
        </p:txBody>
      </p:sp>
      <p:sp>
        <p:nvSpPr>
          <p:cNvPr id="22531" name="Rectangle 3"/>
          <p:cNvSpPr>
            <a:spLocks noGrp="1" noChangeArrowheads="1"/>
          </p:cNvSpPr>
          <p:nvPr>
            <p:ph type="subTitle" idx="1"/>
          </p:nvPr>
        </p:nvSpPr>
        <p:spPr/>
        <p:txBody>
          <a:bodyPr/>
          <a:lstStyle/>
          <a:p>
            <a:r>
              <a:rPr lang="en-US" dirty="0" smtClean="0"/>
              <a:t>Analogical Reasoning</a:t>
            </a:r>
            <a:endParaRPr lang="en-US" dirty="0"/>
          </a:p>
        </p:txBody>
      </p:sp>
    </p:spTree>
    <p:extLst>
      <p:ext uri="{BB962C8B-B14F-4D97-AF65-F5344CB8AC3E}">
        <p14:creationId xmlns:p14="http://schemas.microsoft.com/office/powerpoint/2010/main" val="644662568"/>
      </p:ext>
    </p:extLst>
  </p:cSld>
  <p:clrMapOvr>
    <a:masterClrMapping/>
  </p:clrMapOvr>
  <p:transition>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smtClean="0"/>
              <a:t>Qiyas</a:t>
            </a:r>
            <a:r>
              <a:rPr lang="en-US" dirty="0"/>
              <a:t> </a:t>
            </a:r>
            <a:r>
              <a:rPr lang="en-US" dirty="0" smtClean="0"/>
              <a:t>(Analogical Reasoning)</a:t>
            </a:r>
            <a:endParaRPr lang="en-US" dirty="0"/>
          </a:p>
        </p:txBody>
      </p:sp>
      <p:sp>
        <p:nvSpPr>
          <p:cNvPr id="23555" name="Rectangle 3"/>
          <p:cNvSpPr>
            <a:spLocks noGrp="1" noChangeArrowheads="1"/>
          </p:cNvSpPr>
          <p:nvPr>
            <p:ph type="body" idx="1"/>
          </p:nvPr>
        </p:nvSpPr>
        <p:spPr/>
        <p:txBody>
          <a:bodyPr/>
          <a:lstStyle/>
          <a:p>
            <a:r>
              <a:rPr lang="en-US" sz="2800" dirty="0" smtClean="0"/>
              <a:t>Qiyas means judging or comparing the things. </a:t>
            </a:r>
          </a:p>
          <a:p>
            <a:r>
              <a:rPr lang="en-US" sz="2800" dirty="0" smtClean="0"/>
              <a:t>Qiyas is the fourth important source of Islamic law.</a:t>
            </a:r>
          </a:p>
          <a:p>
            <a:r>
              <a:rPr lang="en-US" sz="2800" dirty="0" smtClean="0"/>
              <a:t>It is technically defined as to apply a recognized rule of shariah expressly mentioned in the Holy Quran and Sunnah to a similar thing or situation by way of analogy.</a:t>
            </a:r>
          </a:p>
          <a:p>
            <a:r>
              <a:rPr lang="en-US" sz="2800" dirty="0" smtClean="0"/>
              <a:t>Qiyas is resorted to in respect of problems about which there is no specific provision in the Quran or the Sunnah of the Prophet.</a:t>
            </a:r>
          </a:p>
          <a:p>
            <a:endParaRPr lang="en-US" sz="2800" dirty="0"/>
          </a:p>
        </p:txBody>
      </p:sp>
    </p:spTree>
    <p:extLst>
      <p:ext uri="{BB962C8B-B14F-4D97-AF65-F5344CB8AC3E}">
        <p14:creationId xmlns:p14="http://schemas.microsoft.com/office/powerpoint/2010/main" val="2190052675"/>
      </p:ext>
    </p:extLst>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Authenticity of Qiyas through Quran</a:t>
            </a:r>
            <a:endParaRPr lang="en-US" dirty="0"/>
          </a:p>
        </p:txBody>
      </p:sp>
      <p:sp>
        <p:nvSpPr>
          <p:cNvPr id="3" name="Content Placeholder 2"/>
          <p:cNvSpPr>
            <a:spLocks noGrp="1"/>
          </p:cNvSpPr>
          <p:nvPr>
            <p:ph idx="1"/>
          </p:nvPr>
        </p:nvSpPr>
        <p:spPr/>
        <p:txBody>
          <a:bodyPr/>
          <a:lstStyle/>
          <a:p>
            <a:pPr algn="ctr" rtl="1">
              <a:lnSpc>
                <a:spcPct val="90000"/>
              </a:lnSpc>
              <a:buNone/>
            </a:pPr>
            <a:r>
              <a:rPr lang="ar-SA" dirty="0">
                <a:latin typeface="noorehira" panose="02000500000000020004" pitchFamily="2" charset="-78"/>
                <a:cs typeface="noorehira" panose="02000500000000020004" pitchFamily="2" charset="-78"/>
              </a:rPr>
              <a:t>فسئلوا أهل الذكر إن كنتم لا تعلمون </a:t>
            </a:r>
            <a:r>
              <a:rPr lang="ar-SA" sz="2400" dirty="0">
                <a:latin typeface="noorehira" panose="02000500000000020004" pitchFamily="2" charset="-78"/>
                <a:cs typeface="noorehira" panose="02000500000000020004" pitchFamily="2" charset="-78"/>
              </a:rPr>
              <a:t>(سورة النحل: 43)</a:t>
            </a:r>
            <a:endParaRPr lang="ar-SA" dirty="0">
              <a:latin typeface="noorehira" panose="02000500000000020004" pitchFamily="2" charset="-78"/>
              <a:cs typeface="noorehira" panose="02000500000000020004" pitchFamily="2" charset="-78"/>
            </a:endParaRPr>
          </a:p>
          <a:p>
            <a:pPr algn="ctr">
              <a:lnSpc>
                <a:spcPct val="90000"/>
              </a:lnSpc>
              <a:buNone/>
            </a:pPr>
            <a:r>
              <a:rPr lang="en-US" sz="2400" dirty="0"/>
              <a:t>So, ask the people (having the knowledge) of the Reminder (the earlier scriptures), if you do not know.</a:t>
            </a:r>
          </a:p>
          <a:p>
            <a:pPr algn="ctr">
              <a:lnSpc>
                <a:spcPct val="90000"/>
              </a:lnSpc>
              <a:buNone/>
            </a:pPr>
            <a:r>
              <a:rPr lang="ur-PK" b="1" u="sng" dirty="0" smtClean="0">
                <a:latin typeface="Al Qalam Quran Majeed Web" panose="02010000000000000000" pitchFamily="2" charset="-78"/>
                <a:cs typeface="Al Qalam Quran Majeed Web" panose="02010000000000000000" pitchFamily="2" charset="-78"/>
              </a:rPr>
              <a:t>فاعتبرو یا اولی </a:t>
            </a:r>
            <a:r>
              <a:rPr lang="ur-PK" b="1" u="sng" dirty="0" smtClean="0">
                <a:latin typeface="Al Qalam Quran Majeed Web" panose="02010000000000000000" pitchFamily="2" charset="-78"/>
                <a:cs typeface="Al Qalam Quran Majeed Web" panose="02010000000000000000" pitchFamily="2" charset="-78"/>
              </a:rPr>
              <a:t>الابصار(سورۃ الحشر:۲)</a:t>
            </a:r>
            <a:endParaRPr lang="en-US" sz="2400" dirty="0" smtClean="0">
              <a:latin typeface="Al Qalam Quran Majeed Web" panose="02010000000000000000" pitchFamily="2" charset="-78"/>
              <a:cs typeface="Al Qalam Quran Majeed Web" panose="02010000000000000000" pitchFamily="2" charset="-78"/>
            </a:endParaRPr>
          </a:p>
          <a:p>
            <a:pPr marL="0" indent="0" algn="ctr">
              <a:lnSpc>
                <a:spcPct val="90000"/>
              </a:lnSpc>
              <a:buNone/>
            </a:pPr>
            <a:r>
              <a:rPr lang="en-GB" sz="2400" dirty="0" smtClean="0"/>
              <a:t>So, Learn a Lesson,</a:t>
            </a:r>
            <a:r>
              <a:rPr lang="en-US" sz="2400" dirty="0" smtClean="0"/>
              <a:t>(from their condition)</a:t>
            </a:r>
            <a:r>
              <a:rPr lang="en-GB" sz="2400" dirty="0" smtClean="0"/>
              <a:t> </a:t>
            </a:r>
          </a:p>
          <a:p>
            <a:pPr marL="0" indent="0" algn="ctr">
              <a:lnSpc>
                <a:spcPct val="90000"/>
              </a:lnSpc>
              <a:buNone/>
            </a:pPr>
            <a:r>
              <a:rPr lang="en-GB" sz="2400" dirty="0" smtClean="0"/>
              <a:t>O Those who have Eyes</a:t>
            </a:r>
          </a:p>
          <a:p>
            <a:pPr marL="0" indent="0" algn="ctr">
              <a:lnSpc>
                <a:spcPct val="90000"/>
              </a:lnSpc>
              <a:buNone/>
            </a:pPr>
            <a:r>
              <a:rPr lang="en-GB" sz="2400" dirty="0" smtClean="0"/>
              <a:t> </a:t>
            </a:r>
          </a:p>
          <a:p>
            <a:pPr marL="0" indent="0">
              <a:lnSpc>
                <a:spcPct val="90000"/>
              </a:lnSpc>
              <a:buNone/>
            </a:pPr>
            <a:r>
              <a:rPr lang="en-GB" sz="2800" dirty="0" smtClean="0"/>
              <a:t>I</a:t>
            </a:r>
            <a:r>
              <a:rPr lang="en-GB" sz="2400" dirty="0" smtClean="0"/>
              <a:t>t means some problems will appear and you will not find the solution, therefore you can ask the people having knowledge of Qur’an and Hadith, and reason with them .</a:t>
            </a:r>
            <a:endParaRPr lang="ar-SA" sz="2400" dirty="0" smtClean="0"/>
          </a:p>
          <a:p>
            <a:pPr algn="ctr">
              <a:buNone/>
            </a:pPr>
            <a:endParaRPr lang="en-US" sz="2800" dirty="0"/>
          </a:p>
        </p:txBody>
      </p:sp>
    </p:spTree>
    <p:extLst>
      <p:ext uri="{BB962C8B-B14F-4D97-AF65-F5344CB8AC3E}">
        <p14:creationId xmlns:p14="http://schemas.microsoft.com/office/powerpoint/2010/main" val="4233622944"/>
      </p:ext>
    </p:extLst>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lstStyle/>
          <a:p>
            <a:pPr marL="0" indent="0" algn="ctr" rtl="1">
              <a:lnSpc>
                <a:spcPct val="90000"/>
              </a:lnSpc>
              <a:buNone/>
            </a:pPr>
            <a:r>
              <a:rPr lang="ar-SA" sz="2800" dirty="0" smtClean="0"/>
              <a:t>وتلك الأمثال نضربها للناس وما يعقلها إلا العلمون</a:t>
            </a:r>
            <a:endParaRPr lang="en-US" sz="2800" dirty="0" smtClean="0"/>
          </a:p>
          <a:p>
            <a:pPr marL="0" indent="0" algn="ctr" rtl="1">
              <a:lnSpc>
                <a:spcPct val="90000"/>
              </a:lnSpc>
              <a:buNone/>
            </a:pPr>
            <a:r>
              <a:rPr lang="ar-SA" sz="2800" dirty="0" smtClean="0"/>
              <a:t> (سورة العنكبوت: 43)</a:t>
            </a:r>
          </a:p>
          <a:p>
            <a:pPr marL="0" indent="0" algn="ctr">
              <a:lnSpc>
                <a:spcPct val="90000"/>
              </a:lnSpc>
              <a:buNone/>
            </a:pPr>
            <a:r>
              <a:rPr lang="en-US" sz="2800" dirty="0" smtClean="0"/>
              <a:t>We site these examples for people, but no one understands them except the knowledgeable ones.</a:t>
            </a:r>
          </a:p>
          <a:p>
            <a:pPr marL="0" indent="0" algn="ctr">
              <a:lnSpc>
                <a:spcPct val="90000"/>
              </a:lnSpc>
              <a:buNone/>
            </a:pPr>
            <a:endParaRPr lang="en-US" sz="2800" dirty="0" smtClean="0"/>
          </a:p>
          <a:p>
            <a:pPr marL="0" indent="0" algn="ctr">
              <a:lnSpc>
                <a:spcPct val="90000"/>
              </a:lnSpc>
              <a:buNone/>
            </a:pPr>
            <a:r>
              <a:rPr lang="en-GB" sz="2800" i="1" dirty="0" smtClean="0"/>
              <a:t>It means that Allah stated examples and some people can understand. If someone wants a solution, they should ask the knowledgeable once and those can derive the solution.</a:t>
            </a:r>
            <a:endParaRPr lang="ar-SA" sz="2800" i="1" dirty="0" smtClean="0"/>
          </a:p>
          <a:p>
            <a:pPr marL="0" indent="0" algn="ctr">
              <a:buNone/>
            </a:pPr>
            <a:endParaRPr lang="en-US" sz="2800" dirty="0"/>
          </a:p>
        </p:txBody>
      </p:sp>
      <p:sp>
        <p:nvSpPr>
          <p:cNvPr id="4" name="Title 1"/>
          <p:cNvSpPr>
            <a:spLocks noGrp="1"/>
          </p:cNvSpPr>
          <p:nvPr>
            <p:ph type="title"/>
          </p:nvPr>
        </p:nvSpPr>
        <p:spPr>
          <a:xfrm>
            <a:off x="457200" y="274638"/>
            <a:ext cx="8229600" cy="1143000"/>
          </a:xfrm>
        </p:spPr>
        <p:txBody>
          <a:bodyPr/>
          <a:lstStyle/>
          <a:p>
            <a:r>
              <a:rPr lang="en-US" dirty="0" smtClean="0"/>
              <a:t>Authenticity of Qiyas through Quran</a:t>
            </a:r>
            <a:endParaRPr lang="en-US" dirty="0"/>
          </a:p>
        </p:txBody>
      </p:sp>
    </p:spTree>
    <p:extLst>
      <p:ext uri="{BB962C8B-B14F-4D97-AF65-F5344CB8AC3E}">
        <p14:creationId xmlns:p14="http://schemas.microsoft.com/office/powerpoint/2010/main" val="2550668241"/>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723330" y="1705971"/>
            <a:ext cx="7734869" cy="1894480"/>
          </a:xfrm>
        </p:spPr>
        <p:txBody>
          <a:bodyPr/>
          <a:lstStyle/>
          <a:p>
            <a:r>
              <a:rPr lang="en-US" sz="4000" dirty="0"/>
              <a:t>Al </a:t>
            </a:r>
            <a:r>
              <a:rPr lang="en-US" sz="4000" dirty="0" smtClean="0"/>
              <a:t>Qur’an</a:t>
            </a:r>
            <a:r>
              <a:rPr lang="en-US" sz="4000" dirty="0"/>
              <a:t/>
            </a:r>
            <a:br>
              <a:rPr lang="en-US" sz="4000" dirty="0"/>
            </a:br>
            <a:r>
              <a:rPr lang="en-US" sz="4000" dirty="0"/>
              <a:t>(</a:t>
            </a:r>
            <a:r>
              <a:rPr lang="ar-SA" sz="4000" b="1" dirty="0">
                <a:solidFill>
                  <a:schemeClr val="tx1"/>
                </a:solidFill>
                <a:cs typeface="Traditional Arabic" pitchFamily="2" charset="-78"/>
              </a:rPr>
              <a:t>القرآن الكريم </a:t>
            </a:r>
            <a:r>
              <a:rPr lang="en-US" sz="4000" dirty="0" smtClean="0"/>
              <a:t>)</a:t>
            </a:r>
            <a:br>
              <a:rPr lang="en-US" sz="4000" dirty="0" smtClean="0"/>
            </a:br>
            <a:r>
              <a:rPr lang="en-US" dirty="0" smtClean="0"/>
              <a:t>The First Source</a:t>
            </a:r>
            <a:endParaRPr lang="en-US" dirty="0"/>
          </a:p>
        </p:txBody>
      </p:sp>
    </p:spTree>
  </p:cSld>
  <p:clrMapOvr>
    <a:masterClrMapping/>
  </p:clrMapOvr>
  <p:transition>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rtl="1">
              <a:buNone/>
            </a:pPr>
            <a:r>
              <a:rPr lang="ar-SA" sz="2800" dirty="0" smtClean="0"/>
              <a:t>يأيها الذين آمنوا أطيعوا الله وأطيعوا الرسول وأولى الأمر منكم فإن تنازعتم في شيئ فردوه إلى الله والرسول</a:t>
            </a:r>
            <a:r>
              <a:rPr lang="ar-SA" sz="2800" dirty="0" smtClean="0"/>
              <a:t>.</a:t>
            </a:r>
            <a:r>
              <a:rPr lang="ur-PK" sz="2800" dirty="0" smtClean="0">
                <a:latin typeface="Al Qalam Quran Majeed Web" panose="02010000000000000000" pitchFamily="2" charset="-78"/>
                <a:cs typeface="Al Qalam Quran Majeed Web" panose="02010000000000000000" pitchFamily="2" charset="-78"/>
              </a:rPr>
              <a:t>(سورۃ النساء:۵۹)</a:t>
            </a:r>
            <a:endParaRPr lang="ar-SA" sz="2800" dirty="0" smtClean="0">
              <a:latin typeface="Al Qalam Quran Majeed Web" panose="02010000000000000000" pitchFamily="2" charset="-78"/>
              <a:cs typeface="Al Qalam Quran Majeed Web" panose="02010000000000000000" pitchFamily="2" charset="-78"/>
            </a:endParaRPr>
          </a:p>
          <a:p>
            <a:pPr marL="0" indent="0" algn="ctr">
              <a:buNone/>
            </a:pPr>
            <a:r>
              <a:rPr lang="en-US" sz="2800" dirty="0" smtClean="0"/>
              <a:t>O you who believe! obey Allah and obey Messenger and those in authority among you. Then if you quarrel about something, revert it back to Allah and the messenger. </a:t>
            </a:r>
          </a:p>
          <a:p>
            <a:pPr marL="0" indent="0" algn="ctr">
              <a:buNone/>
            </a:pPr>
            <a:endParaRPr lang="en-US" sz="2800" dirty="0" smtClean="0"/>
          </a:p>
          <a:p>
            <a:pPr marL="0" indent="0">
              <a:buNone/>
            </a:pPr>
            <a:r>
              <a:rPr lang="en-GB" sz="2800" i="1" dirty="0" smtClean="0"/>
              <a:t>It means that not every body can do Qiyas but they should follow those in authority among them.</a:t>
            </a:r>
            <a:endParaRPr lang="en-US" sz="2800" dirty="0"/>
          </a:p>
        </p:txBody>
      </p:sp>
      <p:sp>
        <p:nvSpPr>
          <p:cNvPr id="4" name="Title 1"/>
          <p:cNvSpPr>
            <a:spLocks noGrp="1"/>
          </p:cNvSpPr>
          <p:nvPr>
            <p:ph type="title"/>
          </p:nvPr>
        </p:nvSpPr>
        <p:spPr/>
        <p:txBody>
          <a:bodyPr/>
          <a:lstStyle/>
          <a:p>
            <a:r>
              <a:rPr lang="en-US" dirty="0" smtClean="0"/>
              <a:t>Authenticity of Qiyas through Quran</a:t>
            </a:r>
            <a:endParaRPr lang="en-US" dirty="0"/>
          </a:p>
        </p:txBody>
      </p:sp>
    </p:spTree>
    <p:extLst>
      <p:ext uri="{BB962C8B-B14F-4D97-AF65-F5344CB8AC3E}">
        <p14:creationId xmlns:p14="http://schemas.microsoft.com/office/powerpoint/2010/main" val="61909151"/>
      </p:ext>
    </p:extLst>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490" y="2169994"/>
            <a:ext cx="8277367" cy="1936253"/>
          </a:xfrm>
        </p:spPr>
        <p:txBody>
          <a:bodyPr/>
          <a:lstStyle/>
          <a:p>
            <a:pPr algn="ctr"/>
            <a:r>
              <a:rPr lang="en-US" sz="5400" dirty="0" err="1" smtClean="0"/>
              <a:t>Ijtehad</a:t>
            </a:r>
            <a:r>
              <a:rPr lang="en-US" dirty="0" smtClean="0"/>
              <a:t/>
            </a:r>
            <a:br>
              <a:rPr lang="en-US" dirty="0" smtClean="0"/>
            </a:br>
            <a:r>
              <a:rPr lang="ur-PK" sz="5400" dirty="0" smtClean="0"/>
              <a:t>اجتھاد</a:t>
            </a:r>
            <a:r>
              <a:rPr lang="ur-PK" dirty="0" smtClean="0"/>
              <a:t/>
            </a:r>
            <a:br>
              <a:rPr lang="ur-PK" dirty="0" smtClean="0"/>
            </a:br>
            <a:endParaRPr lang="en-US" dirty="0"/>
          </a:p>
        </p:txBody>
      </p:sp>
    </p:spTree>
    <p:extLst>
      <p:ext uri="{BB962C8B-B14F-4D97-AF65-F5344CB8AC3E}">
        <p14:creationId xmlns:p14="http://schemas.microsoft.com/office/powerpoint/2010/main" val="72015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Ijtihad</a:t>
            </a:r>
            <a:endParaRPr lang="en-US" dirty="0"/>
          </a:p>
        </p:txBody>
      </p:sp>
      <p:sp>
        <p:nvSpPr>
          <p:cNvPr id="3" name="Content Placeholder 2"/>
          <p:cNvSpPr>
            <a:spLocks noGrp="1"/>
          </p:cNvSpPr>
          <p:nvPr>
            <p:ph idx="1"/>
          </p:nvPr>
        </p:nvSpPr>
        <p:spPr/>
        <p:txBody>
          <a:bodyPr/>
          <a:lstStyle/>
          <a:p>
            <a:r>
              <a:rPr lang="en-US" dirty="0" smtClean="0"/>
              <a:t>It is actually a process of Qiyas.</a:t>
            </a:r>
          </a:p>
          <a:p>
            <a:r>
              <a:rPr lang="en-US" dirty="0" smtClean="0"/>
              <a:t>Literal meaning:</a:t>
            </a:r>
            <a:endParaRPr lang="ar-SA" dirty="0" smtClean="0"/>
          </a:p>
          <a:p>
            <a:pPr lvl="1"/>
            <a:r>
              <a:rPr lang="en-US" dirty="0" smtClean="0"/>
              <a:t>To exerts one’s utmost efforts.</a:t>
            </a:r>
          </a:p>
          <a:p>
            <a:r>
              <a:rPr lang="en-US" dirty="0" smtClean="0"/>
              <a:t>Technical meaning: </a:t>
            </a:r>
            <a:endParaRPr lang="ar-SA" dirty="0" smtClean="0"/>
          </a:p>
          <a:p>
            <a:pPr lvl="1"/>
            <a:r>
              <a:rPr lang="en-US" dirty="0" smtClean="0"/>
              <a:t>To exert utmost efforts to discover a ruling of Shariah on a particular matter.</a:t>
            </a:r>
            <a:endParaRPr lang="ar-SA" dirty="0" smtClean="0"/>
          </a:p>
          <a:p>
            <a:endParaRPr lang="ar-SA" dirty="0" smtClean="0"/>
          </a:p>
          <a:p>
            <a:pPr>
              <a:buFont typeface="Wingdings" pitchFamily="2" charset="2"/>
              <a:buNone/>
            </a:pPr>
            <a:endParaRPr lang="en-US" dirty="0" smtClean="0"/>
          </a:p>
          <a:p>
            <a:endParaRPr lang="en-US" dirty="0"/>
          </a:p>
        </p:txBody>
      </p:sp>
    </p:spTree>
    <p:extLst>
      <p:ext uri="{BB962C8B-B14F-4D97-AF65-F5344CB8AC3E}">
        <p14:creationId xmlns:p14="http://schemas.microsoft.com/office/powerpoint/2010/main" val="391395070"/>
      </p:ext>
    </p:extLst>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Origin of Ijtihad</a:t>
            </a:r>
            <a:endParaRPr lang="en-US" dirty="0"/>
          </a:p>
        </p:txBody>
      </p:sp>
      <p:sp>
        <p:nvSpPr>
          <p:cNvPr id="3" name="Content Placeholder 2"/>
          <p:cNvSpPr>
            <a:spLocks noGrp="1"/>
          </p:cNvSpPr>
          <p:nvPr>
            <p:ph idx="1"/>
          </p:nvPr>
        </p:nvSpPr>
        <p:spPr/>
        <p:txBody>
          <a:bodyPr/>
          <a:lstStyle/>
          <a:p>
            <a:pPr marL="0" indent="0">
              <a:buNone/>
            </a:pPr>
            <a:r>
              <a:rPr lang="en-US" sz="2000" dirty="0" smtClean="0"/>
              <a:t>When the Holy Prophet (SAW) intended to send his companion Mu’adh (RA) to Yemen as a ruler and as a judge, he asked him: </a:t>
            </a:r>
          </a:p>
          <a:p>
            <a:pPr marL="0" indent="0">
              <a:buNone/>
            </a:pPr>
            <a:r>
              <a:rPr lang="en-US" sz="2000" dirty="0" smtClean="0"/>
              <a:t>How will you adjudicate a matter when it will come to you? </a:t>
            </a:r>
          </a:p>
          <a:p>
            <a:pPr marL="0" indent="0">
              <a:buNone/>
            </a:pPr>
            <a:r>
              <a:rPr lang="en-US" sz="2000" dirty="0" smtClean="0"/>
              <a:t>He said: “I shall decide on the basis of Allah’s Book (the Holy Quran)” The Prophet asked : if you do not find it in Allah’s Book, what will you do? He said: “then on the basis of Sunnah of Allah’s Messenger”. If you do not find it even in the Sunnah of Allah’s Messenger (what will you do) ? The Holy Prophet asked: He replied: “I shall make Ijtihad on the basis of my understanding (about the Holy Quran and Sunnah) and will not spare any efforts (to reach the truth). On this the Holy Prophet (SAW) said: “Praise be to Allah who has let the Messenger of the Messengers of Allah to do what pleases Allah’s Messenger”. </a:t>
            </a:r>
          </a:p>
          <a:p>
            <a:pPr marL="0" indent="0">
              <a:buNone/>
            </a:pPr>
            <a:endParaRPr lang="en-US" sz="2000" dirty="0"/>
          </a:p>
          <a:p>
            <a:pPr marL="0" indent="0">
              <a:buNone/>
            </a:pPr>
            <a:r>
              <a:rPr lang="en-US" sz="2000" dirty="0" smtClean="0"/>
              <a:t>(Abu Dawood, hadith No: 3592)     </a:t>
            </a:r>
          </a:p>
          <a:p>
            <a:pPr marL="0" indent="0">
              <a:buNone/>
            </a:pPr>
            <a:endParaRPr lang="en-US" sz="2000" dirty="0"/>
          </a:p>
        </p:txBody>
      </p:sp>
    </p:spTree>
    <p:extLst>
      <p:ext uri="{BB962C8B-B14F-4D97-AF65-F5344CB8AC3E}">
        <p14:creationId xmlns:p14="http://schemas.microsoft.com/office/powerpoint/2010/main" val="1385713348"/>
      </p:ext>
    </p:extLst>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Misconceptions regarding Ijtihad</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r>
              <a:rPr lang="en-US" sz="2800" dirty="0" smtClean="0"/>
              <a:t>Misconception:</a:t>
            </a:r>
          </a:p>
          <a:p>
            <a:pPr lvl="1"/>
            <a:r>
              <a:rPr lang="en-US" sz="2400" dirty="0" smtClean="0"/>
              <a:t>Ijtihad can be  exercised even against the explicit provisions of the Qur’an and Sunnah.</a:t>
            </a:r>
          </a:p>
          <a:p>
            <a:r>
              <a:rPr lang="en-US" sz="2800" dirty="0" smtClean="0"/>
              <a:t>Correction:</a:t>
            </a:r>
          </a:p>
          <a:p>
            <a:pPr lvl="1"/>
            <a:r>
              <a:rPr lang="en-US" sz="2000" dirty="0" smtClean="0"/>
              <a:t>Ijtihad may be exercised only where no explicit provision is found in the Qur’an and Sunnah.</a:t>
            </a:r>
            <a:br>
              <a:rPr lang="en-US" sz="2000" dirty="0" smtClean="0"/>
            </a:br>
            <a:endParaRPr lang="en-US" sz="2000" dirty="0" smtClean="0"/>
          </a:p>
          <a:p>
            <a:r>
              <a:rPr lang="en-US" sz="2800" dirty="0" smtClean="0"/>
              <a:t>Misconception:</a:t>
            </a:r>
          </a:p>
          <a:p>
            <a:pPr lvl="1"/>
            <a:r>
              <a:rPr lang="en-US" sz="2400" dirty="0" smtClean="0"/>
              <a:t>Ijtihad is to follow one’s own opinion based on purely rational assessment</a:t>
            </a:r>
          </a:p>
          <a:p>
            <a:r>
              <a:rPr lang="en-US" sz="2800" dirty="0" smtClean="0"/>
              <a:t>Correction:</a:t>
            </a:r>
          </a:p>
          <a:p>
            <a:pPr lvl="1"/>
            <a:r>
              <a:rPr lang="en-US" sz="2400" dirty="0" smtClean="0"/>
              <a:t>Ijtihad is to discover the Divine Rule in the light of the principles laid down by the Holy Qur’an and Sunnah</a:t>
            </a:r>
            <a:br>
              <a:rPr lang="en-US" sz="2400" dirty="0" smtClean="0"/>
            </a:br>
            <a:endParaRPr lang="en-US" sz="2400" dirty="0" smtClean="0"/>
          </a:p>
          <a:p>
            <a:pPr lvl="1"/>
            <a:endParaRPr lang="en-US" sz="2400" dirty="0" smtClean="0"/>
          </a:p>
        </p:txBody>
      </p:sp>
    </p:spTree>
    <p:extLst>
      <p:ext uri="{BB962C8B-B14F-4D97-AF65-F5344CB8AC3E}">
        <p14:creationId xmlns:p14="http://schemas.microsoft.com/office/powerpoint/2010/main" val="2928028032"/>
      </p:ext>
    </p:extLst>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p:spPr>
        <p:txBody>
          <a:bodyPr/>
          <a:lstStyle/>
          <a:p>
            <a:r>
              <a:rPr lang="en-US" sz="2800" dirty="0" smtClean="0"/>
              <a:t>Misconception:</a:t>
            </a:r>
          </a:p>
          <a:p>
            <a:pPr lvl="1"/>
            <a:r>
              <a:rPr lang="en-US" sz="2400" dirty="0" smtClean="0"/>
              <a:t>Ijtihad is meant only to provide concessions and leeway.</a:t>
            </a:r>
          </a:p>
          <a:p>
            <a:r>
              <a:rPr lang="en-US" sz="2800" dirty="0" smtClean="0"/>
              <a:t>Correction:</a:t>
            </a:r>
          </a:p>
          <a:p>
            <a:pPr lvl="1"/>
            <a:r>
              <a:rPr lang="en-US" sz="2400" dirty="0" smtClean="0"/>
              <a:t>Ijtihad is an impartial way to discover the Divine law whether it leads to a concession or to a strict ruling.</a:t>
            </a:r>
          </a:p>
          <a:p>
            <a:endParaRPr lang="en-US" sz="2800" dirty="0"/>
          </a:p>
        </p:txBody>
      </p:sp>
      <p:sp>
        <p:nvSpPr>
          <p:cNvPr id="4" name="Title 1"/>
          <p:cNvSpPr>
            <a:spLocks noGrp="1"/>
          </p:cNvSpPr>
          <p:nvPr>
            <p:ph type="title"/>
          </p:nvPr>
        </p:nvSpPr>
        <p:spPr>
          <a:xfrm>
            <a:off x="457200" y="274638"/>
            <a:ext cx="8229600" cy="1143000"/>
          </a:xfrm>
        </p:spPr>
        <p:txBody>
          <a:bodyPr/>
          <a:lstStyle/>
          <a:p>
            <a:r>
              <a:rPr lang="en-US" dirty="0" smtClean="0"/>
              <a:t>Misconceptions regarding Ijtihad</a:t>
            </a:r>
            <a:endParaRPr lang="en-US" dirty="0"/>
          </a:p>
        </p:txBody>
      </p:sp>
    </p:spTree>
    <p:extLst>
      <p:ext uri="{BB962C8B-B14F-4D97-AF65-F5344CB8AC3E}">
        <p14:creationId xmlns:p14="http://schemas.microsoft.com/office/powerpoint/2010/main" val="695943771"/>
      </p:ext>
    </p:extLst>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of Ijtihad</a:t>
            </a:r>
            <a:endParaRPr lang="en-US" dirty="0"/>
          </a:p>
        </p:txBody>
      </p:sp>
      <p:sp>
        <p:nvSpPr>
          <p:cNvPr id="3" name="Content Placeholder 2"/>
          <p:cNvSpPr>
            <a:spLocks noGrp="1"/>
          </p:cNvSpPr>
          <p:nvPr>
            <p:ph idx="1"/>
          </p:nvPr>
        </p:nvSpPr>
        <p:spPr/>
        <p:txBody>
          <a:bodyPr/>
          <a:lstStyle/>
          <a:p>
            <a:pPr>
              <a:buNone/>
            </a:pPr>
            <a:r>
              <a:rPr lang="en-US" dirty="0" smtClean="0"/>
              <a:t>Extensive Knowledge of:</a:t>
            </a:r>
          </a:p>
          <a:p>
            <a:pPr marL="1009650" lvl="1" indent="-609600">
              <a:lnSpc>
                <a:spcPct val="90000"/>
              </a:lnSpc>
              <a:buFontTx/>
              <a:buAutoNum type="arabicParenR"/>
            </a:pPr>
            <a:r>
              <a:rPr lang="en-US" sz="2200" dirty="0" smtClean="0"/>
              <a:t>The Arabic Language and Literature.</a:t>
            </a:r>
          </a:p>
          <a:p>
            <a:pPr marL="1009650" lvl="1" indent="-609600">
              <a:lnSpc>
                <a:spcPct val="90000"/>
              </a:lnSpc>
              <a:buFontTx/>
              <a:buAutoNum type="arabicParenR"/>
            </a:pPr>
            <a:r>
              <a:rPr lang="en-US" sz="2200" dirty="0" smtClean="0"/>
              <a:t>The Holy Quran</a:t>
            </a:r>
          </a:p>
          <a:p>
            <a:pPr marL="1009650" lvl="1" indent="-609600">
              <a:lnSpc>
                <a:spcPct val="90000"/>
              </a:lnSpc>
              <a:buFontTx/>
              <a:buAutoNum type="arabicParenR"/>
            </a:pPr>
            <a:r>
              <a:rPr lang="en-US" sz="2200" dirty="0" smtClean="0"/>
              <a:t>The Background of the verses of the Holy Quran called “Asbub-un-Nuzool”. </a:t>
            </a:r>
          </a:p>
          <a:p>
            <a:pPr marL="1009650" lvl="1" indent="-609600">
              <a:lnSpc>
                <a:spcPct val="90000"/>
              </a:lnSpc>
              <a:buFontTx/>
              <a:buAutoNum type="arabicParenR"/>
            </a:pPr>
            <a:r>
              <a:rPr lang="en-US" sz="2200" dirty="0" smtClean="0"/>
              <a:t>Critical studies of the traditions relevant to the exegesis of the Quran.</a:t>
            </a:r>
          </a:p>
          <a:p>
            <a:pPr marL="1009650" lvl="1" indent="-609600">
              <a:lnSpc>
                <a:spcPct val="90000"/>
              </a:lnSpc>
              <a:buFontTx/>
              <a:buAutoNum type="arabicParenR"/>
            </a:pPr>
            <a:r>
              <a:rPr lang="en-US" sz="2200" dirty="0" smtClean="0"/>
              <a:t>Sunnah</a:t>
            </a:r>
          </a:p>
          <a:p>
            <a:pPr marL="1009650" lvl="1" indent="-609600">
              <a:lnSpc>
                <a:spcPct val="90000"/>
              </a:lnSpc>
              <a:buFontTx/>
              <a:buAutoNum type="arabicParenR"/>
            </a:pPr>
            <a:r>
              <a:rPr lang="en-US" sz="2200" dirty="0" smtClean="0"/>
              <a:t>Critical studies of Ahadith and their authenticity.</a:t>
            </a:r>
          </a:p>
          <a:p>
            <a:pPr marL="1009650" lvl="1" indent="-609600">
              <a:lnSpc>
                <a:spcPct val="90000"/>
              </a:lnSpc>
              <a:buFontTx/>
              <a:buAutoNum type="arabicParenR"/>
            </a:pPr>
            <a:r>
              <a:rPr lang="en-US" sz="2200" dirty="0" smtClean="0"/>
              <a:t>Islamic Jurisprudence.</a:t>
            </a:r>
            <a:endParaRPr lang="en-US" dirty="0"/>
          </a:p>
        </p:txBody>
      </p:sp>
    </p:spTree>
    <p:extLst>
      <p:ext uri="{BB962C8B-B14F-4D97-AF65-F5344CB8AC3E}">
        <p14:creationId xmlns:p14="http://schemas.microsoft.com/office/powerpoint/2010/main" val="2128292754"/>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Different Names of The Quran</a:t>
            </a:r>
          </a:p>
        </p:txBody>
      </p:sp>
      <p:sp>
        <p:nvSpPr>
          <p:cNvPr id="25603" name="Rectangle 3"/>
          <p:cNvSpPr>
            <a:spLocks noGrp="1" noChangeArrowheads="1"/>
          </p:cNvSpPr>
          <p:nvPr>
            <p:ph type="body" idx="1"/>
          </p:nvPr>
        </p:nvSpPr>
        <p:spPr/>
        <p:txBody>
          <a:bodyPr/>
          <a:lstStyle/>
          <a:p>
            <a:pPr marL="609600" indent="-609600">
              <a:buNone/>
            </a:pPr>
            <a:endParaRPr lang="en-US" b="1" dirty="0"/>
          </a:p>
          <a:p>
            <a:pPr marL="609600" indent="-609600">
              <a:buNone/>
            </a:pPr>
            <a:r>
              <a:rPr lang="en-US" b="1" dirty="0"/>
              <a:t>Al - Qur’an	 </a:t>
            </a:r>
            <a:r>
              <a:rPr lang="ar-SA" b="1" dirty="0"/>
              <a:t>القرآن</a:t>
            </a:r>
            <a:endParaRPr lang="en-US" dirty="0"/>
          </a:p>
          <a:p>
            <a:pPr marL="609600" indent="-609600">
              <a:buNone/>
            </a:pPr>
            <a:r>
              <a:rPr lang="en-US" b="1" dirty="0"/>
              <a:t>Al - Kitab 	 </a:t>
            </a:r>
            <a:r>
              <a:rPr lang="ar-SA" b="1" dirty="0"/>
              <a:t>الكتاب</a:t>
            </a:r>
            <a:endParaRPr lang="en-US" dirty="0"/>
          </a:p>
          <a:p>
            <a:pPr marL="609600" indent="-609600">
              <a:buNone/>
            </a:pPr>
            <a:r>
              <a:rPr lang="en-US" b="1" dirty="0"/>
              <a:t>Al - Furqan	 </a:t>
            </a:r>
            <a:r>
              <a:rPr lang="ar-SA" b="1" dirty="0"/>
              <a:t>الفرقان</a:t>
            </a:r>
            <a:endParaRPr lang="en-US" dirty="0"/>
          </a:p>
          <a:p>
            <a:pPr marL="609600" indent="-609600">
              <a:buNone/>
            </a:pPr>
            <a:r>
              <a:rPr lang="en-US" b="1" dirty="0"/>
              <a:t>Al - Dikr 		 </a:t>
            </a:r>
            <a:r>
              <a:rPr lang="ar-SA" b="1" dirty="0"/>
              <a:t>الذكر</a:t>
            </a:r>
            <a:r>
              <a:rPr lang="en-US" b="1" dirty="0"/>
              <a:t>	</a:t>
            </a:r>
            <a:endParaRPr lang="en-US" dirty="0"/>
          </a:p>
          <a:p>
            <a:pPr marL="609600" indent="-609600">
              <a:buNone/>
            </a:pPr>
            <a:r>
              <a:rPr lang="en-US" b="1" dirty="0"/>
              <a:t>Al - Tanzeel 	 </a:t>
            </a:r>
            <a:r>
              <a:rPr lang="ar-SA" b="1" dirty="0"/>
              <a:t>التنْزيل</a:t>
            </a:r>
            <a:endParaRPr lang="en-US" b="1" dirty="0"/>
          </a:p>
          <a:p>
            <a:pPr>
              <a:buNone/>
            </a:pPr>
            <a:endParaRPr lang="en-US" dirty="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smtClean="0"/>
              <a:t>The Holy Quran	(</a:t>
            </a:r>
            <a:r>
              <a:rPr lang="ar-SA" altLang="en-US" smtClean="0">
                <a:cs typeface="Traditional Arabic" panose="02020603050405020304" pitchFamily="18" charset="-78"/>
              </a:rPr>
              <a:t>القرآن</a:t>
            </a:r>
            <a:r>
              <a:rPr lang="en-US" altLang="en-US" smtClean="0"/>
              <a:t>)</a:t>
            </a:r>
          </a:p>
        </p:txBody>
      </p:sp>
      <p:sp>
        <p:nvSpPr>
          <p:cNvPr id="5123" name="Rectangle 3"/>
          <p:cNvSpPr>
            <a:spLocks noGrp="1" noChangeArrowheads="1"/>
          </p:cNvSpPr>
          <p:nvPr>
            <p:ph type="body" idx="1"/>
          </p:nvPr>
        </p:nvSpPr>
        <p:spPr>
          <a:xfrm>
            <a:off x="1219200" y="1706563"/>
            <a:ext cx="7848600" cy="4618037"/>
          </a:xfrm>
        </p:spPr>
        <p:txBody>
          <a:bodyPr/>
          <a:lstStyle/>
          <a:p>
            <a:r>
              <a:rPr lang="en-US" altLang="en-US" sz="2700" smtClean="0"/>
              <a:t>Muslims believe the Quran to be the direct words of Allah, as revealed to and transmitted by the Prophet Muhammad </a:t>
            </a:r>
            <a:r>
              <a:rPr lang="ar-SA" altLang="en-US" sz="2700" smtClean="0"/>
              <a:t>صلى الله عليه وسلم</a:t>
            </a:r>
            <a:r>
              <a:rPr lang="en-US" altLang="en-US" sz="2700" smtClean="0"/>
              <a:t>.</a:t>
            </a:r>
          </a:p>
          <a:p>
            <a:r>
              <a:rPr lang="en-US" altLang="en-US" sz="2700" smtClean="0"/>
              <a:t>The Quran is the Most Fundamental Source of Islamic knowledge.</a:t>
            </a:r>
          </a:p>
          <a:p>
            <a:r>
              <a:rPr lang="en-US" altLang="en-US" sz="2700" smtClean="0"/>
              <a:t>All sources of Islamic law must be in essential agreement with the Qur'an.</a:t>
            </a:r>
          </a:p>
          <a:p>
            <a:r>
              <a:rPr lang="en-US" altLang="en-US" sz="2700" smtClean="0"/>
              <a:t>When the Qur'an itself does not speak directly or in detail about a certain subject, Muslims only then turn to alternative sources of Islamic law</a:t>
            </a:r>
          </a:p>
          <a:p>
            <a:endParaRPr lang="en-US" altLang="en-US" sz="2700" smtClean="0"/>
          </a:p>
        </p:txBody>
      </p:sp>
    </p:spTree>
    <p:extLst>
      <p:ext uri="{BB962C8B-B14F-4D97-AF65-F5344CB8AC3E}">
        <p14:creationId xmlns:p14="http://schemas.microsoft.com/office/powerpoint/2010/main" val="1084943396"/>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Revealed this Book?</a:t>
            </a:r>
          </a:p>
        </p:txBody>
      </p:sp>
      <p:sp>
        <p:nvSpPr>
          <p:cNvPr id="3" name="Content Placeholder 2"/>
          <p:cNvSpPr>
            <a:spLocks noGrp="1"/>
          </p:cNvSpPr>
          <p:nvPr>
            <p:ph idx="1"/>
          </p:nvPr>
        </p:nvSpPr>
        <p:spPr/>
        <p:txBody>
          <a:bodyPr/>
          <a:lstStyle/>
          <a:p>
            <a:pPr algn="ctr">
              <a:lnSpc>
                <a:spcPct val="80000"/>
              </a:lnSpc>
              <a:buNone/>
            </a:pPr>
            <a:r>
              <a:rPr lang="ar-SA" sz="2800" b="1" dirty="0">
                <a:latin typeface="noorehira" panose="02000500000000020004" pitchFamily="2" charset="-78"/>
                <a:cs typeface="noorehira" panose="02000500000000020004" pitchFamily="2" charset="-78"/>
              </a:rPr>
              <a:t>الله الذي أنزل الكتاب بالحق والميزان</a:t>
            </a:r>
          </a:p>
          <a:p>
            <a:pPr algn="ctr">
              <a:lnSpc>
                <a:spcPct val="80000"/>
              </a:lnSpc>
              <a:buNone/>
            </a:pPr>
            <a:r>
              <a:rPr lang="ar-SA" sz="2800" b="1" dirty="0"/>
              <a:t>(سورة الشورى: 17)</a:t>
            </a:r>
            <a:endParaRPr lang="en-US" sz="2800" dirty="0"/>
          </a:p>
          <a:p>
            <a:pPr algn="ctr">
              <a:lnSpc>
                <a:spcPct val="80000"/>
              </a:lnSpc>
              <a:buNone/>
            </a:pPr>
            <a:r>
              <a:rPr lang="en-US" sz="2800" dirty="0"/>
              <a:t>Allah is the One who has sent down the Book with truth and the Balance as well.</a:t>
            </a:r>
          </a:p>
          <a:p>
            <a:pPr algn="ctr">
              <a:lnSpc>
                <a:spcPct val="80000"/>
              </a:lnSpc>
              <a:buNone/>
            </a:pPr>
            <a:r>
              <a:rPr lang="en-US" sz="2800" b="1" dirty="0"/>
              <a:t> </a:t>
            </a:r>
            <a:endParaRPr lang="ar-SA" sz="2800" b="1" dirty="0"/>
          </a:p>
          <a:p>
            <a:pPr algn="ctr">
              <a:lnSpc>
                <a:spcPct val="80000"/>
              </a:lnSpc>
              <a:buNone/>
            </a:pPr>
            <a:r>
              <a:rPr lang="ar-SA" sz="2800" b="1" dirty="0">
                <a:latin typeface="noorehira" panose="02000500000000020004" pitchFamily="2" charset="-78"/>
                <a:cs typeface="noorehira" panose="02000500000000020004" pitchFamily="2" charset="-78"/>
              </a:rPr>
              <a:t>تنْزيل الكتاب من الله العزيز الحكيم إنا أنزلنا إليك الكتاب بالحق فاعبد الله مخلصا له الدين</a:t>
            </a:r>
          </a:p>
          <a:p>
            <a:pPr algn="ctr">
              <a:lnSpc>
                <a:spcPct val="80000"/>
              </a:lnSpc>
              <a:buNone/>
            </a:pPr>
            <a:r>
              <a:rPr lang="ar-SA" sz="2800" b="1" dirty="0"/>
              <a:t>(سورة الزمر: 1-2)</a:t>
            </a:r>
            <a:endParaRPr lang="en-US" sz="2800" dirty="0"/>
          </a:p>
          <a:p>
            <a:pPr algn="ctr">
              <a:lnSpc>
                <a:spcPct val="80000"/>
              </a:lnSpc>
              <a:buNone/>
            </a:pPr>
            <a:r>
              <a:rPr lang="en-US" sz="2800" dirty="0"/>
              <a:t>This is the revelation of the Book from Allah, the Mighty, the Wise. Surely We have revealed the Book to You with truth; so worship Allah making your submission exclusive for Him. </a:t>
            </a:r>
          </a:p>
          <a:p>
            <a:pPr algn="ctr">
              <a:buNone/>
            </a:pPr>
            <a:endParaRPr lang="en-US" sz="2800" dirty="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 Quran in its real form?</a:t>
            </a:r>
          </a:p>
        </p:txBody>
      </p:sp>
      <p:sp>
        <p:nvSpPr>
          <p:cNvPr id="3" name="Content Placeholder 2"/>
          <p:cNvSpPr>
            <a:spLocks noGrp="1"/>
          </p:cNvSpPr>
          <p:nvPr>
            <p:ph idx="1"/>
          </p:nvPr>
        </p:nvSpPr>
        <p:spPr/>
        <p:txBody>
          <a:bodyPr/>
          <a:lstStyle/>
          <a:p>
            <a:pPr algn="ctr">
              <a:buNone/>
            </a:pPr>
            <a:endParaRPr lang="en-US" b="1" dirty="0"/>
          </a:p>
          <a:p>
            <a:pPr algn="ctr">
              <a:buNone/>
            </a:pPr>
            <a:r>
              <a:rPr lang="ar-SA" b="1" dirty="0">
                <a:latin typeface="noorehira" panose="02000500000000020004" pitchFamily="2" charset="-78"/>
                <a:cs typeface="noorehira" panose="02000500000000020004" pitchFamily="2" charset="-78"/>
              </a:rPr>
              <a:t>إنا نحن نزلنا الذكر وإنا له لحافظون</a:t>
            </a:r>
          </a:p>
          <a:p>
            <a:pPr algn="ctr">
              <a:buNone/>
            </a:pPr>
            <a:r>
              <a:rPr lang="ar-SA" b="1" dirty="0"/>
              <a:t>(سورة الحجر: 9)</a:t>
            </a:r>
            <a:endParaRPr lang="en-US" b="1" dirty="0"/>
          </a:p>
          <a:p>
            <a:pPr algn="ctr">
              <a:buNone/>
            </a:pPr>
            <a:r>
              <a:rPr lang="en-US" dirty="0"/>
              <a:t>We, Ourselves, have sent down the Dhikr (Qur’an), and We are there to protect it. </a:t>
            </a:r>
          </a:p>
          <a:p>
            <a:pPr algn="ctr">
              <a:buNone/>
            </a:pPr>
            <a:endParaRPr lang="en-US" dirty="0"/>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Is the Quran the Source of Islamic Law?</a:t>
            </a:r>
          </a:p>
        </p:txBody>
      </p:sp>
      <p:sp>
        <p:nvSpPr>
          <p:cNvPr id="3" name="Content Placeholder 2"/>
          <p:cNvSpPr>
            <a:spLocks noGrp="1"/>
          </p:cNvSpPr>
          <p:nvPr>
            <p:ph idx="1"/>
          </p:nvPr>
        </p:nvSpPr>
        <p:spPr/>
        <p:txBody>
          <a:bodyPr/>
          <a:lstStyle/>
          <a:p>
            <a:pPr algn="ctr">
              <a:lnSpc>
                <a:spcPct val="80000"/>
              </a:lnSpc>
              <a:buNone/>
            </a:pPr>
            <a:endParaRPr lang="en-US" b="1" dirty="0"/>
          </a:p>
          <a:p>
            <a:pPr algn="ctr">
              <a:lnSpc>
                <a:spcPct val="80000"/>
              </a:lnSpc>
              <a:buNone/>
            </a:pPr>
            <a:r>
              <a:rPr lang="ar-SA" b="1" u="sng" dirty="0">
                <a:latin typeface="noorehira" panose="02000500000000020004" pitchFamily="2" charset="-78"/>
                <a:cs typeface="noorehira" panose="02000500000000020004" pitchFamily="2" charset="-78"/>
              </a:rPr>
              <a:t>ذلك الكتاب لاريب فيه هدى للمتقين</a:t>
            </a:r>
            <a:endParaRPr lang="en-US" b="1" u="sng" dirty="0">
              <a:latin typeface="noorehira" panose="02000500000000020004" pitchFamily="2" charset="-78"/>
              <a:cs typeface="noorehira" panose="02000500000000020004" pitchFamily="2" charset="-78"/>
            </a:endParaRPr>
          </a:p>
          <a:p>
            <a:pPr algn="ctr">
              <a:lnSpc>
                <a:spcPct val="80000"/>
              </a:lnSpc>
              <a:buNone/>
            </a:pPr>
            <a:r>
              <a:rPr lang="ar-SA" b="1" dirty="0"/>
              <a:t>(سورة البقرة: 2)</a:t>
            </a:r>
            <a:endParaRPr lang="en-US" dirty="0"/>
          </a:p>
          <a:p>
            <a:pPr algn="ctr">
              <a:lnSpc>
                <a:spcPct val="80000"/>
              </a:lnSpc>
              <a:buNone/>
            </a:pPr>
            <a:r>
              <a:rPr lang="en-US" dirty="0"/>
              <a:t>This Book has no doubt in it – a guidance for the God-fearing.</a:t>
            </a:r>
          </a:p>
          <a:p>
            <a:pPr algn="ctr">
              <a:lnSpc>
                <a:spcPct val="80000"/>
              </a:lnSpc>
              <a:buNone/>
            </a:pPr>
            <a:endParaRPr lang="ar-SA" b="1" dirty="0"/>
          </a:p>
          <a:p>
            <a:pPr algn="ctr">
              <a:lnSpc>
                <a:spcPct val="80000"/>
              </a:lnSpc>
              <a:buNone/>
            </a:pPr>
            <a:r>
              <a:rPr lang="ar-SA" b="1" u="sng" dirty="0">
                <a:latin typeface="noorehira" panose="02000500000000020004" pitchFamily="2" charset="-78"/>
                <a:cs typeface="noorehira" panose="02000500000000020004" pitchFamily="2" charset="-78"/>
              </a:rPr>
              <a:t>فاحكم بينهم بما أنزل الله</a:t>
            </a:r>
            <a:endParaRPr lang="en-US" b="1" u="sng" dirty="0">
              <a:latin typeface="noorehira" panose="02000500000000020004" pitchFamily="2" charset="-78"/>
              <a:cs typeface="noorehira" panose="02000500000000020004" pitchFamily="2" charset="-78"/>
            </a:endParaRPr>
          </a:p>
          <a:p>
            <a:pPr algn="ctr">
              <a:lnSpc>
                <a:spcPct val="80000"/>
              </a:lnSpc>
              <a:buNone/>
            </a:pPr>
            <a:r>
              <a:rPr lang="ar-SA" b="1" dirty="0">
                <a:cs typeface="Traditional Arabic" pitchFamily="2" charset="-78"/>
              </a:rPr>
              <a:t> </a:t>
            </a:r>
            <a:r>
              <a:rPr lang="ar-SA" b="1" dirty="0"/>
              <a:t>(سورة المائدة: 48)</a:t>
            </a:r>
            <a:endParaRPr lang="en-US" dirty="0"/>
          </a:p>
          <a:p>
            <a:pPr algn="ctr">
              <a:lnSpc>
                <a:spcPct val="80000"/>
              </a:lnSpc>
              <a:buNone/>
            </a:pPr>
            <a:r>
              <a:rPr lang="en-US" dirty="0"/>
              <a:t>So, judge between them according to what Allah has sent down.</a:t>
            </a:r>
            <a:endParaRPr lang="ar-SA" b="1" dirty="0"/>
          </a:p>
          <a:p>
            <a:endParaRPr lang="en-US" dirty="0"/>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2955"/>
            <a:ext cx="8229600" cy="6277970"/>
          </a:xfrm>
        </p:spPr>
        <p:txBody>
          <a:bodyPr/>
          <a:lstStyle/>
          <a:p>
            <a:pPr algn="ctr">
              <a:buNone/>
            </a:pPr>
            <a:r>
              <a:rPr lang="ar-SA" b="1" dirty="0"/>
              <a:t>وهذا كتاب أنزلناه مبرك فاتبعوه</a:t>
            </a:r>
            <a:endParaRPr lang="en-US" b="1" dirty="0"/>
          </a:p>
          <a:p>
            <a:pPr algn="ctr">
              <a:buNone/>
            </a:pPr>
            <a:r>
              <a:rPr lang="ar-SA" b="1" dirty="0"/>
              <a:t>(سورة الأنعام: 15)</a:t>
            </a:r>
            <a:endParaRPr lang="en-US" dirty="0"/>
          </a:p>
          <a:p>
            <a:pPr algn="ctr">
              <a:buNone/>
            </a:pPr>
            <a:r>
              <a:rPr lang="en-US" dirty="0"/>
              <a:t>And this (Qur’an) is a blessed Book, We have sent down. So, follow it and fear Allah, so that you may be favored with mercy.</a:t>
            </a:r>
          </a:p>
          <a:p>
            <a:pPr algn="ctr">
              <a:buNone/>
            </a:pPr>
            <a:endParaRPr lang="ar-SA" b="1" dirty="0"/>
          </a:p>
          <a:p>
            <a:pPr algn="ctr">
              <a:buNone/>
            </a:pPr>
            <a:r>
              <a:rPr lang="ar-SA" b="1" dirty="0"/>
              <a:t>إن هذا القرآن يهدي للتي هي أقوم</a:t>
            </a:r>
            <a:endParaRPr lang="en-US" b="1" dirty="0"/>
          </a:p>
          <a:p>
            <a:pPr algn="ctr">
              <a:buNone/>
            </a:pPr>
            <a:r>
              <a:rPr lang="ar-SA" b="1" dirty="0"/>
              <a:t>(سورة بني إسرائيل: 9)</a:t>
            </a:r>
            <a:endParaRPr lang="en-US" dirty="0"/>
          </a:p>
          <a:p>
            <a:pPr algn="ctr">
              <a:buNone/>
            </a:pPr>
            <a:r>
              <a:rPr lang="en-US" dirty="0"/>
              <a:t>Surely, this Qur’an guides to something that is most straightforward.</a:t>
            </a:r>
          </a:p>
          <a:p>
            <a:pPr algn="ctr">
              <a:buNone/>
            </a:pPr>
            <a:endParaRPr lang="en-US" sz="2400" dirty="0"/>
          </a:p>
          <a:p>
            <a:pPr algn="ctr">
              <a:buNone/>
            </a:pPr>
            <a:endParaRPr lang="en-US" dirty="0"/>
          </a:p>
        </p:txBody>
      </p:sp>
    </p:spTree>
  </p:cSld>
  <p:clrMapOvr>
    <a:masterClrMapping/>
  </p:clrMapOvr>
  <p:transition>
    <p:fade thruBlk="1"/>
  </p:transition>
</p:sld>
</file>

<file path=ppt/theme/theme1.xml><?xml version="1.0" encoding="utf-8"?>
<a:theme xmlns:a="http://schemas.openxmlformats.org/drawingml/2006/main" name="Islamic Template (2)">
  <a:themeElements>
    <a:clrScheme name="Office Theme 1">
      <a:dk1>
        <a:srgbClr val="757575"/>
      </a:dk1>
      <a:lt1>
        <a:srgbClr val="FFFFFF"/>
      </a:lt1>
      <a:dk2>
        <a:srgbClr val="A0522D"/>
      </a:dk2>
      <a:lt2>
        <a:srgbClr val="FFFFFF"/>
      </a:lt2>
      <a:accent1>
        <a:srgbClr val="D1764F"/>
      </a:accent1>
      <a:accent2>
        <a:srgbClr val="EE6007"/>
      </a:accent2>
      <a:accent3>
        <a:srgbClr val="CDB3AD"/>
      </a:accent3>
      <a:accent4>
        <a:srgbClr val="DADADA"/>
      </a:accent4>
      <a:accent5>
        <a:srgbClr val="E5BDB2"/>
      </a:accent5>
      <a:accent6>
        <a:srgbClr val="D85606"/>
      </a:accent6>
      <a:hlink>
        <a:srgbClr val="E2AB91"/>
      </a:hlink>
      <a:folHlink>
        <a:srgbClr val="FA9C61"/>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757575"/>
        </a:dk1>
        <a:lt1>
          <a:srgbClr val="FFFFFF"/>
        </a:lt1>
        <a:dk2>
          <a:srgbClr val="A0522D"/>
        </a:dk2>
        <a:lt2>
          <a:srgbClr val="FFFFFF"/>
        </a:lt2>
        <a:accent1>
          <a:srgbClr val="D1764F"/>
        </a:accent1>
        <a:accent2>
          <a:srgbClr val="EE6007"/>
        </a:accent2>
        <a:accent3>
          <a:srgbClr val="CDB3AD"/>
        </a:accent3>
        <a:accent4>
          <a:srgbClr val="DADADA"/>
        </a:accent4>
        <a:accent5>
          <a:srgbClr val="E5BDB2"/>
        </a:accent5>
        <a:accent6>
          <a:srgbClr val="D85606"/>
        </a:accent6>
        <a:hlink>
          <a:srgbClr val="E2AB91"/>
        </a:hlink>
        <a:folHlink>
          <a:srgbClr val="FA9C61"/>
        </a:folHlink>
      </a:clrScheme>
      <a:clrMap bg1="dk2" tx1="lt1" bg2="dk1" tx2="lt2" accent1="accent1" accent2="accent2" accent3="accent3" accent4="accent4" accent5="accent5" accent6="accent6" hlink="hlink" folHlink="folHlink"/>
    </a:extraClrScheme>
    <a:extraClrScheme>
      <a:clrScheme name="Office Theme 2">
        <a:dk1>
          <a:srgbClr val="757575"/>
        </a:dk1>
        <a:lt1>
          <a:srgbClr val="FFFFFF"/>
        </a:lt1>
        <a:dk2>
          <a:srgbClr val="A0522D"/>
        </a:dk2>
        <a:lt2>
          <a:srgbClr val="FFFFFF"/>
        </a:lt2>
        <a:accent1>
          <a:srgbClr val="C04D60"/>
        </a:accent1>
        <a:accent2>
          <a:srgbClr val="E68719"/>
        </a:accent2>
        <a:accent3>
          <a:srgbClr val="CDB3AD"/>
        </a:accent3>
        <a:accent4>
          <a:srgbClr val="DADADA"/>
        </a:accent4>
        <a:accent5>
          <a:srgbClr val="DCB2B6"/>
        </a:accent5>
        <a:accent6>
          <a:srgbClr val="D07A16"/>
        </a:accent6>
        <a:hlink>
          <a:srgbClr val="EAA17D"/>
        </a:hlink>
        <a:folHlink>
          <a:srgbClr val="E7C24C"/>
        </a:folHlink>
      </a:clrScheme>
      <a:clrMap bg1="dk2" tx1="lt1" bg2="dk1" tx2="lt2" accent1="accent1" accent2="accent2" accent3="accent3" accent4="accent4" accent5="accent5" accent6="accent6" hlink="hlink" folHlink="folHlink"/>
    </a:extraClrScheme>
    <a:extraClrScheme>
      <a:clrScheme name="Office Theme 3">
        <a:dk1>
          <a:srgbClr val="757575"/>
        </a:dk1>
        <a:lt1>
          <a:srgbClr val="FFFFFF"/>
        </a:lt1>
        <a:dk2>
          <a:srgbClr val="A0522D"/>
        </a:dk2>
        <a:lt2>
          <a:srgbClr val="FFFFFF"/>
        </a:lt2>
        <a:accent1>
          <a:srgbClr val="4889C2"/>
        </a:accent1>
        <a:accent2>
          <a:srgbClr val="92C147"/>
        </a:accent2>
        <a:accent3>
          <a:srgbClr val="CDB3AD"/>
        </a:accent3>
        <a:accent4>
          <a:srgbClr val="DADADA"/>
        </a:accent4>
        <a:accent5>
          <a:srgbClr val="B1C4DD"/>
        </a:accent5>
        <a:accent6>
          <a:srgbClr val="84AF3F"/>
        </a:accent6>
        <a:hlink>
          <a:srgbClr val="E1A385"/>
        </a:hlink>
        <a:folHlink>
          <a:srgbClr val="D2CD61"/>
        </a:folHlink>
      </a:clrScheme>
      <a:clrMap bg1="dk2" tx1="lt1" bg2="dk1" tx2="lt2" accent1="accent1" accent2="accent2" accent3="accent3" accent4="accent4" accent5="accent5" accent6="accent6" hlink="hlink" folHlink="folHlink"/>
    </a:extraClrScheme>
    <a:extraClrScheme>
      <a:clrScheme name="Office Theme 4">
        <a:dk1>
          <a:srgbClr val="757575"/>
        </a:dk1>
        <a:lt1>
          <a:srgbClr val="FFFFFF"/>
        </a:lt1>
        <a:dk2>
          <a:srgbClr val="A0522D"/>
        </a:dk2>
        <a:lt2>
          <a:srgbClr val="FFFFFF"/>
        </a:lt2>
        <a:accent1>
          <a:srgbClr val="D7845D"/>
        </a:accent1>
        <a:accent2>
          <a:srgbClr val="B898DB"/>
        </a:accent2>
        <a:accent3>
          <a:srgbClr val="CDB3AD"/>
        </a:accent3>
        <a:accent4>
          <a:srgbClr val="DADADA"/>
        </a:accent4>
        <a:accent5>
          <a:srgbClr val="E8C2B6"/>
        </a:accent5>
        <a:accent6>
          <a:srgbClr val="A689C6"/>
        </a:accent6>
        <a:hlink>
          <a:srgbClr val="94CFDB"/>
        </a:hlink>
        <a:folHlink>
          <a:srgbClr val="D7CC5D"/>
        </a:folHlink>
      </a:clrScheme>
      <a:clrMap bg1="dk2" tx1="lt1" bg2="dk1" tx2="lt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B2B2B2"/>
        </a:lt2>
        <a:accent1>
          <a:srgbClr val="8C7B70"/>
        </a:accent1>
        <a:accent2>
          <a:srgbClr val="8F5F2F"/>
        </a:accent2>
        <a:accent3>
          <a:srgbClr val="FFFFFF"/>
        </a:accent3>
        <a:accent4>
          <a:srgbClr val="000000"/>
        </a:accent4>
        <a:accent5>
          <a:srgbClr val="C5BFBB"/>
        </a:accent5>
        <a:accent6>
          <a:srgbClr val="81552A"/>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757575"/>
        </a:lt2>
        <a:accent1>
          <a:srgbClr val="C04D60"/>
        </a:accent1>
        <a:accent2>
          <a:srgbClr val="E68719"/>
        </a:accent2>
        <a:accent3>
          <a:srgbClr val="FFFFFF"/>
        </a:accent3>
        <a:accent4>
          <a:srgbClr val="000000"/>
        </a:accent4>
        <a:accent5>
          <a:srgbClr val="DCB2B6"/>
        </a:accent5>
        <a:accent6>
          <a:srgbClr val="D07A16"/>
        </a:accent6>
        <a:hlink>
          <a:srgbClr val="EAA17D"/>
        </a:hlink>
        <a:folHlink>
          <a:srgbClr val="E7C24C"/>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757575"/>
        </a:lt2>
        <a:accent1>
          <a:srgbClr val="4889C2"/>
        </a:accent1>
        <a:accent2>
          <a:srgbClr val="92C147"/>
        </a:accent2>
        <a:accent3>
          <a:srgbClr val="FFFFFF"/>
        </a:accent3>
        <a:accent4>
          <a:srgbClr val="000000"/>
        </a:accent4>
        <a:accent5>
          <a:srgbClr val="B1C4DD"/>
        </a:accent5>
        <a:accent6>
          <a:srgbClr val="84AF3F"/>
        </a:accent6>
        <a:hlink>
          <a:srgbClr val="E1A385"/>
        </a:hlink>
        <a:folHlink>
          <a:srgbClr val="D2CD61"/>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757575"/>
        </a:lt2>
        <a:accent1>
          <a:srgbClr val="D7845D"/>
        </a:accent1>
        <a:accent2>
          <a:srgbClr val="B898DB"/>
        </a:accent2>
        <a:accent3>
          <a:srgbClr val="FFFFFF"/>
        </a:accent3>
        <a:accent4>
          <a:srgbClr val="000000"/>
        </a:accent4>
        <a:accent5>
          <a:srgbClr val="E8C2B6"/>
        </a:accent5>
        <a:accent6>
          <a:srgbClr val="A689C6"/>
        </a:accent6>
        <a:hlink>
          <a:srgbClr val="94CFDB"/>
        </a:hlink>
        <a:folHlink>
          <a:srgbClr val="D7CC5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0</TotalTime>
  <Words>1995</Words>
  <Application>Microsoft Office PowerPoint</Application>
  <PresentationFormat>On-screen Show (4:3)</PresentationFormat>
  <Paragraphs>268</Paragraphs>
  <Slides>36</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Al Qalam Quran Majeed Web</vt:lpstr>
      <vt:lpstr>Arial</vt:lpstr>
      <vt:lpstr>Calibri</vt:lpstr>
      <vt:lpstr>noorehira</vt:lpstr>
      <vt:lpstr>Traditional Arabic</vt:lpstr>
      <vt:lpstr>Wingdings</vt:lpstr>
      <vt:lpstr>Islamic Template (2)</vt:lpstr>
      <vt:lpstr>Sources of Islamic Law</vt:lpstr>
      <vt:lpstr>Sources of Islamic Law</vt:lpstr>
      <vt:lpstr>Al Qur’an (القرآن الكريم ) The First Source</vt:lpstr>
      <vt:lpstr>Different Names of The Quran</vt:lpstr>
      <vt:lpstr>The Holy Quran (القرآن)</vt:lpstr>
      <vt:lpstr>Who Revealed this Book?</vt:lpstr>
      <vt:lpstr>Is the Quran in its real form?</vt:lpstr>
      <vt:lpstr>Is the Quran the Source of Islamic Law?</vt:lpstr>
      <vt:lpstr>PowerPoint Presentation</vt:lpstr>
      <vt:lpstr>Sunnah (سنہ) The Second Source</vt:lpstr>
      <vt:lpstr>Four Responsibilities of  Prophet Muhammad  (صلى الله عليه وسلم )</vt:lpstr>
      <vt:lpstr>PowerPoint Presentation</vt:lpstr>
      <vt:lpstr>Summary of the Verse</vt:lpstr>
      <vt:lpstr>Authority of Sunnah</vt:lpstr>
      <vt:lpstr>PowerPoint Presentation</vt:lpstr>
      <vt:lpstr>PowerPoint Presentation</vt:lpstr>
      <vt:lpstr>PowerPoint Presentation</vt:lpstr>
      <vt:lpstr>PowerPoint Presentation</vt:lpstr>
      <vt:lpstr>Ijma  (اجماع)  Consensus of The Ummah</vt:lpstr>
      <vt:lpstr>Ijma (Consensus of Ummah)</vt:lpstr>
      <vt:lpstr>Prove of Ijma from Qur’an</vt:lpstr>
      <vt:lpstr>Prove of Ijma</vt:lpstr>
      <vt:lpstr>Prove of Ijma from Hadith</vt:lpstr>
      <vt:lpstr>Kinds of Ijma</vt:lpstr>
      <vt:lpstr>Examples</vt:lpstr>
      <vt:lpstr>Qiyas (قیاس)</vt:lpstr>
      <vt:lpstr>Qiyas (Analogical Reasoning)</vt:lpstr>
      <vt:lpstr>Authenticity of Qiyas through Quran</vt:lpstr>
      <vt:lpstr>Authenticity of Qiyas through Quran</vt:lpstr>
      <vt:lpstr>Authenticity of Qiyas through Quran</vt:lpstr>
      <vt:lpstr>Ijtehad اجتھاد </vt:lpstr>
      <vt:lpstr>Ijtihad</vt:lpstr>
      <vt:lpstr>The Origin of Ijtihad</vt:lpstr>
      <vt:lpstr>Misconceptions regarding Ijtihad</vt:lpstr>
      <vt:lpstr>Misconceptions regarding Ijtihad</vt:lpstr>
      <vt:lpstr>Requirements of Ijtihad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2009-01-14T16:31:52Z</dcterms:created>
  <dcterms:modified xsi:type="dcterms:W3CDTF">2023-03-30T08:02:57Z</dcterms:modified>
</cp:coreProperties>
</file>