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58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1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1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2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7D686-7C00-40CE-9F16-1FE253C7C453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748EE-1A93-4D3B-971A-EF5110E85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34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73" y="147782"/>
            <a:ext cx="11757891" cy="89592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Noun and Its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3" y="1043709"/>
            <a:ext cx="11757891" cy="581429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</a:rPr>
              <a:t>The noun </a:t>
            </a:r>
            <a:r>
              <a:rPr lang="en-US" sz="3600" dirty="0" smtClean="0"/>
              <a:t>refers to person, place, thing, animal, </a:t>
            </a:r>
            <a:r>
              <a:rPr lang="en-US" sz="3600" dirty="0"/>
              <a:t>ideas</a:t>
            </a:r>
            <a:r>
              <a:rPr lang="en-US" sz="3600" dirty="0" smtClean="0"/>
              <a:t>, or event, etc. 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solidFill>
                  <a:srgbClr val="7030A0"/>
                </a:solidFill>
              </a:rPr>
              <a:t>Cambridge English Dictionary</a:t>
            </a:r>
            <a:r>
              <a:rPr lang="en-US" sz="3600" dirty="0" smtClean="0">
                <a:solidFill>
                  <a:srgbClr val="C00000"/>
                </a:solidFill>
              </a:rPr>
              <a:t>: </a:t>
            </a:r>
            <a:r>
              <a:rPr lang="en-US" sz="3600" dirty="0" smtClean="0"/>
              <a:t>A </a:t>
            </a:r>
            <a:r>
              <a:rPr lang="en-US" sz="3600" dirty="0"/>
              <a:t>word that refers to a person, place, thing, event, substance, or </a:t>
            </a:r>
            <a:r>
              <a:rPr lang="en-US" sz="3600" dirty="0" smtClean="0"/>
              <a:t>quality.</a:t>
            </a:r>
          </a:p>
          <a:p>
            <a:pPr algn="l">
              <a:lnSpc>
                <a:spcPct val="150000"/>
              </a:lnSpc>
            </a:pPr>
            <a:r>
              <a:rPr lang="en-US" sz="3600" dirty="0" smtClean="0">
                <a:solidFill>
                  <a:srgbClr val="00B0F0"/>
                </a:solidFill>
              </a:rPr>
              <a:t>Oxford Learner’s Dictionary: </a:t>
            </a:r>
            <a:r>
              <a:rPr lang="en-US" sz="3600" dirty="0" smtClean="0"/>
              <a:t>A </a:t>
            </a:r>
            <a:r>
              <a:rPr lang="en-US" sz="3600" dirty="0"/>
              <a:t>word that refers to a person (such as Ann or doctor), a place (such as Paris or city) or a thing, a quality or an activity (such as plant, joy or tennis</a:t>
            </a:r>
            <a:r>
              <a:rPr lang="en-US" sz="3600" dirty="0" smtClean="0"/>
              <a:t>).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7123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73" y="110837"/>
            <a:ext cx="11757891" cy="757381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Noun and Its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9819"/>
            <a:ext cx="12191999" cy="588818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Merriam </a:t>
            </a:r>
            <a:r>
              <a:rPr lang="en-US" sz="3200" dirty="0" smtClean="0">
                <a:solidFill>
                  <a:srgbClr val="FF0000"/>
                </a:solidFill>
              </a:rPr>
              <a:t>Webster</a:t>
            </a:r>
            <a:r>
              <a:rPr lang="en-US" sz="3200" dirty="0" smtClean="0"/>
              <a:t>: </a:t>
            </a:r>
            <a:r>
              <a:rPr lang="en-US" sz="3200" dirty="0" smtClean="0">
                <a:solidFill>
                  <a:srgbClr val="0070C0"/>
                </a:solidFill>
              </a:rPr>
              <a:t>Any </a:t>
            </a:r>
            <a:r>
              <a:rPr lang="en-US" sz="3200" dirty="0">
                <a:solidFill>
                  <a:srgbClr val="0070C0"/>
                </a:solidFill>
              </a:rPr>
              <a:t>member of a class of words that typically can be combined with determiners </a:t>
            </a:r>
            <a:r>
              <a:rPr lang="en-US" sz="3200" dirty="0" smtClean="0">
                <a:solidFill>
                  <a:srgbClr val="0070C0"/>
                </a:solidFill>
              </a:rPr>
              <a:t>to </a:t>
            </a:r>
            <a:r>
              <a:rPr lang="en-US" sz="3200" dirty="0">
                <a:solidFill>
                  <a:srgbClr val="0070C0"/>
                </a:solidFill>
              </a:rPr>
              <a:t>serve as the subject of a verb, can be interpreted as singular or plural, can be replaced with a pronoun, and refer to an entity, quality, state, action, or </a:t>
            </a:r>
            <a:r>
              <a:rPr lang="en-US" sz="3200" dirty="0" smtClean="0">
                <a:solidFill>
                  <a:srgbClr val="0070C0"/>
                </a:solidFill>
              </a:rPr>
              <a:t>concept.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Britannica Dictionary</a:t>
            </a:r>
            <a:r>
              <a:rPr lang="en-US" sz="3200" dirty="0"/>
              <a:t>: </a:t>
            </a:r>
            <a:r>
              <a:rPr lang="en-US" sz="3200" dirty="0">
                <a:solidFill>
                  <a:srgbClr val="7030A0"/>
                </a:solidFill>
              </a:rPr>
              <a:t>a word that is the name of something (such as a person, animal, place, thing, quality, idea, or action) and is typically used in a sentence as subject or object of a verb or as object of a </a:t>
            </a:r>
            <a:r>
              <a:rPr lang="en-US" sz="3200" dirty="0" smtClean="0">
                <a:solidFill>
                  <a:srgbClr val="7030A0"/>
                </a:solidFill>
              </a:rPr>
              <a:t>preposition.</a:t>
            </a:r>
          </a:p>
        </p:txBody>
      </p:sp>
    </p:spTree>
    <p:extLst>
      <p:ext uri="{BB962C8B-B14F-4D97-AF65-F5344CB8AC3E}">
        <p14:creationId xmlns:p14="http://schemas.microsoft.com/office/powerpoint/2010/main" val="19542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4370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Noun and Its types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73" y="1043709"/>
            <a:ext cx="11757891" cy="5814291"/>
          </a:xfrm>
        </p:spPr>
        <p:txBody>
          <a:bodyPr>
            <a:noAutofit/>
          </a:bodyPr>
          <a:lstStyle/>
          <a:p>
            <a:pPr algn="l"/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05565"/>
              </p:ext>
            </p:extLst>
          </p:nvPr>
        </p:nvGraphicFramePr>
        <p:xfrm>
          <a:off x="-1" y="1043709"/>
          <a:ext cx="12191999" cy="608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6588">
                  <a:extLst>
                    <a:ext uri="{9D8B030D-6E8A-4147-A177-3AD203B41FA5}">
                      <a16:colId xmlns:a16="http://schemas.microsoft.com/office/drawing/2014/main" val="1000291995"/>
                    </a:ext>
                  </a:extLst>
                </a:gridCol>
                <a:gridCol w="8715411">
                  <a:extLst>
                    <a:ext uri="{9D8B030D-6E8A-4147-A177-3AD203B41FA5}">
                      <a16:colId xmlns:a16="http://schemas.microsoft.com/office/drawing/2014/main" val="351293371"/>
                    </a:ext>
                  </a:extLst>
                </a:gridCol>
              </a:tblGrid>
              <a:tr h="704935"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0000"/>
                          </a:solidFill>
                        </a:rPr>
                        <a:t>Types of Noun</a:t>
                      </a:r>
                      <a:endParaRPr lang="en-US" sz="3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smtClean="0">
                          <a:solidFill>
                            <a:srgbClr val="FFFF00"/>
                          </a:solidFill>
                        </a:rPr>
                        <a:t>Examples</a:t>
                      </a:r>
                      <a:endParaRPr lang="en-US" sz="36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5833"/>
                  </a:ext>
                </a:extLst>
              </a:tr>
              <a:tr h="620932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solidFill>
                            <a:schemeClr val="accent2"/>
                          </a:solidFill>
                        </a:rPr>
                        <a:t>Common Noun</a:t>
                      </a:r>
                      <a:endParaRPr lang="en-US" sz="3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Boy, girl, city, country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70397"/>
                  </a:ext>
                </a:extLst>
              </a:tr>
              <a:tr h="7615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Hassan, Saba,</a:t>
                      </a:r>
                      <a:r>
                        <a:rPr lang="en-US" sz="3200" baseline="0" dirty="0" smtClean="0"/>
                        <a:t>  Lahore, Pakistan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69211"/>
                  </a:ext>
                </a:extLst>
              </a:tr>
              <a:tr h="608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Material Noun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Silver, gold, iron, cotton, diamond , water, wood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014889"/>
                  </a:ext>
                </a:extLst>
              </a:tr>
              <a:tr h="6084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Collective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Family, team, jury, cattle, class, police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392221"/>
                  </a:ext>
                </a:extLst>
              </a:tr>
              <a:tr h="544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Concrete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Chair, table, bat, ball, book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02788"/>
                  </a:ext>
                </a:extLst>
              </a:tr>
              <a:tr h="6447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Abstract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Love, friendship, freedom, dedication, patriotism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139468"/>
                  </a:ext>
                </a:extLst>
              </a:tr>
              <a:tr h="704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Countable Noun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Table, apple, </a:t>
                      </a:r>
                      <a:r>
                        <a:rPr lang="en-US" sz="3200" dirty="0" err="1" smtClean="0"/>
                        <a:t>book,computer</a:t>
                      </a:r>
                      <a:r>
                        <a:rPr lang="en-US" sz="3200" dirty="0" smtClean="0"/>
                        <a:t>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67305"/>
                  </a:ext>
                </a:extLst>
              </a:tr>
              <a:tr h="7049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Uncountable Noun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Water, milk, work, happiness, cheese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69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1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582" y="-129309"/>
            <a:ext cx="11526982" cy="969818"/>
          </a:xfrm>
        </p:spPr>
        <p:txBody>
          <a:bodyPr>
            <a:normAutofit/>
          </a:bodyPr>
          <a:lstStyle/>
          <a:p>
            <a:r>
              <a:rPr lang="en-US" dirty="0" smtClean="0"/>
              <a:t>Noun and Its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840509"/>
            <a:ext cx="12192000" cy="6017491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C00000"/>
                </a:solidFill>
              </a:rPr>
              <a:t>Common Nouns 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00B0F0"/>
                </a:solidFill>
              </a:rPr>
              <a:t>Common nouns refer to general, unspecific </a:t>
            </a:r>
            <a:r>
              <a:rPr lang="en-US" sz="3200" dirty="0" smtClean="0">
                <a:solidFill>
                  <a:srgbClr val="00B0F0"/>
                </a:solidFill>
              </a:rPr>
              <a:t>persons, places </a:t>
            </a:r>
            <a:r>
              <a:rPr lang="en-US" sz="3200" dirty="0">
                <a:solidFill>
                  <a:srgbClr val="00B0F0"/>
                </a:solidFill>
              </a:rPr>
              <a:t>or </a:t>
            </a:r>
            <a:r>
              <a:rPr lang="en-US" sz="3200" dirty="0" smtClean="0">
                <a:solidFill>
                  <a:srgbClr val="00B0F0"/>
                </a:solidFill>
              </a:rPr>
              <a:t>things.</a:t>
            </a:r>
            <a:endParaRPr lang="en-US" sz="3200" dirty="0">
              <a:solidFill>
                <a:srgbClr val="00B0F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Examples: He is a good </a:t>
            </a:r>
            <a:r>
              <a:rPr lang="en-US" sz="3200" dirty="0" smtClean="0">
                <a:solidFill>
                  <a:srgbClr val="C00000"/>
                </a:solidFill>
              </a:rPr>
              <a:t>boy</a:t>
            </a:r>
            <a:r>
              <a:rPr lang="en-US" sz="3200" dirty="0" smtClean="0">
                <a:solidFill>
                  <a:srgbClr val="00B050"/>
                </a:solidFill>
              </a:rPr>
              <a:t>. </a:t>
            </a:r>
            <a:endParaRPr lang="en-US" sz="320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B050"/>
                </a:solidFill>
              </a:rPr>
              <a:t>He has gone to the </a:t>
            </a:r>
            <a:r>
              <a:rPr lang="en-US" sz="3200" dirty="0" smtClean="0">
                <a:solidFill>
                  <a:srgbClr val="C00000"/>
                </a:solidFill>
              </a:rPr>
              <a:t>city</a:t>
            </a:r>
            <a:r>
              <a:rPr lang="en-US" sz="3200" dirty="0" smtClean="0">
                <a:solidFill>
                  <a:srgbClr val="00B050"/>
                </a:solidFill>
              </a:rPr>
              <a:t>.</a:t>
            </a:r>
            <a:endParaRPr lang="en-US" sz="3200" dirty="0" smtClean="0">
              <a:solidFill>
                <a:srgbClr val="FFC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Proper </a:t>
            </a:r>
            <a:r>
              <a:rPr lang="en-US" sz="3200" dirty="0" smtClean="0">
                <a:solidFill>
                  <a:srgbClr val="FF0000"/>
                </a:solidFill>
              </a:rPr>
              <a:t>Nouns </a:t>
            </a:r>
            <a:r>
              <a:rPr lang="en-US" sz="3200" dirty="0" smtClean="0"/>
              <a:t>are used to refer to specific persons, places, or things.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C00000"/>
                </a:solidFill>
              </a:rPr>
              <a:t>A proper noun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always starts with a capital letter. These nouns also refer to the names of the days of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the week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and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months and various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names of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organizations, institutions, religions,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etc.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which 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are proper and specific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Ali</a:t>
            </a:r>
            <a:r>
              <a:rPr lang="en-US" sz="3200" dirty="0" smtClean="0">
                <a:solidFill>
                  <a:srgbClr val="7030A0"/>
                </a:solidFill>
              </a:rPr>
              <a:t> is my best friend.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7030A0"/>
                </a:solidFill>
              </a:rPr>
              <a:t>He has gone to </a:t>
            </a:r>
            <a:r>
              <a:rPr lang="en-US" sz="3200" dirty="0" smtClean="0">
                <a:solidFill>
                  <a:srgbClr val="FF0000"/>
                </a:solidFill>
              </a:rPr>
              <a:t>England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  <a:endParaRPr lang="en-US" sz="3200" dirty="0" smtClean="0">
              <a:solidFill>
                <a:srgbClr val="7030A0"/>
              </a:solidFill>
            </a:endParaRPr>
          </a:p>
          <a:p>
            <a:pPr algn="l"/>
            <a:endParaRPr lang="en-US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0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582" y="1"/>
            <a:ext cx="11526982" cy="960582"/>
          </a:xfrm>
        </p:spPr>
        <p:txBody>
          <a:bodyPr>
            <a:normAutofit/>
          </a:bodyPr>
          <a:lstStyle/>
          <a:p>
            <a:r>
              <a:rPr lang="en-US" dirty="0" smtClean="0"/>
              <a:t>Noun and Its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60583"/>
            <a:ext cx="12099636" cy="5897417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The material </a:t>
            </a:r>
            <a:r>
              <a:rPr lang="en-US" sz="3200" dirty="0">
                <a:solidFill>
                  <a:srgbClr val="FF0000"/>
                </a:solidFill>
              </a:rPr>
              <a:t>noun </a:t>
            </a:r>
            <a:r>
              <a:rPr lang="en-US" sz="3200" dirty="0">
                <a:solidFill>
                  <a:srgbClr val="7030A0"/>
                </a:solidFill>
              </a:rPr>
              <a:t>refers to a material or substance from which things are made such as silver, gold, iron, cotton, diamond and </a:t>
            </a:r>
            <a:r>
              <a:rPr lang="en-US" sz="3200" dirty="0" smtClean="0">
                <a:solidFill>
                  <a:srgbClr val="7030A0"/>
                </a:solidFill>
              </a:rPr>
              <a:t>plastic, </a:t>
            </a:r>
            <a:r>
              <a:rPr lang="en-US" sz="3200" dirty="0">
                <a:solidFill>
                  <a:srgbClr val="7030A0"/>
                </a:solidFill>
              </a:rPr>
              <a:t>coal, rock, water, sunlight, leather, wood, sand, </a:t>
            </a:r>
            <a:r>
              <a:rPr lang="en-US" sz="3200" dirty="0" smtClean="0">
                <a:solidFill>
                  <a:srgbClr val="7030A0"/>
                </a:solidFill>
              </a:rPr>
              <a:t>and air.</a:t>
            </a:r>
            <a:endParaRPr lang="en-US" sz="3200" dirty="0" smtClean="0">
              <a:solidFill>
                <a:srgbClr val="7030A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70C0"/>
                </a:solidFill>
              </a:rPr>
              <a:t>He drinks fresh </a:t>
            </a:r>
            <a:r>
              <a:rPr lang="en-US" sz="3200" dirty="0" smtClean="0">
                <a:solidFill>
                  <a:srgbClr val="FF0000"/>
                </a:solidFill>
              </a:rPr>
              <a:t>milk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Gold</a:t>
            </a:r>
            <a:r>
              <a:rPr lang="en-US" sz="3200" dirty="0" smtClean="0">
                <a:solidFill>
                  <a:srgbClr val="0070C0"/>
                </a:solidFill>
              </a:rPr>
              <a:t> is required to make more rings.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FF0000"/>
                </a:solidFill>
              </a:rPr>
              <a:t>Collective Noun</a:t>
            </a:r>
            <a:endParaRPr lang="en-US" sz="3200" dirty="0">
              <a:solidFill>
                <a:srgbClr val="007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A collective noun is a word for a group of things, people, or animals, etc.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Example: My </a:t>
            </a:r>
            <a:r>
              <a:rPr lang="en-US" sz="3200" dirty="0">
                <a:solidFill>
                  <a:srgbClr val="FF0000"/>
                </a:solidFill>
              </a:rPr>
              <a:t>class</a:t>
            </a:r>
            <a:r>
              <a:rPr lang="en-US" sz="3200" dirty="0">
                <a:solidFill>
                  <a:srgbClr val="00B050"/>
                </a:solidFill>
              </a:rPr>
              <a:t> has left the room. 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00B050"/>
                </a:solidFill>
              </a:rPr>
              <a:t>We have a good football </a:t>
            </a:r>
            <a:r>
              <a:rPr lang="en-US" sz="3200" dirty="0">
                <a:solidFill>
                  <a:srgbClr val="FF0000"/>
                </a:solidFill>
              </a:rPr>
              <a:t>team</a:t>
            </a:r>
            <a:r>
              <a:rPr lang="en-US" sz="3200" dirty="0">
                <a:solidFill>
                  <a:srgbClr val="00B050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sz="3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88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582" y="101601"/>
            <a:ext cx="11526982" cy="1015999"/>
          </a:xfrm>
        </p:spPr>
        <p:txBody>
          <a:bodyPr>
            <a:normAutofit/>
          </a:bodyPr>
          <a:lstStyle/>
          <a:p>
            <a:r>
              <a:rPr lang="en-US" dirty="0" smtClean="0"/>
              <a:t>Noun and Its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582" y="1330037"/>
            <a:ext cx="11526982" cy="5527964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FF0000"/>
                </a:solidFill>
              </a:rPr>
              <a:t>Concrete Noun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B0F0"/>
                </a:solidFill>
              </a:rPr>
              <a:t>A </a:t>
            </a:r>
            <a:r>
              <a:rPr lang="en-US" sz="3200" dirty="0">
                <a:solidFill>
                  <a:srgbClr val="00B0F0"/>
                </a:solidFill>
              </a:rPr>
              <a:t>concrete noun is a noun that can be touched, smelled, seen, felt, or tasted</a:t>
            </a:r>
            <a:r>
              <a:rPr lang="en-US" sz="3200" dirty="0" smtClean="0">
                <a:solidFill>
                  <a:srgbClr val="00B0F0"/>
                </a:solidFill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7030A0"/>
                </a:solidFill>
              </a:rPr>
              <a:t>It refers to the things we see and have physical existence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  <a:endParaRPr lang="en-US" sz="3200" dirty="0">
              <a:solidFill>
                <a:srgbClr val="00B05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</a:rPr>
              <a:t>Concrete nouns can be countable or uncountable, common nouns, proper nouns, or collective nouns can be concrete noun.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Examples: There are two </a:t>
            </a:r>
            <a:r>
              <a:rPr lang="en-US" sz="3200" dirty="0" smtClean="0">
                <a:solidFill>
                  <a:srgbClr val="FF0000"/>
                </a:solidFill>
              </a:rPr>
              <a:t>chairs</a:t>
            </a:r>
            <a:r>
              <a:rPr lang="en-US" sz="3200" dirty="0" smtClean="0">
                <a:solidFill>
                  <a:srgbClr val="002060"/>
                </a:solidFill>
              </a:rPr>
              <a:t> in the room. </a:t>
            </a:r>
          </a:p>
          <a:p>
            <a:pPr algn="l">
              <a:lnSpc>
                <a:spcPct val="100000"/>
              </a:lnSpc>
            </a:pPr>
            <a:r>
              <a:rPr lang="en-US" sz="3200" dirty="0" smtClean="0">
                <a:solidFill>
                  <a:srgbClr val="002060"/>
                </a:solidFill>
              </a:rPr>
              <a:t>I need some </a:t>
            </a:r>
            <a:r>
              <a:rPr lang="en-US" sz="3200" dirty="0" smtClean="0">
                <a:solidFill>
                  <a:srgbClr val="FF0000"/>
                </a:solidFill>
              </a:rPr>
              <a:t>sugar</a:t>
            </a:r>
            <a:r>
              <a:rPr lang="en-US" sz="3200" dirty="0" smtClean="0">
                <a:solidFill>
                  <a:srgbClr val="002060"/>
                </a:solidFill>
              </a:rPr>
              <a:t> to make tea.</a:t>
            </a:r>
          </a:p>
          <a:p>
            <a:pPr algn="l">
              <a:lnSpc>
                <a:spcPct val="100000"/>
              </a:lnSpc>
            </a:pP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27" y="101602"/>
            <a:ext cx="12108873" cy="8405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Noun and Its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27" y="1025236"/>
            <a:ext cx="12108873" cy="583276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rgbClr val="C00000"/>
                </a:solidFill>
              </a:rPr>
              <a:t>An </a:t>
            </a:r>
            <a:r>
              <a:rPr lang="en-US" sz="3200" dirty="0">
                <a:solidFill>
                  <a:srgbClr val="C00000"/>
                </a:solidFill>
              </a:rPr>
              <a:t>abstract noun </a:t>
            </a:r>
            <a:r>
              <a:rPr lang="en-US" sz="3200" dirty="0">
                <a:solidFill>
                  <a:srgbClr val="002060"/>
                </a:solidFill>
              </a:rPr>
              <a:t>is a word for something that cannot be seen but is there. It has no physical existence. Generally, it refers to ideas, qualities, and conditions.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00B050"/>
                </a:solidFill>
              </a:rPr>
              <a:t>Example: </a:t>
            </a:r>
            <a:r>
              <a:rPr lang="en-US" sz="3200" dirty="0" smtClean="0">
                <a:solidFill>
                  <a:srgbClr val="00B050"/>
                </a:solidFill>
              </a:rPr>
              <a:t>There is no </a:t>
            </a:r>
            <a:r>
              <a:rPr lang="en-US" sz="3200" dirty="0" smtClean="0">
                <a:solidFill>
                  <a:srgbClr val="FF0000"/>
                </a:solidFill>
              </a:rPr>
              <a:t>truth </a:t>
            </a:r>
            <a:r>
              <a:rPr lang="en-US" sz="3200" dirty="0" smtClean="0">
                <a:solidFill>
                  <a:srgbClr val="00B050"/>
                </a:solidFill>
              </a:rPr>
              <a:t>in this story. 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FF0000"/>
                </a:solidFill>
              </a:rPr>
              <a:t>Knowledge</a:t>
            </a:r>
            <a:r>
              <a:rPr lang="en-US" sz="3200" dirty="0">
                <a:solidFill>
                  <a:srgbClr val="0070C0"/>
                </a:solidFill>
              </a:rPr>
              <a:t> and </a:t>
            </a:r>
            <a:r>
              <a:rPr lang="en-US" sz="3200" dirty="0">
                <a:solidFill>
                  <a:srgbClr val="FF0000"/>
                </a:solidFill>
              </a:rPr>
              <a:t>wisdom</a:t>
            </a:r>
            <a:r>
              <a:rPr lang="en-US" sz="3200" dirty="0">
                <a:solidFill>
                  <a:srgbClr val="0070C0"/>
                </a:solidFill>
              </a:rPr>
              <a:t> go hand in hand</a:t>
            </a:r>
            <a:r>
              <a:rPr lang="en-US" sz="3200" dirty="0" smtClean="0">
                <a:solidFill>
                  <a:srgbClr val="0070C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7030A0"/>
                </a:solidFill>
              </a:rPr>
              <a:t>The </a:t>
            </a:r>
            <a:r>
              <a:rPr lang="en-US" sz="3200" dirty="0">
                <a:solidFill>
                  <a:srgbClr val="FF0000"/>
                </a:solidFill>
              </a:rPr>
              <a:t>education </a:t>
            </a:r>
            <a:r>
              <a:rPr lang="en-US" sz="3200" dirty="0">
                <a:solidFill>
                  <a:srgbClr val="7030A0"/>
                </a:solidFill>
              </a:rPr>
              <a:t>of children should be our highest priority</a:t>
            </a:r>
            <a:r>
              <a:rPr lang="en-US" sz="3200" dirty="0" smtClean="0">
                <a:solidFill>
                  <a:srgbClr val="7030A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Ali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Zahid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have enjoyed a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20-year </a:t>
            </a:r>
            <a:r>
              <a:rPr lang="en-US" sz="3200" dirty="0">
                <a:solidFill>
                  <a:srgbClr val="FF0000"/>
                </a:solidFill>
              </a:rPr>
              <a:t>friendship</a:t>
            </a:r>
            <a:r>
              <a:rPr lang="en-US" sz="3200" dirty="0" smtClean="0">
                <a:solidFill>
                  <a:srgbClr val="00B0F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775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652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Noun and Its types</vt:lpstr>
      <vt:lpstr>Noun and Its types</vt:lpstr>
      <vt:lpstr>Noun and Its types</vt:lpstr>
      <vt:lpstr>Noun and Its types</vt:lpstr>
      <vt:lpstr>Noun and Its types</vt:lpstr>
      <vt:lpstr>Noun and Its types</vt:lpstr>
      <vt:lpstr>Noun and Its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Noun and Its type</dc:title>
  <dc:creator>Admin</dc:creator>
  <cp:lastModifiedBy>Admin</cp:lastModifiedBy>
  <cp:revision>31</cp:revision>
  <dcterms:created xsi:type="dcterms:W3CDTF">2022-08-29T08:25:14Z</dcterms:created>
  <dcterms:modified xsi:type="dcterms:W3CDTF">2022-09-01T21:01:58Z</dcterms:modified>
</cp:coreProperties>
</file>