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4" r:id="rId6"/>
    <p:sldId id="266"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3514F3-D37F-4456-9E72-59EDBA38A29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310647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514F3-D37F-4456-9E72-59EDBA38A29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62523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514F3-D37F-4456-9E72-59EDBA38A29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267515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514F3-D37F-4456-9E72-59EDBA38A29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181453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514F3-D37F-4456-9E72-59EDBA38A294}"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12765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3514F3-D37F-4456-9E72-59EDBA38A294}"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191470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3514F3-D37F-4456-9E72-59EDBA38A294}"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47852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3514F3-D37F-4456-9E72-59EDBA38A294}"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15213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14F3-D37F-4456-9E72-59EDBA38A294}" type="datetimeFigureOut">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375031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3514F3-D37F-4456-9E72-59EDBA38A294}"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7020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3514F3-D37F-4456-9E72-59EDBA38A294}"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9811D-A5C9-411C-872D-B96236B47BBD}" type="slidenum">
              <a:rPr lang="en-US" smtClean="0"/>
              <a:t>‹#›</a:t>
            </a:fld>
            <a:endParaRPr lang="en-US"/>
          </a:p>
        </p:txBody>
      </p:sp>
    </p:spTree>
    <p:extLst>
      <p:ext uri="{BB962C8B-B14F-4D97-AF65-F5344CB8AC3E}">
        <p14:creationId xmlns:p14="http://schemas.microsoft.com/office/powerpoint/2010/main" val="426265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514F3-D37F-4456-9E72-59EDBA38A294}" type="datetimeFigureOut">
              <a:rPr lang="en-US" smtClean="0"/>
              <a:t>12/15/2021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9811D-A5C9-411C-872D-B96236B47BBD}" type="slidenum">
              <a:rPr lang="en-US" smtClean="0"/>
              <a:t>‹#›</a:t>
            </a:fld>
            <a:endParaRPr lang="en-US"/>
          </a:p>
        </p:txBody>
      </p:sp>
    </p:spTree>
    <p:extLst>
      <p:ext uri="{BB962C8B-B14F-4D97-AF65-F5344CB8AC3E}">
        <p14:creationId xmlns:p14="http://schemas.microsoft.com/office/powerpoint/2010/main" val="4040086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729201"/>
          </a:xfrm>
        </p:spPr>
        <p:txBody>
          <a:bodyPr/>
          <a:lstStyle/>
          <a:p>
            <a:r>
              <a:rPr lang="en-US" b="1" dirty="0" smtClean="0">
                <a:latin typeface="Times New Roman" panose="02020603050405020304" pitchFamily="18" charset="0"/>
                <a:cs typeface="Times New Roman" panose="02020603050405020304" pitchFamily="18" charset="0"/>
              </a:rPr>
              <a:t>Argumentative Essay Writing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83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Argumentative Essay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defTabSz="457200">
              <a:lnSpc>
                <a:spcPct val="100000"/>
              </a:lnSpc>
              <a:spcBef>
                <a:spcPts val="0"/>
              </a:spcBef>
              <a:buNone/>
              <a:defRPr/>
            </a:pPr>
            <a:r>
              <a:rPr lang="en-US" sz="3600" b="1" dirty="0">
                <a:solidFill>
                  <a:prstClr val="black"/>
                </a:solidFill>
                <a:latin typeface="Times New Roman" panose="02020603050405020304" pitchFamily="18" charset="0"/>
                <a:cs typeface="Times New Roman" panose="02020603050405020304" pitchFamily="18" charset="0"/>
              </a:rPr>
              <a:t>The argumentative essay </a:t>
            </a:r>
          </a:p>
          <a:p>
            <a:pPr marL="0" lvl="0" indent="0" defTabSz="457200">
              <a:lnSpc>
                <a:spcPct val="100000"/>
              </a:lnSpc>
              <a:spcBef>
                <a:spcPts val="0"/>
              </a:spcBef>
              <a:buNone/>
              <a:defRPr/>
            </a:pPr>
            <a:r>
              <a:rPr lang="en-US" sz="3600" dirty="0">
                <a:solidFill>
                  <a:prstClr val="black"/>
                </a:solidFill>
                <a:latin typeface="Times New Roman" panose="02020603050405020304" pitchFamily="18" charset="0"/>
                <a:cs typeface="Times New Roman" panose="02020603050405020304" pitchFamily="18" charset="0"/>
              </a:rPr>
              <a:t>is a genre of writing that requires you to: </a:t>
            </a:r>
            <a:endParaRPr lang="en-US" sz="3600" dirty="0" smtClean="0">
              <a:solidFill>
                <a:prstClr val="black"/>
              </a:solidFill>
              <a:latin typeface="Times New Roman" panose="02020603050405020304" pitchFamily="18" charset="0"/>
              <a:cs typeface="Times New Roman" panose="02020603050405020304" pitchFamily="18" charset="0"/>
            </a:endParaRPr>
          </a:p>
          <a:p>
            <a:pPr marL="0" lvl="0" indent="0" defTabSz="457200">
              <a:lnSpc>
                <a:spcPct val="100000"/>
              </a:lnSpc>
              <a:spcBef>
                <a:spcPts val="0"/>
              </a:spcBef>
              <a:buNone/>
              <a:defRPr/>
            </a:pPr>
            <a:r>
              <a:rPr lang="en-US" sz="3600" dirty="0" smtClean="0">
                <a:solidFill>
                  <a:prstClr val="black"/>
                </a:solidFill>
                <a:latin typeface="Times New Roman" panose="02020603050405020304" pitchFamily="18" charset="0"/>
                <a:cs typeface="Times New Roman" panose="02020603050405020304" pitchFamily="18" charset="0"/>
              </a:rPr>
              <a:t>1. Investigate a topic </a:t>
            </a:r>
          </a:p>
          <a:p>
            <a:pPr marL="0" lvl="0" indent="0" defTabSz="457200">
              <a:lnSpc>
                <a:spcPct val="100000"/>
              </a:lnSpc>
              <a:spcBef>
                <a:spcPts val="0"/>
              </a:spcBef>
              <a:buNone/>
              <a:defRPr/>
            </a:pPr>
            <a:r>
              <a:rPr lang="en-US" sz="3600" dirty="0" smtClean="0">
                <a:solidFill>
                  <a:prstClr val="black"/>
                </a:solidFill>
                <a:latin typeface="Times New Roman" panose="02020603050405020304" pitchFamily="18" charset="0"/>
                <a:cs typeface="Times New Roman" panose="02020603050405020304" pitchFamily="18" charset="0"/>
              </a:rPr>
              <a:t>2. Collect &amp; Evaluate evidence</a:t>
            </a:r>
          </a:p>
          <a:p>
            <a:pPr marL="0" lvl="0" indent="0" defTabSz="457200">
              <a:lnSpc>
                <a:spcPct val="100000"/>
              </a:lnSpc>
              <a:spcBef>
                <a:spcPts val="0"/>
              </a:spcBef>
              <a:buNone/>
              <a:defRPr/>
            </a:pPr>
            <a:r>
              <a:rPr lang="en-US" sz="3600" dirty="0" smtClean="0">
                <a:solidFill>
                  <a:prstClr val="black"/>
                </a:solidFill>
                <a:latin typeface="Times New Roman" panose="02020603050405020304" pitchFamily="18" charset="0"/>
                <a:cs typeface="Times New Roman" panose="02020603050405020304" pitchFamily="18" charset="0"/>
              </a:rPr>
              <a:t>3. Establish a position on the topic in a very concise manner </a:t>
            </a:r>
            <a:endParaRPr lang="en-US" sz="3600" dirty="0">
              <a:solidFill>
                <a:prstClr val="black"/>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57421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8C357-4661-4FDE-A934-E0C86A32CC47}" type="slidenum">
              <a:rPr lang="en-US" smtClean="0"/>
              <a:pPr/>
              <a:t>3</a:t>
            </a:fld>
            <a:endParaRPr lang="en-US"/>
          </a:p>
        </p:txBody>
      </p:sp>
      <p:sp>
        <p:nvSpPr>
          <p:cNvPr id="5" name="TextBox 4"/>
          <p:cNvSpPr txBox="1"/>
          <p:nvPr/>
        </p:nvSpPr>
        <p:spPr>
          <a:xfrm>
            <a:off x="1752600" y="152400"/>
            <a:ext cx="8610600" cy="707886"/>
          </a:xfrm>
          <a:prstGeom prst="rect">
            <a:avLst/>
          </a:prstGeom>
          <a:noFill/>
        </p:spPr>
        <p:txBody>
          <a:bodyPr wrap="square" rtlCol="0">
            <a:spAutoFit/>
          </a:bodyPr>
          <a:lstStyle/>
          <a:p>
            <a:pPr algn="ctr"/>
            <a:r>
              <a:rPr lang="en-US" sz="4000" b="1" dirty="0"/>
              <a:t>Everyday Life Example</a:t>
            </a:r>
          </a:p>
        </p:txBody>
      </p:sp>
      <p:sp>
        <p:nvSpPr>
          <p:cNvPr id="6" name="TextBox 5"/>
          <p:cNvSpPr txBox="1"/>
          <p:nvPr/>
        </p:nvSpPr>
        <p:spPr>
          <a:xfrm>
            <a:off x="3657600" y="983673"/>
            <a:ext cx="8201891"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When we argue:</a:t>
            </a:r>
          </a:p>
          <a:p>
            <a:r>
              <a:rPr lang="en-US" sz="2800" dirty="0" smtClean="0">
                <a:latin typeface="Times New Roman" panose="02020603050405020304" pitchFamily="18" charset="0"/>
                <a:cs typeface="Times New Roman" panose="02020603050405020304" pitchFamily="18" charset="0"/>
              </a:rPr>
              <a:t>Ali: </a:t>
            </a:r>
            <a:r>
              <a:rPr lang="en-US" sz="2800" dirty="0">
                <a:latin typeface="Times New Roman" panose="02020603050405020304" pitchFamily="18" charset="0"/>
                <a:cs typeface="Times New Roman" panose="02020603050405020304" pitchFamily="18" charset="0"/>
              </a:rPr>
              <a:t>That was a lame movie!</a:t>
            </a:r>
          </a:p>
          <a:p>
            <a:r>
              <a:rPr lang="en-US" sz="2800" dirty="0" err="1" smtClean="0">
                <a:latin typeface="Times New Roman" panose="02020603050405020304" pitchFamily="18" charset="0"/>
                <a:cs typeface="Times New Roman" panose="02020603050405020304" pitchFamily="18" charset="0"/>
              </a:rPr>
              <a:t>Aleezy</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Why?</a:t>
            </a:r>
          </a:p>
          <a:p>
            <a:r>
              <a:rPr lang="en-US" sz="2800" dirty="0" smtClean="0">
                <a:latin typeface="Times New Roman" panose="02020603050405020304" pitchFamily="18" charset="0"/>
                <a:cs typeface="Times New Roman" panose="02020603050405020304" pitchFamily="18" charset="0"/>
              </a:rPr>
              <a:t>Ali: </a:t>
            </a:r>
            <a:r>
              <a:rPr lang="en-US" sz="2800" dirty="0">
                <a:latin typeface="Times New Roman" panose="02020603050405020304" pitchFamily="18" charset="0"/>
                <a:cs typeface="Times New Roman" panose="02020603050405020304" pitchFamily="18" charset="0"/>
              </a:rPr>
              <a:t>The special effects were bad. The 	monsters were obviously </a:t>
            </a:r>
            <a:r>
              <a:rPr lang="en-US" sz="2800" dirty="0" smtClean="0">
                <a:latin typeface="Times New Roman" panose="02020603050405020304" pitchFamily="18" charset="0"/>
                <a:cs typeface="Times New Roman" panose="02020603050405020304" pitchFamily="18" charset="0"/>
              </a:rPr>
              <a:t>fake, the script was all too predictable and the music wasn’t noteworthy. </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Aleezy</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 thought the movie was good </a:t>
            </a:r>
            <a:r>
              <a:rPr lang="en-US" sz="2800" dirty="0" smtClean="0">
                <a:latin typeface="Times New Roman" panose="02020603050405020304" pitchFamily="18" charset="0"/>
                <a:cs typeface="Times New Roman" panose="02020603050405020304" pitchFamily="18" charset="0"/>
              </a:rPr>
              <a:t>because </a:t>
            </a:r>
            <a:r>
              <a:rPr lang="en-US" sz="2800" dirty="0">
                <a:latin typeface="Times New Roman" panose="02020603050405020304" pitchFamily="18" charset="0"/>
                <a:cs typeface="Times New Roman" panose="02020603050405020304" pitchFamily="18" charset="0"/>
              </a:rPr>
              <a:t>the acting was believable.</a:t>
            </a:r>
          </a:p>
          <a:p>
            <a:r>
              <a:rPr lang="en-US" sz="2800" dirty="0" smtClean="0">
                <a:latin typeface="Times New Roman" panose="02020603050405020304" pitchFamily="18" charset="0"/>
                <a:cs typeface="Times New Roman" panose="02020603050405020304" pitchFamily="18" charset="0"/>
              </a:rPr>
              <a:t>Ali’s </a:t>
            </a:r>
            <a:r>
              <a:rPr lang="en-US" sz="2800" u="sng" dirty="0">
                <a:latin typeface="Times New Roman" panose="02020603050405020304" pitchFamily="18" charset="0"/>
                <a:cs typeface="Times New Roman" panose="02020603050405020304" pitchFamily="18" charset="0"/>
              </a:rPr>
              <a:t>bad</a:t>
            </a:r>
            <a:r>
              <a:rPr lang="en-US" sz="2800" dirty="0">
                <a:latin typeface="Times New Roman" panose="02020603050405020304" pitchFamily="18" charset="0"/>
                <a:cs typeface="Times New Roman" panose="02020603050405020304" pitchFamily="18" charset="0"/>
              </a:rPr>
              <a:t> response: You are an idiot.</a:t>
            </a:r>
          </a:p>
          <a:p>
            <a:r>
              <a:rPr lang="en-US" sz="2800" dirty="0" smtClean="0">
                <a:latin typeface="Times New Roman" panose="02020603050405020304" pitchFamily="18" charset="0"/>
                <a:cs typeface="Times New Roman" panose="02020603050405020304" pitchFamily="18" charset="0"/>
              </a:rPr>
              <a:t>Ali’s </a:t>
            </a:r>
            <a:r>
              <a:rPr lang="en-US" sz="2800" u="sng" dirty="0">
                <a:latin typeface="Times New Roman" panose="02020603050405020304" pitchFamily="18" charset="0"/>
                <a:cs typeface="Times New Roman" panose="02020603050405020304" pitchFamily="18" charset="0"/>
              </a:rPr>
              <a:t>good</a:t>
            </a:r>
            <a:r>
              <a:rPr lang="en-US" sz="2800" dirty="0">
                <a:latin typeface="Times New Roman" panose="02020603050405020304" pitchFamily="18" charset="0"/>
                <a:cs typeface="Times New Roman" panose="02020603050405020304" pitchFamily="18" charset="0"/>
              </a:rPr>
              <a:t> response: Yes the acting </a:t>
            </a:r>
            <a:r>
              <a:rPr lang="en-US" sz="2800" dirty="0" smtClean="0">
                <a:latin typeface="Times New Roman" panose="02020603050405020304" pitchFamily="18" charset="0"/>
                <a:cs typeface="Times New Roman" panose="02020603050405020304" pitchFamily="18" charset="0"/>
              </a:rPr>
              <a:t>was good </a:t>
            </a:r>
            <a:r>
              <a:rPr lang="en-US" sz="2800" dirty="0">
                <a:latin typeface="Times New Roman" panose="02020603050405020304" pitchFamily="18" charset="0"/>
                <a:cs typeface="Times New Roman" panose="02020603050405020304" pitchFamily="18" charset="0"/>
              </a:rPr>
              <a:t>but the horrible special </a:t>
            </a:r>
            <a:r>
              <a:rPr lang="en-US" sz="2800" dirty="0" smtClean="0">
                <a:latin typeface="Times New Roman" panose="02020603050405020304" pitchFamily="18" charset="0"/>
                <a:cs typeface="Times New Roman" panose="02020603050405020304" pitchFamily="18" charset="0"/>
              </a:rPr>
              <a:t>effects were </a:t>
            </a:r>
            <a:r>
              <a:rPr lang="en-US" sz="2800" dirty="0">
                <a:latin typeface="Times New Roman" panose="02020603050405020304" pitchFamily="18" charset="0"/>
                <a:cs typeface="Times New Roman" panose="02020603050405020304" pitchFamily="18" charset="0"/>
              </a:rPr>
              <a:t>too distracting and </a:t>
            </a:r>
            <a:r>
              <a:rPr lang="en-US" sz="2800" dirty="0" smtClean="0">
                <a:latin typeface="Times New Roman" panose="02020603050405020304" pitchFamily="18" charset="0"/>
                <a:cs typeface="Times New Roman" panose="02020603050405020304" pitchFamily="18" charset="0"/>
              </a:rPr>
              <a:t>caused some </a:t>
            </a:r>
            <a:r>
              <a:rPr lang="en-US" sz="2800" dirty="0">
                <a:latin typeface="Times New Roman" panose="02020603050405020304" pitchFamily="18" charset="0"/>
                <a:cs typeface="Times New Roman" panose="02020603050405020304" pitchFamily="18" charset="0"/>
              </a:rPr>
              <a:t>awkward moments</a:t>
            </a:r>
            <a:r>
              <a:rPr lang="en-US"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2057400" y="1864659"/>
            <a:ext cx="1600200" cy="369332"/>
          </a:xfrm>
          <a:prstGeom prst="rect">
            <a:avLst/>
          </a:prstGeom>
          <a:noFill/>
        </p:spPr>
        <p:txBody>
          <a:bodyPr wrap="square" rtlCol="0">
            <a:spAutoFit/>
          </a:bodyPr>
          <a:lstStyle/>
          <a:p>
            <a:r>
              <a:rPr lang="en-US" b="1" dirty="0">
                <a:solidFill>
                  <a:schemeClr val="accent5">
                    <a:lumMod val="50000"/>
                  </a:schemeClr>
                </a:solidFill>
              </a:rPr>
              <a:t>Claim</a:t>
            </a:r>
          </a:p>
        </p:txBody>
      </p:sp>
      <p:sp>
        <p:nvSpPr>
          <p:cNvPr id="8" name="TextBox 7"/>
          <p:cNvSpPr txBox="1"/>
          <p:nvPr/>
        </p:nvSpPr>
        <p:spPr>
          <a:xfrm>
            <a:off x="2057400" y="2716306"/>
            <a:ext cx="1600200" cy="369332"/>
          </a:xfrm>
          <a:prstGeom prst="rect">
            <a:avLst/>
          </a:prstGeom>
          <a:noFill/>
        </p:spPr>
        <p:txBody>
          <a:bodyPr wrap="square" rtlCol="0">
            <a:spAutoFit/>
          </a:bodyPr>
          <a:lstStyle/>
          <a:p>
            <a:r>
              <a:rPr lang="en-US" b="1" dirty="0">
                <a:solidFill>
                  <a:schemeClr val="accent5">
                    <a:lumMod val="50000"/>
                  </a:schemeClr>
                </a:solidFill>
              </a:rPr>
              <a:t>Evidence</a:t>
            </a:r>
            <a:r>
              <a:rPr lang="en-US" dirty="0"/>
              <a:t> </a:t>
            </a:r>
          </a:p>
        </p:txBody>
      </p:sp>
      <p:sp>
        <p:nvSpPr>
          <p:cNvPr id="9" name="TextBox 8"/>
          <p:cNvSpPr txBox="1"/>
          <p:nvPr/>
        </p:nvSpPr>
        <p:spPr>
          <a:xfrm>
            <a:off x="2057400" y="3496964"/>
            <a:ext cx="2057400" cy="369332"/>
          </a:xfrm>
          <a:prstGeom prst="rect">
            <a:avLst/>
          </a:prstGeom>
          <a:noFill/>
        </p:spPr>
        <p:txBody>
          <a:bodyPr wrap="square" rtlCol="0">
            <a:spAutoFit/>
          </a:bodyPr>
          <a:lstStyle/>
          <a:p>
            <a:r>
              <a:rPr lang="en-US" b="1" dirty="0">
                <a:solidFill>
                  <a:schemeClr val="accent5">
                    <a:lumMod val="50000"/>
                  </a:schemeClr>
                </a:solidFill>
              </a:rPr>
              <a:t>Counterclaim</a:t>
            </a:r>
          </a:p>
        </p:txBody>
      </p:sp>
      <p:sp>
        <p:nvSpPr>
          <p:cNvPr id="10" name="TextBox 9"/>
          <p:cNvSpPr txBox="1"/>
          <p:nvPr/>
        </p:nvSpPr>
        <p:spPr>
          <a:xfrm>
            <a:off x="2093259" y="4766974"/>
            <a:ext cx="1905000" cy="369332"/>
          </a:xfrm>
          <a:prstGeom prst="rect">
            <a:avLst/>
          </a:prstGeom>
          <a:noFill/>
        </p:spPr>
        <p:txBody>
          <a:bodyPr wrap="square" rtlCol="0">
            <a:spAutoFit/>
          </a:bodyPr>
          <a:lstStyle/>
          <a:p>
            <a:r>
              <a:rPr lang="en-US" b="1" dirty="0">
                <a:solidFill>
                  <a:schemeClr val="accent5">
                    <a:lumMod val="50000"/>
                  </a:schemeClr>
                </a:solidFill>
              </a:rPr>
              <a:t>Refutation</a:t>
            </a:r>
            <a:r>
              <a:rPr lang="en-US" dirty="0"/>
              <a:t> </a:t>
            </a:r>
          </a:p>
        </p:txBody>
      </p:sp>
    </p:spTree>
    <p:extLst>
      <p:ext uri="{BB962C8B-B14F-4D97-AF65-F5344CB8AC3E}">
        <p14:creationId xmlns:p14="http://schemas.microsoft.com/office/powerpoint/2010/main" val="127285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anim calcmode="lin" valueType="num">
                                      <p:cBhvr>
                                        <p:cTn id="44" dur="500" fill="hold"/>
                                        <p:tgtEl>
                                          <p:spTgt spid="8"/>
                                        </p:tgtEl>
                                        <p:attrNameLst>
                                          <p:attrName>ppt_x</p:attrName>
                                        </p:attrNameLst>
                                      </p:cBhvr>
                                      <p:tavLst>
                                        <p:tav tm="0">
                                          <p:val>
                                            <p:strVal val="#ppt_x"/>
                                          </p:val>
                                        </p:tav>
                                        <p:tav tm="100000">
                                          <p:val>
                                            <p:strVal val="#ppt_x"/>
                                          </p:val>
                                        </p:tav>
                                      </p:tavLst>
                                    </p:anim>
                                    <p:anim calcmode="lin" valueType="num">
                                      <p:cBhvr>
                                        <p:cTn id="45"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 calcmode="lin" valueType="num">
                                      <p:cBhvr additive="base">
                                        <p:cTn id="5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 calcmode="lin" valueType="num">
                                      <p:cBhvr additive="base">
                                        <p:cTn id="6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6">
                                            <p:txEl>
                                              <p:pRg st="6" end="6"/>
                                            </p:txEl>
                                          </p:spTgt>
                                        </p:tgtEl>
                                        <p:attrNameLst>
                                          <p:attrName>style.visibility</p:attrName>
                                        </p:attrNameLst>
                                      </p:cBhvr>
                                      <p:to>
                                        <p:strVal val="visible"/>
                                      </p:to>
                                    </p:set>
                                    <p:anim calcmode="lin" valueType="num">
                                      <p:cBhvr additive="base">
                                        <p:cTn id="68"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fill="hold"/>
                                        <p:tgtEl>
                                          <p:spTgt spid="10"/>
                                        </p:tgtEl>
                                        <p:attrNameLst>
                                          <p:attrName>ppt_x</p:attrName>
                                        </p:attrNameLst>
                                      </p:cBhvr>
                                      <p:tavLst>
                                        <p:tav tm="0">
                                          <p:val>
                                            <p:strVal val="#ppt_x"/>
                                          </p:val>
                                        </p:tav>
                                        <p:tav tm="100000">
                                          <p:val>
                                            <p:strVal val="#ppt_x"/>
                                          </p:val>
                                        </p:tav>
                                      </p:tavLst>
                                    </p:anim>
                                    <p:anim calcmode="lin" valueType="num">
                                      <p:cBhvr additive="base">
                                        <p:cTn id="7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713057"/>
          </a:xfrm>
        </p:spPr>
        <p:txBody>
          <a:bodyPr>
            <a:noAutofit/>
          </a:bodyPr>
          <a:lstStyle/>
          <a:p>
            <a:pPr lvl="0" defTabSz="457200">
              <a:lnSpc>
                <a:spcPct val="100000"/>
              </a:lnSpc>
              <a:spcBef>
                <a:spcPts val="0"/>
              </a:spcBef>
            </a:pPr>
            <a:r>
              <a:rPr lang="en-US" sz="4000" b="1" dirty="0">
                <a:solidFill>
                  <a:prstClr val="black"/>
                </a:solidFill>
                <a:latin typeface="Times New Roman" panose="02020603050405020304" pitchFamily="18" charset="0"/>
                <a:ea typeface="+mn-ea"/>
                <a:cs typeface="Times New Roman" panose="02020603050405020304" pitchFamily="18" charset="0"/>
              </a:rPr>
              <a:t>Difference between </a:t>
            </a:r>
            <a:br>
              <a:rPr lang="en-US" sz="4000" b="1" dirty="0">
                <a:solidFill>
                  <a:prstClr val="black"/>
                </a:solidFill>
                <a:latin typeface="Times New Roman" panose="02020603050405020304" pitchFamily="18" charset="0"/>
                <a:ea typeface="+mn-ea"/>
                <a:cs typeface="Times New Roman" panose="02020603050405020304" pitchFamily="18" charset="0"/>
              </a:rPr>
            </a:br>
            <a:r>
              <a:rPr lang="en-US" sz="4000" b="1" dirty="0">
                <a:solidFill>
                  <a:prstClr val="black"/>
                </a:solidFill>
                <a:latin typeface="Times New Roman" panose="02020603050405020304" pitchFamily="18" charset="0"/>
                <a:ea typeface="+mn-ea"/>
                <a:cs typeface="Times New Roman" panose="02020603050405020304" pitchFamily="18" charset="0"/>
              </a:rPr>
              <a:t>Persuasive and Argumentative Essay</a:t>
            </a:r>
            <a:br>
              <a:rPr lang="en-US" sz="4000" b="1" dirty="0">
                <a:solidFill>
                  <a:prstClr val="black"/>
                </a:solidFill>
                <a:latin typeface="Times New Roman" panose="02020603050405020304" pitchFamily="18" charset="0"/>
                <a:ea typeface="+mn-ea"/>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800" dirty="0" smtClean="0">
                <a:latin typeface="Times New Roman" panose="02020603050405020304" pitchFamily="18" charset="0"/>
                <a:cs typeface="Times New Roman" panose="02020603050405020304" pitchFamily="18" charset="0"/>
              </a:rPr>
              <a:t>Persuasive</a:t>
            </a:r>
            <a:r>
              <a:rPr lang="en-US" dirty="0" smtClean="0"/>
              <a:t> </a:t>
            </a:r>
            <a:endParaRPr lang="en-US" dirty="0"/>
          </a:p>
        </p:txBody>
      </p:sp>
      <p:sp>
        <p:nvSpPr>
          <p:cNvPr id="4" name="Content Placeholder 3"/>
          <p:cNvSpPr>
            <a:spLocks noGrp="1"/>
          </p:cNvSpPr>
          <p:nvPr>
            <p:ph sz="half" idx="2"/>
          </p:nvPr>
        </p:nvSpPr>
        <p:spPr/>
        <p:txBody>
          <a:bodyPr/>
          <a:lstStyle/>
          <a:p>
            <a:r>
              <a:rPr lang="en-US" dirty="0" smtClean="0">
                <a:latin typeface="Times New Roman" panose="02020603050405020304" pitchFamily="18" charset="0"/>
                <a:cs typeface="Times New Roman" panose="02020603050405020304" pitchFamily="18" charset="0"/>
              </a:rPr>
              <a:t>Claims based on opinion </a:t>
            </a:r>
          </a:p>
          <a:p>
            <a:r>
              <a:rPr lang="en-US" dirty="0" smtClean="0">
                <a:latin typeface="Times New Roman" panose="02020603050405020304" pitchFamily="18" charset="0"/>
                <a:cs typeface="Times New Roman" panose="02020603050405020304" pitchFamily="18" charset="0"/>
              </a:rPr>
              <a:t>May not take opposing views</a:t>
            </a:r>
          </a:p>
          <a:p>
            <a:r>
              <a:rPr lang="en-US" dirty="0" smtClean="0">
                <a:latin typeface="Times New Roman" panose="02020603050405020304" pitchFamily="18" charset="0"/>
                <a:cs typeface="Times New Roman" panose="02020603050405020304" pitchFamily="18" charset="0"/>
              </a:rPr>
              <a:t>Emotion based </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r>
              <a:rPr lang="en-US" sz="2800" dirty="0" smtClean="0">
                <a:latin typeface="Times New Roman" panose="02020603050405020304" pitchFamily="18" charset="0"/>
                <a:cs typeface="Times New Roman" panose="02020603050405020304" pitchFamily="18" charset="0"/>
              </a:rPr>
              <a:t>Argumentative </a:t>
            </a:r>
            <a:endParaRPr lang="en-US" sz="2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laims based on factual evidence (research)</a:t>
            </a:r>
          </a:p>
          <a:p>
            <a:r>
              <a:rPr lang="en-US" dirty="0" smtClean="0">
                <a:latin typeface="Times New Roman" panose="02020603050405020304" pitchFamily="18" charset="0"/>
                <a:cs typeface="Times New Roman" panose="02020603050405020304" pitchFamily="18" charset="0"/>
              </a:rPr>
              <a:t>Opposing views </a:t>
            </a:r>
          </a:p>
          <a:p>
            <a:r>
              <a:rPr lang="en-US" dirty="0" smtClean="0">
                <a:latin typeface="Times New Roman" panose="02020603050405020304" pitchFamily="18" charset="0"/>
                <a:cs typeface="Times New Roman" panose="02020603050405020304" pitchFamily="18" charset="0"/>
              </a:rPr>
              <a:t>Logic based </a:t>
            </a:r>
          </a:p>
          <a:p>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5277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8C357-4661-4FDE-A934-E0C86A32CC47}" type="slidenum">
              <a:rPr lang="en-US" smtClean="0"/>
              <a:pPr/>
              <a:t>5</a:t>
            </a:fld>
            <a:endParaRPr lang="en-US"/>
          </a:p>
        </p:txBody>
      </p:sp>
      <p:sp>
        <p:nvSpPr>
          <p:cNvPr id="7" name="TextBox 6"/>
          <p:cNvSpPr txBox="1"/>
          <p:nvPr/>
        </p:nvSpPr>
        <p:spPr>
          <a:xfrm>
            <a:off x="2019300" y="1536175"/>
            <a:ext cx="8153400" cy="2554545"/>
          </a:xfrm>
          <a:prstGeom prst="rect">
            <a:avLst/>
          </a:prstGeom>
          <a:noFill/>
        </p:spPr>
        <p:txBody>
          <a:bodyPr wrap="square" rtlCol="0">
            <a:spAutoFit/>
          </a:bodyPr>
          <a:lstStyle/>
          <a:p>
            <a:pPr marL="571500" indent="-571500">
              <a:buFont typeface="Wingdings" pitchFamily="2" charset="2"/>
              <a:buChar char="Ø"/>
            </a:pPr>
            <a:r>
              <a:rPr lang="en-US" sz="4000" dirty="0">
                <a:latin typeface="Times New Roman" panose="02020603050405020304" pitchFamily="18" charset="0"/>
                <a:cs typeface="Times New Roman" panose="02020603050405020304" pitchFamily="18" charset="0"/>
              </a:rPr>
              <a:t>personal anecdote</a:t>
            </a:r>
          </a:p>
          <a:p>
            <a:pPr marL="571500" indent="-571500">
              <a:buFont typeface="Wingdings" pitchFamily="2" charset="2"/>
              <a:buChar char="Ø"/>
            </a:pPr>
            <a:r>
              <a:rPr lang="en-US" sz="4000" dirty="0">
                <a:latin typeface="Times New Roman" panose="02020603050405020304" pitchFamily="18" charset="0"/>
                <a:cs typeface="Times New Roman" panose="02020603050405020304" pitchFamily="18" charset="0"/>
              </a:rPr>
              <a:t>question</a:t>
            </a:r>
          </a:p>
          <a:p>
            <a:pPr marL="571500" indent="-571500">
              <a:buFont typeface="Wingdings" pitchFamily="2" charset="2"/>
              <a:buChar char="Ø"/>
            </a:pPr>
            <a:r>
              <a:rPr lang="en-US" sz="4000" dirty="0">
                <a:latin typeface="Times New Roman" panose="02020603050405020304" pitchFamily="18" charset="0"/>
                <a:cs typeface="Times New Roman" panose="02020603050405020304" pitchFamily="18" charset="0"/>
              </a:rPr>
              <a:t>shocking statistics</a:t>
            </a:r>
          </a:p>
          <a:p>
            <a:endParaRPr lang="en-US" sz="4000" dirty="0"/>
          </a:p>
        </p:txBody>
      </p:sp>
      <p:grpSp>
        <p:nvGrpSpPr>
          <p:cNvPr id="2" name="Group 1"/>
          <p:cNvGrpSpPr/>
          <p:nvPr/>
        </p:nvGrpSpPr>
        <p:grpSpPr>
          <a:xfrm>
            <a:off x="1828800" y="242048"/>
            <a:ext cx="8610600" cy="6311153"/>
            <a:chOff x="304800" y="242047"/>
            <a:chExt cx="8610600" cy="6311153"/>
          </a:xfrm>
        </p:grpSpPr>
        <p:sp>
          <p:nvSpPr>
            <p:cNvPr id="5" name="TextBox 4"/>
            <p:cNvSpPr txBox="1"/>
            <p:nvPr/>
          </p:nvSpPr>
          <p:spPr>
            <a:xfrm>
              <a:off x="304800" y="242047"/>
              <a:ext cx="8610600" cy="646331"/>
            </a:xfrm>
            <a:prstGeom prst="rect">
              <a:avLst/>
            </a:prstGeom>
            <a:noFill/>
          </p:spPr>
          <p:txBody>
            <a:bodyPr wrap="square" rtlCol="0">
              <a:spAutoFit/>
            </a:bodyPr>
            <a:lstStyle/>
            <a:p>
              <a:r>
                <a:rPr lang="en-US" sz="3600" b="1" dirty="0"/>
                <a:t>Methods for Constructing an Introduction</a:t>
              </a:r>
            </a:p>
          </p:txBody>
        </p:sp>
        <p:pic>
          <p:nvPicPr>
            <p:cNvPr id="10243" name="Picture 3" descr="C:\Users\taus-hummel\AppData\Local\Microsoft\Windows\Temporary Internet Files\Content.IE5\ARE9EN3B\MC90028219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4800600"/>
              <a:ext cx="3460177" cy="1752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128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8C357-4661-4FDE-A934-E0C86A32CC47}" type="slidenum">
              <a:rPr lang="en-US" smtClean="0"/>
              <a:pPr/>
              <a:t>6</a:t>
            </a:fld>
            <a:endParaRPr lang="en-US"/>
          </a:p>
        </p:txBody>
      </p:sp>
      <p:sp>
        <p:nvSpPr>
          <p:cNvPr id="5" name="TextBox 4"/>
          <p:cNvSpPr txBox="1"/>
          <p:nvPr/>
        </p:nvSpPr>
        <p:spPr>
          <a:xfrm>
            <a:off x="2438400" y="152400"/>
            <a:ext cx="7086600" cy="707886"/>
          </a:xfrm>
          <a:prstGeom prst="rect">
            <a:avLst/>
          </a:prstGeom>
          <a:noFill/>
        </p:spPr>
        <p:txBody>
          <a:bodyPr wrap="square" rtlCol="0">
            <a:spAutoFit/>
          </a:bodyPr>
          <a:lstStyle/>
          <a:p>
            <a:pPr algn="ctr"/>
            <a:r>
              <a:rPr lang="en-US" sz="4000" b="1" dirty="0"/>
              <a:t>What is a Thesis Statement?</a:t>
            </a:r>
          </a:p>
        </p:txBody>
      </p:sp>
      <p:sp>
        <p:nvSpPr>
          <p:cNvPr id="6" name="TextBox 5"/>
          <p:cNvSpPr txBox="1"/>
          <p:nvPr/>
        </p:nvSpPr>
        <p:spPr>
          <a:xfrm>
            <a:off x="1752600" y="1371601"/>
            <a:ext cx="8458200" cy="4524315"/>
          </a:xfrm>
          <a:prstGeom prst="rect">
            <a:avLst/>
          </a:prstGeom>
          <a:noFill/>
        </p:spPr>
        <p:txBody>
          <a:bodyPr wrap="square" rtlCol="0">
            <a:spAutoFit/>
          </a:bodyPr>
          <a:lstStyle/>
          <a:p>
            <a:pPr marL="571500" indent="-571500">
              <a:buFont typeface="Wingdings" pitchFamily="2" charset="2"/>
              <a:buChar char="Ø"/>
            </a:pPr>
            <a:r>
              <a:rPr lang="en-US" sz="3600" dirty="0">
                <a:latin typeface="Times New Roman" panose="02020603050405020304" pitchFamily="18" charset="0"/>
                <a:cs typeface="Times New Roman" panose="02020603050405020304" pitchFamily="18" charset="0"/>
              </a:rPr>
              <a:t>The MOST IMPORTANT SENTENCE in your paper</a:t>
            </a:r>
          </a:p>
          <a:p>
            <a:pPr marL="571500" indent="-571500">
              <a:buFont typeface="Wingdings" pitchFamily="2" charset="2"/>
              <a:buChar char="Ø"/>
            </a:pPr>
            <a:r>
              <a:rPr lang="en-US" sz="3600" dirty="0">
                <a:latin typeface="Times New Roman" panose="02020603050405020304" pitchFamily="18" charset="0"/>
                <a:cs typeface="Times New Roman" panose="02020603050405020304" pitchFamily="18" charset="0"/>
              </a:rPr>
              <a:t>Lets the reader know the main idea of the paper</a:t>
            </a:r>
          </a:p>
          <a:p>
            <a:pPr marL="571500" indent="-571500">
              <a:buFont typeface="Wingdings" pitchFamily="2" charset="2"/>
              <a:buChar char="Ø"/>
            </a:pPr>
            <a:r>
              <a:rPr lang="en-US" sz="3600" dirty="0">
                <a:latin typeface="Times New Roman" panose="02020603050405020304" pitchFamily="18" charset="0"/>
                <a:cs typeface="Times New Roman" panose="02020603050405020304" pitchFamily="18" charset="0"/>
              </a:rPr>
              <a:t>Answers the question: “What am I trying to prove?”</a:t>
            </a:r>
          </a:p>
          <a:p>
            <a:pPr marL="571500" indent="-571500">
              <a:buFont typeface="Wingdings" pitchFamily="2" charset="2"/>
              <a:buChar char="Ø"/>
            </a:pPr>
            <a:r>
              <a:rPr lang="en-US" sz="3600" dirty="0">
                <a:latin typeface="Times New Roman" panose="02020603050405020304" pitchFamily="18" charset="0"/>
                <a:cs typeface="Times New Roman" panose="02020603050405020304" pitchFamily="18" charset="0"/>
              </a:rPr>
              <a:t>Not a factual statement, but a claim that has to be proven throughout the paper</a:t>
            </a:r>
          </a:p>
        </p:txBody>
      </p:sp>
    </p:spTree>
    <p:extLst>
      <p:ext uri="{BB962C8B-B14F-4D97-AF65-F5344CB8AC3E}">
        <p14:creationId xmlns:p14="http://schemas.microsoft.com/office/powerpoint/2010/main" val="223528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Examples of Hooks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0217" y="1825625"/>
            <a:ext cx="11499273" cy="4351338"/>
          </a:xfrm>
        </p:spPr>
        <p:txBody>
          <a:bodyPr/>
          <a:lstStyle/>
          <a:p>
            <a:r>
              <a:rPr lang="en-US" dirty="0" smtClean="0">
                <a:latin typeface="Times New Roman" panose="02020603050405020304" pitchFamily="18" charset="0"/>
                <a:cs typeface="Times New Roman" panose="02020603050405020304" pitchFamily="18" charset="0"/>
              </a:rPr>
              <a:t>Topic: Why we study History?</a:t>
            </a:r>
          </a:p>
          <a:p>
            <a:pPr marL="514350" indent="-514350">
              <a:buAutoNum type="arabicPeriod"/>
            </a:pPr>
            <a:r>
              <a:rPr lang="en-US" dirty="0" smtClean="0">
                <a:latin typeface="Times New Roman" panose="02020603050405020304" pitchFamily="18" charset="0"/>
                <a:cs typeface="Times New Roman" panose="02020603050405020304" pitchFamily="18" charset="0"/>
              </a:rPr>
              <a:t>Quotation: We do not make history we are made by it (Martin Luther King)</a:t>
            </a:r>
          </a:p>
          <a:p>
            <a:pPr marL="514350" indent="-514350">
              <a:buAutoNum type="arabicPeriod"/>
            </a:pPr>
            <a:r>
              <a:rPr lang="en-US" dirty="0" smtClean="0">
                <a:latin typeface="Times New Roman" panose="02020603050405020304" pitchFamily="18" charset="0"/>
                <a:cs typeface="Times New Roman" panose="02020603050405020304" pitchFamily="18" charset="0"/>
              </a:rPr>
              <a:t>Question: Does history repeat itself? </a:t>
            </a:r>
          </a:p>
          <a:p>
            <a:pPr marL="514350" indent="-514350">
              <a:buAutoNum type="arabicPeriod"/>
            </a:pPr>
            <a:r>
              <a:rPr lang="en-US" dirty="0" smtClean="0">
                <a:latin typeface="Times New Roman" panose="02020603050405020304" pitchFamily="18" charset="0"/>
                <a:cs typeface="Times New Roman" panose="02020603050405020304" pitchFamily="18" charset="0"/>
              </a:rPr>
              <a:t>Statistic Hook (should be verified source): Over 5 million people died of cancer of the lungs which is more than people dying out of AIDS, Malaria and other epidemics. </a:t>
            </a:r>
          </a:p>
          <a:p>
            <a:pPr marL="514350" indent="-514350">
              <a:buAutoNum type="arabicPeriod"/>
            </a:pPr>
            <a:r>
              <a:rPr lang="en-US" dirty="0" smtClean="0">
                <a:latin typeface="Times New Roman" panose="02020603050405020304" pitchFamily="18" charset="0"/>
                <a:cs typeface="Times New Roman" panose="02020603050405020304" pitchFamily="18" charset="0"/>
              </a:rPr>
              <a:t>Personal Anecdote: It has to be in sync with the topic involved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954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Thesis Statement</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Prompt: Should Schools have Dress Codes?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825624"/>
            <a:ext cx="11035145" cy="4824557"/>
          </a:xfrm>
        </p:spPr>
        <p:txBody>
          <a:bodyPr>
            <a:normAutofit/>
          </a:bodyPr>
          <a:lstStyle/>
          <a:p>
            <a:r>
              <a:rPr lang="en-US" dirty="0" smtClean="0">
                <a:latin typeface="Times New Roman" panose="02020603050405020304" pitchFamily="18" charset="0"/>
                <a:cs typeface="Times New Roman" panose="02020603050405020304" pitchFamily="18" charset="0"/>
              </a:rPr>
              <a:t>First of all you should understand/decide your position:</a:t>
            </a:r>
          </a:p>
          <a:p>
            <a:r>
              <a:rPr lang="en-US" dirty="0" smtClean="0">
                <a:latin typeface="Times New Roman" panose="02020603050405020304" pitchFamily="18" charset="0"/>
                <a:cs typeface="Times New Roman" panose="02020603050405020304" pitchFamily="18" charset="0"/>
              </a:rPr>
              <a:t>Pick one side</a:t>
            </a:r>
          </a:p>
          <a:p>
            <a:pPr marL="514350" indent="-514350">
              <a:buAutoNum type="arabicPeriod"/>
            </a:pPr>
            <a:r>
              <a:rPr lang="en-US" dirty="0" smtClean="0">
                <a:latin typeface="Times New Roman" panose="02020603050405020304" pitchFamily="18" charset="0"/>
                <a:cs typeface="Times New Roman" panose="02020603050405020304" pitchFamily="18" charset="0"/>
              </a:rPr>
              <a:t>What are the reasons why schools should have dress codes</a:t>
            </a:r>
          </a:p>
          <a:p>
            <a:pPr marL="514350" indent="-514350">
              <a:buAutoNum type="arabicPeriod"/>
            </a:pPr>
            <a:r>
              <a:rPr lang="en-US" dirty="0" smtClean="0">
                <a:latin typeface="Times New Roman" panose="02020603050405020304" pitchFamily="18" charset="0"/>
                <a:cs typeface="Times New Roman" panose="02020603050405020304" pitchFamily="18" charset="0"/>
              </a:rPr>
              <a:t>What are the reasons why schools should not have dress codes</a:t>
            </a:r>
          </a:p>
          <a:p>
            <a:pPr marL="0" indent="0">
              <a:buNone/>
            </a:pPr>
            <a:r>
              <a:rPr lang="en-US" b="1" dirty="0" smtClean="0">
                <a:latin typeface="Times New Roman" panose="02020603050405020304" pitchFamily="18" charset="0"/>
                <a:cs typeface="Times New Roman" panose="02020603050405020304" pitchFamily="18" charset="0"/>
              </a:rPr>
              <a:t>Example of </a:t>
            </a:r>
            <a:r>
              <a:rPr lang="en-US" b="1" dirty="0">
                <a:latin typeface="Times New Roman" panose="02020603050405020304" pitchFamily="18" charset="0"/>
                <a:cs typeface="Times New Roman" panose="02020603050405020304" pitchFamily="18" charset="0"/>
              </a:rPr>
              <a:t>T</a:t>
            </a:r>
            <a:r>
              <a:rPr lang="en-US" b="1" dirty="0" smtClean="0">
                <a:latin typeface="Times New Roman" panose="02020603050405020304" pitchFamily="18" charset="0"/>
                <a:cs typeface="Times New Roman" panose="02020603050405020304" pitchFamily="18" charset="0"/>
              </a:rPr>
              <a:t>hesis Statement: </a:t>
            </a:r>
          </a:p>
          <a:p>
            <a:pPr marL="0" indent="0">
              <a:buNone/>
            </a:pPr>
            <a:r>
              <a:rPr lang="en-US" dirty="0" smtClean="0">
                <a:latin typeface="Times New Roman" panose="02020603050405020304" pitchFamily="18" charset="0"/>
                <a:cs typeface="Times New Roman" panose="02020603050405020304" pitchFamily="18" charset="0"/>
              </a:rPr>
              <a:t>Schools should have dress codes because peer pressure as a result of appearance decreases, students can focus on their studies rather than be distracted by revealing or inappropriate clothing, although some people believe students should express their individuality by wearing whatever they want at school.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69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Helpful phrases to acknowledge the opposition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Although_______</a:t>
            </a:r>
          </a:p>
          <a:p>
            <a:r>
              <a:rPr lang="en-US" dirty="0" smtClean="0">
                <a:latin typeface="Times New Roman" panose="02020603050405020304" pitchFamily="18" charset="0"/>
                <a:cs typeface="Times New Roman" panose="02020603050405020304" pitchFamily="18" charset="0"/>
              </a:rPr>
              <a:t>Despite the belief that, </a:t>
            </a:r>
          </a:p>
          <a:p>
            <a:r>
              <a:rPr lang="en-US" dirty="0" smtClean="0">
                <a:latin typeface="Times New Roman" panose="02020603050405020304" pitchFamily="18" charset="0"/>
                <a:cs typeface="Times New Roman" panose="02020603050405020304" pitchFamily="18" charset="0"/>
              </a:rPr>
              <a:t>While some people believe_________</a:t>
            </a:r>
          </a:p>
          <a:p>
            <a:r>
              <a:rPr lang="en-US" dirty="0" smtClean="0">
                <a:latin typeface="Times New Roman" panose="02020603050405020304" pitchFamily="18" charset="0"/>
                <a:cs typeface="Times New Roman" panose="02020603050405020304" pitchFamily="18" charset="0"/>
              </a:rPr>
              <a:t>Certainly some people feel ___________</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676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1672</TotalTime>
  <Words>330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Argumentative Essay Writing  </vt:lpstr>
      <vt:lpstr>Argumentative Essay </vt:lpstr>
      <vt:lpstr>PowerPoint Presentation</vt:lpstr>
      <vt:lpstr>Difference between  Persuasive and Argumentative Essay </vt:lpstr>
      <vt:lpstr>PowerPoint Presentation</vt:lpstr>
      <vt:lpstr>PowerPoint Presentation</vt:lpstr>
      <vt:lpstr>Examples of Hooks  </vt:lpstr>
      <vt:lpstr>Thesis Statement Prompt: Should Schools have Dress Codes? </vt:lpstr>
      <vt:lpstr>Helpful phrases to acknowledge the opposition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Argumentative Essay Writing  </dc:title>
  <dc:creator>Salman</dc:creator>
  <cp:lastModifiedBy>Salman</cp:lastModifiedBy>
  <cp:revision>21</cp:revision>
  <dcterms:created xsi:type="dcterms:W3CDTF">2020-12-13T16:52:16Z</dcterms:created>
  <dcterms:modified xsi:type="dcterms:W3CDTF">2021-12-16T05:35:24Z</dcterms:modified>
</cp:coreProperties>
</file>