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7" r:id="rId2"/>
    <p:sldId id="258" r:id="rId3"/>
    <p:sldId id="259" r:id="rId4"/>
    <p:sldId id="260" r:id="rId5"/>
    <p:sldId id="274" r:id="rId6"/>
    <p:sldId id="264" r:id="rId7"/>
    <p:sldId id="266" r:id="rId8"/>
    <p:sldId id="273" r:id="rId9"/>
    <p:sldId id="275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4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39954C5-9F69-4196-850D-F5F2180E7545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12/17/2021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81DF58D-F4C0-4818-BF43-6356E3112E9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762000" y="2286000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n-US" b="1" dirty="0">
                <a:solidFill>
                  <a:sysClr val="windowText" lastClr="000000"/>
                </a:solidFill>
              </a:rPr>
              <a:t>Comparison and Contrast Essay</a:t>
            </a:r>
          </a:p>
        </p:txBody>
      </p:sp>
    </p:spTree>
    <p:extLst>
      <p:ext uri="{BB962C8B-B14F-4D97-AF65-F5344CB8AC3E}">
        <p14:creationId xmlns:p14="http://schemas.microsoft.com/office/powerpoint/2010/main" val="852879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685800"/>
            <a:ext cx="8229600" cy="544036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/>
              <a:t>A </a:t>
            </a:r>
            <a:r>
              <a:rPr lang="en-US" b="1" dirty="0"/>
              <a:t>comparison and contrast essay </a:t>
            </a:r>
            <a:r>
              <a:rPr lang="en-US" dirty="0"/>
              <a:t>examines the similarities (compares) and/or differences (contrasts) between two things in order to make a point.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all cases the similarities and differences lead to a </a:t>
            </a:r>
            <a:r>
              <a:rPr lang="en-US" b="1" dirty="0"/>
              <a:t>convincing conclusion</a:t>
            </a:r>
            <a:r>
              <a:rPr lang="en-US" dirty="0"/>
              <a:t>.  </a:t>
            </a:r>
          </a:p>
          <a:p>
            <a:r>
              <a:rPr lang="en-US" dirty="0"/>
              <a:t>It is not simply a list of similarities and differences; it establishes an opinion about two items and compares and contrasts them to support that opinion. </a:t>
            </a:r>
          </a:p>
        </p:txBody>
      </p:sp>
    </p:spTree>
    <p:extLst>
      <p:ext uri="{BB962C8B-B14F-4D97-AF65-F5344CB8AC3E}">
        <p14:creationId xmlns:p14="http://schemas.microsoft.com/office/powerpoint/2010/main" val="1182946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458200" cy="52791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   Paragraphs and essays that compare and/or contrast two subjects use either of these two:</a:t>
            </a:r>
          </a:p>
          <a:p>
            <a:pPr marL="514350" indent="-514350">
              <a:buAutoNum type="arabicPeriod"/>
            </a:pPr>
            <a:r>
              <a:rPr lang="en-US" dirty="0"/>
              <a:t>In a subject-by-subject structure, the writer describes one subject first and then moves on to the second subject.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>
              <a:buNone/>
            </a:pPr>
            <a:r>
              <a:rPr lang="en-US" dirty="0"/>
              <a:t>2. In a point-by-point structure, the writer organizes his or her writing around points of similarity or difference between the two subjects, so each subject is discussed in relation to a point of similarity or difference. </a:t>
            </a:r>
          </a:p>
        </p:txBody>
      </p:sp>
    </p:spTree>
    <p:extLst>
      <p:ext uri="{BB962C8B-B14F-4D97-AF65-F5344CB8AC3E}">
        <p14:creationId xmlns:p14="http://schemas.microsoft.com/office/powerpoint/2010/main" val="1156892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000" b="1" u="sng" dirty="0"/>
            </a:br>
            <a:br>
              <a:rPr lang="en-US" sz="4000" b="1" u="sng" dirty="0"/>
            </a:br>
            <a:r>
              <a:rPr lang="en-US" sz="4000" b="1" u="sng" dirty="0"/>
              <a:t>Subject by subject Outline</a:t>
            </a:r>
            <a:br>
              <a:rPr lang="en-US" sz="4000" b="1" u="sng" dirty="0"/>
            </a:br>
            <a:r>
              <a:rPr lang="en-US" sz="1800" dirty="0"/>
              <a:t>Thesis Statement:</a:t>
            </a:r>
            <a:br>
              <a:rPr lang="en-US" sz="2000" dirty="0"/>
            </a:br>
            <a:r>
              <a:rPr lang="en-US" sz="2000" i="1" dirty="0"/>
              <a:t>Both cats and dogs make excellent pets, but an appropriate choice depends on the pet owner’s lifestyle, finances, and household accommodations. 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 -Topic Sentence:</a:t>
            </a:r>
            <a:br>
              <a:rPr lang="en-US" dirty="0"/>
            </a:br>
            <a:r>
              <a:rPr lang="en-US" dirty="0"/>
              <a:t>II- Details:</a:t>
            </a:r>
            <a:br>
              <a:rPr lang="en-US" dirty="0"/>
            </a:br>
            <a:r>
              <a:rPr lang="en-US" dirty="0"/>
              <a:t>	Subject 1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point 1</a:t>
            </a:r>
            <a:br>
              <a:rPr lang="en-US" i="1" dirty="0"/>
            </a:br>
            <a:r>
              <a:rPr lang="en-US" i="1" dirty="0"/>
              <a:t>		point 2</a:t>
            </a:r>
            <a:br>
              <a:rPr lang="en-US" i="1" dirty="0"/>
            </a:br>
            <a:r>
              <a:rPr lang="en-US" i="1" dirty="0"/>
              <a:t>		point 3</a:t>
            </a:r>
            <a:br>
              <a:rPr lang="en-US" i="1" dirty="0"/>
            </a:br>
            <a:r>
              <a:rPr lang="en-US" i="1" dirty="0"/>
              <a:t>	</a:t>
            </a:r>
            <a:r>
              <a:rPr lang="en-US" dirty="0"/>
              <a:t>Subject 2</a:t>
            </a:r>
            <a:br>
              <a:rPr lang="en-US" dirty="0"/>
            </a:br>
            <a:r>
              <a:rPr lang="en-US" dirty="0"/>
              <a:t>		</a:t>
            </a:r>
            <a:r>
              <a:rPr lang="en-US" i="1" dirty="0"/>
              <a:t>point 1</a:t>
            </a:r>
            <a:br>
              <a:rPr lang="en-US" i="1" dirty="0"/>
            </a:br>
            <a:r>
              <a:rPr lang="en-US" i="1" dirty="0"/>
              <a:t>		point 2</a:t>
            </a:r>
            <a:br>
              <a:rPr lang="en-US" i="1" dirty="0"/>
            </a:br>
            <a:r>
              <a:rPr lang="en-US" i="1" dirty="0"/>
              <a:t>		point 3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1550" b="1" i="1" u="sng" dirty="0"/>
              <a:t>Subject 1</a:t>
            </a:r>
            <a:r>
              <a:rPr lang="en-US" sz="1550" i="1" u="sng" dirty="0"/>
              <a:t>(T.S)</a:t>
            </a:r>
            <a:r>
              <a:rPr lang="en-US" sz="1550" i="1" dirty="0"/>
              <a:t>: Cats are easier and less expensive to care for. </a:t>
            </a:r>
            <a:endParaRPr lang="en-US" sz="1550" dirty="0"/>
          </a:p>
          <a:p>
            <a:pPr marL="0" indent="0">
              <a:buNone/>
            </a:pPr>
            <a:endParaRPr lang="en-US" sz="1550" b="1" dirty="0"/>
          </a:p>
          <a:p>
            <a:pPr marL="0" indent="0">
              <a:buNone/>
            </a:pPr>
            <a:r>
              <a:rPr lang="en-US" sz="1550" b="1" dirty="0"/>
              <a:t>Aspect 1</a:t>
            </a:r>
            <a:r>
              <a:rPr lang="en-US" sz="1550" dirty="0"/>
              <a:t>: Lifestyle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Don’t have to be watched during the day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Easier to get care if owner travels </a:t>
            </a:r>
            <a:endParaRPr lang="en-US" sz="1550" dirty="0"/>
          </a:p>
          <a:p>
            <a:endParaRPr lang="en-US" sz="1550" dirty="0"/>
          </a:p>
          <a:p>
            <a:pPr marL="0" indent="0">
              <a:buNone/>
            </a:pPr>
            <a:r>
              <a:rPr lang="en-US" sz="1550" b="1" dirty="0"/>
              <a:t>Aspect 2: </a:t>
            </a:r>
            <a:r>
              <a:rPr lang="en-US" sz="1550" dirty="0"/>
              <a:t>Cost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Food and health care are usually less expensive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Less likely to cause property damage </a:t>
            </a:r>
            <a:endParaRPr lang="en-US" sz="1550" dirty="0"/>
          </a:p>
          <a:p>
            <a:endParaRPr lang="en-US" sz="1550" dirty="0"/>
          </a:p>
          <a:p>
            <a:pPr marL="0" indent="0">
              <a:buNone/>
            </a:pPr>
            <a:r>
              <a:rPr lang="en-US" sz="1550" b="1" dirty="0"/>
              <a:t>Aspect 3: </a:t>
            </a:r>
            <a:r>
              <a:rPr lang="en-US" sz="1550" dirty="0"/>
              <a:t>House accommodations </a:t>
            </a:r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</a:t>
            </a:r>
            <a:r>
              <a:rPr lang="en-US" sz="1550" dirty="0"/>
              <a:t>: </a:t>
            </a:r>
            <a:r>
              <a:rPr lang="en-US" sz="1550" i="1" dirty="0"/>
              <a:t>Don’t take up much space </a:t>
            </a:r>
            <a:endParaRPr lang="en-US" sz="1550" dirty="0"/>
          </a:p>
          <a:p>
            <a:pPr marL="0" indent="0">
              <a:buNone/>
            </a:pPr>
            <a:r>
              <a:rPr lang="en-US" sz="1550" dirty="0"/>
              <a:t>• </a:t>
            </a:r>
            <a:r>
              <a:rPr lang="en-US" sz="1550" b="1" dirty="0"/>
              <a:t>Detail: </a:t>
            </a:r>
            <a:r>
              <a:rPr lang="en-US" sz="1550" i="1" dirty="0"/>
              <a:t>Less intrusive </a:t>
            </a:r>
          </a:p>
          <a:p>
            <a:pPr marL="0" indent="0">
              <a:buNone/>
            </a:pPr>
            <a:endParaRPr lang="en-US" sz="1550" i="1" dirty="0"/>
          </a:p>
          <a:p>
            <a:pPr marL="0" indent="0">
              <a:buNone/>
            </a:pPr>
            <a:r>
              <a:rPr lang="en-US" sz="1550" i="1" dirty="0"/>
              <a:t>This information is to be covered in one body paragraph &amp; same pattern is to be followed in all body paragraphs</a:t>
            </a:r>
            <a:endParaRPr lang="en-US" sz="1550" dirty="0"/>
          </a:p>
        </p:txBody>
      </p:sp>
    </p:spTree>
    <p:extLst>
      <p:ext uri="{BB962C8B-B14F-4D97-AF65-F5344CB8AC3E}">
        <p14:creationId xmlns:p14="http://schemas.microsoft.com/office/powerpoint/2010/main" val="25430362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br>
              <a:rPr lang="en-US" sz="4000" b="1" u="sng" dirty="0"/>
            </a:br>
            <a:r>
              <a:rPr lang="en-US" sz="4000" b="1" u="sng" dirty="0"/>
              <a:t>Point by Point Outline</a:t>
            </a:r>
            <a:br>
              <a:rPr lang="en-US" sz="4000" b="1" u="sng" dirty="0"/>
            </a:br>
            <a:r>
              <a:rPr lang="en-US" sz="1800" dirty="0"/>
              <a:t>Thesis Statement:</a:t>
            </a:r>
            <a:br>
              <a:rPr lang="en-US" sz="2000" dirty="0"/>
            </a:br>
            <a:r>
              <a:rPr lang="en-US" sz="2000" i="1" dirty="0"/>
              <a:t>Both cats and dogs make excellent pets, but an appropriate choice depends on the pet owner’s lifestyle, finances, and household accommodations. </a:t>
            </a:r>
            <a:endParaRPr lang="en-US" sz="3100" dirty="0"/>
          </a:p>
        </p:txBody>
      </p:sp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I- Topic sentence</a:t>
            </a:r>
            <a:br>
              <a:rPr lang="en-US" sz="2000" dirty="0"/>
            </a:br>
            <a:r>
              <a:rPr lang="en-US" sz="2000" dirty="0"/>
              <a:t>II- Details:</a:t>
            </a:r>
            <a:br>
              <a:rPr lang="en-US" sz="2000" dirty="0"/>
            </a:br>
            <a:r>
              <a:rPr lang="en-US" sz="2000" dirty="0"/>
              <a:t>	</a:t>
            </a:r>
            <a:r>
              <a:rPr lang="en-US" sz="2000" u="sng" dirty="0"/>
              <a:t>point 1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u="sng" dirty="0"/>
              <a:t>point 2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br>
              <a:rPr lang="en-US" sz="2000" i="1" dirty="0"/>
            </a:br>
            <a:r>
              <a:rPr lang="en-US" sz="2000" i="1" dirty="0"/>
              <a:t>	</a:t>
            </a:r>
            <a:r>
              <a:rPr lang="en-US" sz="2000" u="sng" dirty="0"/>
              <a:t>point 3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i="1" dirty="0"/>
              <a:t>subject 1</a:t>
            </a:r>
            <a:br>
              <a:rPr lang="en-US" sz="2000" i="1" dirty="0"/>
            </a:br>
            <a:r>
              <a:rPr lang="en-US" sz="2000" i="1" dirty="0"/>
              <a:t>		subject 2</a:t>
            </a:r>
            <a:endParaRPr lang="en-US" sz="2000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300" b="1" dirty="0"/>
              <a:t>Topic Sentence - Aspect 1 </a:t>
            </a:r>
            <a:r>
              <a:rPr lang="en-US" sz="1300" dirty="0"/>
              <a:t>:</a:t>
            </a:r>
            <a:r>
              <a:rPr lang="en-US" sz="1300" i="1" dirty="0"/>
              <a:t>Cats make less of an impact on an owner’s lifestyle. </a:t>
            </a:r>
            <a:endParaRPr lang="en-US" sz="1300" dirty="0"/>
          </a:p>
          <a:p>
            <a:endParaRPr lang="en-US" sz="1300" b="1" dirty="0"/>
          </a:p>
          <a:p>
            <a:pPr marL="0" indent="0">
              <a:buNone/>
            </a:pPr>
            <a:r>
              <a:rPr lang="en-US" sz="1300" b="1" dirty="0"/>
              <a:t>Topic 1 - Aspect 1: </a:t>
            </a:r>
            <a:r>
              <a:rPr lang="en-US" sz="1300" i="1" dirty="0"/>
              <a:t>Cats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Don’t have to be watched during the day </a:t>
            </a:r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Easier to get care if owner travels 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b="1" dirty="0"/>
              <a:t>Topic 2 - Aspect 1: </a:t>
            </a:r>
            <a:r>
              <a:rPr lang="en-US" sz="1300" i="1" dirty="0"/>
              <a:t>Dogs </a:t>
            </a:r>
            <a:endParaRPr lang="en-US" sz="1300" dirty="0"/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Pack animals shouldn’t be left alone </a:t>
            </a:r>
          </a:p>
          <a:p>
            <a:pPr marL="0" indent="0">
              <a:buNone/>
            </a:pPr>
            <a:r>
              <a:rPr lang="en-US" sz="1300" dirty="0"/>
              <a:t>• </a:t>
            </a:r>
            <a:r>
              <a:rPr lang="en-US" sz="1300" b="1" dirty="0"/>
              <a:t>Detail: </a:t>
            </a:r>
            <a:r>
              <a:rPr lang="en-US" sz="1300" dirty="0"/>
              <a:t>Harder to get care when away </a:t>
            </a:r>
          </a:p>
          <a:p>
            <a:endParaRPr lang="en-US" sz="1300" dirty="0"/>
          </a:p>
          <a:p>
            <a:pPr marL="0" indent="0">
              <a:buNone/>
            </a:pPr>
            <a:r>
              <a:rPr lang="en-US" sz="1300" i="1" dirty="0"/>
              <a:t>This information is to be covered in one body paragraph &amp; same pattern is to be followed in all body paragraphs</a:t>
            </a:r>
            <a:endParaRPr lang="en-US" sz="13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1313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Transitions</a:t>
            </a:r>
          </a:p>
        </p:txBody>
      </p:sp>
      <p:sp>
        <p:nvSpPr>
          <p:cNvPr id="30725" name="Rectangle 5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One similarity</a:t>
            </a:r>
          </a:p>
          <a:p>
            <a:pPr>
              <a:lnSpc>
                <a:spcPct val="90000"/>
              </a:lnSpc>
            </a:pPr>
            <a:r>
              <a:rPr lang="en-US" dirty="0"/>
              <a:t>Another similarity</a:t>
            </a:r>
          </a:p>
          <a:p>
            <a:pPr>
              <a:lnSpc>
                <a:spcPct val="90000"/>
              </a:lnSpc>
            </a:pPr>
            <a:r>
              <a:rPr lang="en-US" dirty="0"/>
              <a:t>Similarly</a:t>
            </a:r>
          </a:p>
          <a:p>
            <a:pPr>
              <a:lnSpc>
                <a:spcPct val="90000"/>
              </a:lnSpc>
            </a:pPr>
            <a:r>
              <a:rPr lang="en-US" dirty="0"/>
              <a:t>Like</a:t>
            </a:r>
          </a:p>
          <a:p>
            <a:pPr>
              <a:lnSpc>
                <a:spcPct val="90000"/>
              </a:lnSpc>
            </a:pPr>
            <a:r>
              <a:rPr lang="en-US" dirty="0"/>
              <a:t>Both</a:t>
            </a:r>
          </a:p>
          <a:p>
            <a:pPr>
              <a:lnSpc>
                <a:spcPct val="90000"/>
              </a:lnSpc>
            </a:pPr>
            <a:r>
              <a:rPr lang="en-US" dirty="0"/>
              <a:t>As well as</a:t>
            </a:r>
          </a:p>
          <a:p>
            <a:pPr>
              <a:lnSpc>
                <a:spcPct val="90000"/>
              </a:lnSpc>
            </a:pPr>
            <a:r>
              <a:rPr lang="en-US" dirty="0"/>
              <a:t>Too</a:t>
            </a:r>
          </a:p>
          <a:p>
            <a:pPr>
              <a:lnSpc>
                <a:spcPct val="90000"/>
              </a:lnSpc>
            </a:pPr>
            <a:r>
              <a:rPr lang="en-US" dirty="0"/>
              <a:t>In addition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sz="quarter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One difference</a:t>
            </a:r>
          </a:p>
          <a:p>
            <a:pPr>
              <a:lnSpc>
                <a:spcPct val="90000"/>
              </a:lnSpc>
            </a:pPr>
            <a:r>
              <a:rPr lang="en-US"/>
              <a:t>Another difference</a:t>
            </a:r>
          </a:p>
          <a:p>
            <a:pPr>
              <a:lnSpc>
                <a:spcPct val="90000"/>
              </a:lnSpc>
            </a:pPr>
            <a:r>
              <a:rPr lang="en-US"/>
              <a:t>In contrast</a:t>
            </a:r>
          </a:p>
          <a:p>
            <a:pPr>
              <a:lnSpc>
                <a:spcPct val="90000"/>
              </a:lnSpc>
            </a:pPr>
            <a:r>
              <a:rPr lang="en-US"/>
              <a:t>Unlike</a:t>
            </a:r>
          </a:p>
          <a:p>
            <a:pPr>
              <a:lnSpc>
                <a:spcPct val="90000"/>
              </a:lnSpc>
            </a:pPr>
            <a:r>
              <a:rPr lang="en-US"/>
              <a:t>Although</a:t>
            </a:r>
          </a:p>
          <a:p>
            <a:pPr>
              <a:lnSpc>
                <a:spcPct val="90000"/>
              </a:lnSpc>
            </a:pPr>
            <a:r>
              <a:rPr lang="en-US"/>
              <a:t>But, yet</a:t>
            </a:r>
          </a:p>
          <a:p>
            <a:pPr>
              <a:lnSpc>
                <a:spcPct val="90000"/>
              </a:lnSpc>
            </a:pPr>
            <a:r>
              <a:rPr lang="en-US"/>
              <a:t>Instead of </a:t>
            </a:r>
          </a:p>
          <a:p>
            <a:pPr>
              <a:lnSpc>
                <a:spcPct val="90000"/>
              </a:lnSpc>
            </a:pPr>
            <a:r>
              <a:rPr lang="en-US"/>
              <a:t>On the other hand</a:t>
            </a:r>
          </a:p>
          <a:p>
            <a:pPr>
              <a:lnSpc>
                <a:spcPct val="90000"/>
              </a:lnSpc>
            </a:pPr>
            <a:r>
              <a:rPr lang="en-US"/>
              <a:t>Whereas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>
              <a:lnSpc>
                <a:spcPct val="90000"/>
              </a:lnSpc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161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04800"/>
            <a:ext cx="8305800" cy="58213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In the comparison and contrast essay, you must provide your OPINION in your </a:t>
            </a:r>
            <a:r>
              <a:rPr lang="en-US" b="1" dirty="0">
                <a:solidFill>
                  <a:schemeClr val="tx2"/>
                </a:solidFill>
              </a:rPr>
              <a:t>thesis statement</a:t>
            </a:r>
            <a:r>
              <a:rPr lang="en-US" dirty="0"/>
              <a:t>. You have to take a stand and sustain it throughout the essay.</a:t>
            </a:r>
            <a:endParaRPr lang="en-US" b="1" dirty="0"/>
          </a:p>
          <a:p>
            <a:pPr>
              <a:buNone/>
            </a:pPr>
            <a:r>
              <a:rPr lang="en-US" b="1" dirty="0"/>
              <a:t>Example:</a:t>
            </a:r>
          </a:p>
          <a:p>
            <a:pPr>
              <a:buNone/>
            </a:pPr>
            <a:r>
              <a:rPr lang="en-US" dirty="0"/>
              <a:t>(thesis statement –all nouns)</a:t>
            </a:r>
          </a:p>
          <a:p>
            <a:pPr>
              <a:buNone/>
            </a:pPr>
            <a:r>
              <a:rPr lang="en-US" dirty="0"/>
              <a:t>Japanese cars are better than their American counterparts because of their durability, variety, and comfort.</a:t>
            </a:r>
          </a:p>
        </p:txBody>
      </p:sp>
    </p:spTree>
    <p:extLst>
      <p:ext uri="{BB962C8B-B14F-4D97-AF65-F5344CB8AC3E}">
        <p14:creationId xmlns:p14="http://schemas.microsoft.com/office/powerpoint/2010/main" val="38262493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381000"/>
            <a:ext cx="8305800" cy="5745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Structure Exercise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Correct the following examples to form parallel structures: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new computer games entertain, educate, and are amazing.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novelty shop sells hand buzzers, plastic fangs, and insects that are fake.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 convinced most of the audience because he argued logically, calmly, and was reasonable.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Steven prefers books that are short, scary, and filled with suspense.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Aunt Darlene’s hobbies include reading cookbooks devoted to spicy food, learning folk dances from other countries and to paint cat faces on medium sized socks.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7560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57200"/>
            <a:ext cx="8305800" cy="5668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Answers: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new computer games entertain, educate, and amaze.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novelty shop sells hand buzzers, plastic fangs, and fake insects.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Adam convinced most of the audience because he argued logically, calmly, and reasonably.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Steven prefers books that are short, scary, and suspenseful.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Aunt Darlene’s hobbies include reading cookbooks devoted to spicy food, learning folk dances from other countries, and painting cat faces on </a:t>
            </a:r>
            <a:r>
              <a:rPr lang="en-US"/>
              <a:t>medium sized socks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287156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2765</TotalTime>
  <Words>785</Words>
  <Application>Microsoft Office PowerPoint</Application>
  <PresentationFormat>On-screen Show (4:3)</PresentationFormat>
  <Paragraphs>75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Century Schoolbook</vt:lpstr>
      <vt:lpstr>Times New Roman</vt:lpstr>
      <vt:lpstr>Wingdings</vt:lpstr>
      <vt:lpstr>Wingdings 2</vt:lpstr>
      <vt:lpstr>Oriel</vt:lpstr>
      <vt:lpstr>PowerPoint Presentation</vt:lpstr>
      <vt:lpstr>PowerPoint Presentation</vt:lpstr>
      <vt:lpstr>Types</vt:lpstr>
      <vt:lpstr>  Subject by subject Outline Thesis Statement: Both cats and dogs make excellent pets, but an appropriate choice depends on the pet owner’s lifestyle, finances, and household accommodations. </vt:lpstr>
      <vt:lpstr> Point by Point Outline Thesis Statement: Both cats and dogs make excellent pets, but an appropriate choice depends on the pet owner’s lifestyle, finances, and household accommodations. </vt:lpstr>
      <vt:lpstr>Transitions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Hajra Ikram</dc:creator>
  <cp:lastModifiedBy>Ms.Iqra Rafiq</cp:lastModifiedBy>
  <cp:revision>13</cp:revision>
  <dcterms:created xsi:type="dcterms:W3CDTF">2017-11-05T15:20:59Z</dcterms:created>
  <dcterms:modified xsi:type="dcterms:W3CDTF">2021-12-17T10:18:41Z</dcterms:modified>
</cp:coreProperties>
</file>