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1" r:id="rId2"/>
    <p:sldId id="272" r:id="rId3"/>
    <p:sldId id="266" r:id="rId4"/>
    <p:sldId id="267" r:id="rId5"/>
    <p:sldId id="263" r:id="rId6"/>
    <p:sldId id="264" r:id="rId7"/>
    <p:sldId id="278" r:id="rId8"/>
    <p:sldId id="269" r:id="rId9"/>
    <p:sldId id="270"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B2EA76-6D5A-46B1-A869-36188C835919}" type="datetimeFigureOut">
              <a:rPr lang="en-US" smtClean="0"/>
              <a:t>10/1/2021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35B93-5C6F-4A10-87F3-380EDBCBB7CE}" type="slidenum">
              <a:rPr lang="en-US" smtClean="0"/>
              <a:t>‹#›</a:t>
            </a:fld>
            <a:endParaRPr lang="en-US"/>
          </a:p>
        </p:txBody>
      </p:sp>
    </p:spTree>
    <p:extLst>
      <p:ext uri="{BB962C8B-B14F-4D97-AF65-F5344CB8AC3E}">
        <p14:creationId xmlns:p14="http://schemas.microsoft.com/office/powerpoint/2010/main" val="3254407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F10E695-160D-4CCF-8C3D-ABE19C157AFF}"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A907E7-F68A-4C04-B031-52BEEDCBB835}" type="slidenum">
              <a:rPr lang="en-US" smtClean="0"/>
              <a:t>‹#›</a:t>
            </a:fld>
            <a:endParaRPr lang="en-US"/>
          </a:p>
        </p:txBody>
      </p:sp>
    </p:spTree>
    <p:extLst>
      <p:ext uri="{BB962C8B-B14F-4D97-AF65-F5344CB8AC3E}">
        <p14:creationId xmlns:p14="http://schemas.microsoft.com/office/powerpoint/2010/main" val="1403187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10E695-160D-4CCF-8C3D-ABE19C157AFF}"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A907E7-F68A-4C04-B031-52BEEDCBB835}" type="slidenum">
              <a:rPr lang="en-US" smtClean="0"/>
              <a:t>‹#›</a:t>
            </a:fld>
            <a:endParaRPr lang="en-US"/>
          </a:p>
        </p:txBody>
      </p:sp>
    </p:spTree>
    <p:extLst>
      <p:ext uri="{BB962C8B-B14F-4D97-AF65-F5344CB8AC3E}">
        <p14:creationId xmlns:p14="http://schemas.microsoft.com/office/powerpoint/2010/main" val="2466560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10E695-160D-4CCF-8C3D-ABE19C157AFF}"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A907E7-F68A-4C04-B031-52BEEDCBB835}" type="slidenum">
              <a:rPr lang="en-US" smtClean="0"/>
              <a:t>‹#›</a:t>
            </a:fld>
            <a:endParaRPr lang="en-US"/>
          </a:p>
        </p:txBody>
      </p:sp>
    </p:spTree>
    <p:extLst>
      <p:ext uri="{BB962C8B-B14F-4D97-AF65-F5344CB8AC3E}">
        <p14:creationId xmlns:p14="http://schemas.microsoft.com/office/powerpoint/2010/main" val="67122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10E695-160D-4CCF-8C3D-ABE19C157AFF}"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A907E7-F68A-4C04-B031-52BEEDCBB835}" type="slidenum">
              <a:rPr lang="en-US" smtClean="0"/>
              <a:t>‹#›</a:t>
            </a:fld>
            <a:endParaRPr lang="en-US"/>
          </a:p>
        </p:txBody>
      </p:sp>
    </p:spTree>
    <p:extLst>
      <p:ext uri="{BB962C8B-B14F-4D97-AF65-F5344CB8AC3E}">
        <p14:creationId xmlns:p14="http://schemas.microsoft.com/office/powerpoint/2010/main" val="3742231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10E695-160D-4CCF-8C3D-ABE19C157AFF}"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A907E7-F68A-4C04-B031-52BEEDCBB835}" type="slidenum">
              <a:rPr lang="en-US" smtClean="0"/>
              <a:t>‹#›</a:t>
            </a:fld>
            <a:endParaRPr lang="en-US"/>
          </a:p>
        </p:txBody>
      </p:sp>
    </p:spTree>
    <p:extLst>
      <p:ext uri="{BB962C8B-B14F-4D97-AF65-F5344CB8AC3E}">
        <p14:creationId xmlns:p14="http://schemas.microsoft.com/office/powerpoint/2010/main" val="118667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10E695-160D-4CCF-8C3D-ABE19C157AFF}"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A907E7-F68A-4C04-B031-52BEEDCBB835}" type="slidenum">
              <a:rPr lang="en-US" smtClean="0"/>
              <a:t>‹#›</a:t>
            </a:fld>
            <a:endParaRPr lang="en-US"/>
          </a:p>
        </p:txBody>
      </p:sp>
    </p:spTree>
    <p:extLst>
      <p:ext uri="{BB962C8B-B14F-4D97-AF65-F5344CB8AC3E}">
        <p14:creationId xmlns:p14="http://schemas.microsoft.com/office/powerpoint/2010/main" val="334297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10E695-160D-4CCF-8C3D-ABE19C157AFF}" type="datetimeFigureOut">
              <a:rPr lang="en-US" smtClean="0"/>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A907E7-F68A-4C04-B031-52BEEDCBB835}" type="slidenum">
              <a:rPr lang="en-US" smtClean="0"/>
              <a:t>‹#›</a:t>
            </a:fld>
            <a:endParaRPr lang="en-US"/>
          </a:p>
        </p:txBody>
      </p:sp>
    </p:spTree>
    <p:extLst>
      <p:ext uri="{BB962C8B-B14F-4D97-AF65-F5344CB8AC3E}">
        <p14:creationId xmlns:p14="http://schemas.microsoft.com/office/powerpoint/2010/main" val="964981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10E695-160D-4CCF-8C3D-ABE19C157AFF}" type="datetimeFigureOut">
              <a:rPr lang="en-US" smtClean="0"/>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A907E7-F68A-4C04-B031-52BEEDCBB835}" type="slidenum">
              <a:rPr lang="en-US" smtClean="0"/>
              <a:t>‹#›</a:t>
            </a:fld>
            <a:endParaRPr lang="en-US"/>
          </a:p>
        </p:txBody>
      </p:sp>
    </p:spTree>
    <p:extLst>
      <p:ext uri="{BB962C8B-B14F-4D97-AF65-F5344CB8AC3E}">
        <p14:creationId xmlns:p14="http://schemas.microsoft.com/office/powerpoint/2010/main" val="2860547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0E695-160D-4CCF-8C3D-ABE19C157AFF}" type="datetimeFigureOut">
              <a:rPr lang="en-US" smtClean="0"/>
              <a:t>10/1/2021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A907E7-F68A-4C04-B031-52BEEDCBB835}" type="slidenum">
              <a:rPr lang="en-US" smtClean="0"/>
              <a:t>‹#›</a:t>
            </a:fld>
            <a:endParaRPr lang="en-US"/>
          </a:p>
        </p:txBody>
      </p:sp>
    </p:spTree>
    <p:extLst>
      <p:ext uri="{BB962C8B-B14F-4D97-AF65-F5344CB8AC3E}">
        <p14:creationId xmlns:p14="http://schemas.microsoft.com/office/powerpoint/2010/main" val="59116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10E695-160D-4CCF-8C3D-ABE19C157AFF}"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A907E7-F68A-4C04-B031-52BEEDCBB835}" type="slidenum">
              <a:rPr lang="en-US" smtClean="0"/>
              <a:t>‹#›</a:t>
            </a:fld>
            <a:endParaRPr lang="en-US"/>
          </a:p>
        </p:txBody>
      </p:sp>
    </p:spTree>
    <p:extLst>
      <p:ext uri="{BB962C8B-B14F-4D97-AF65-F5344CB8AC3E}">
        <p14:creationId xmlns:p14="http://schemas.microsoft.com/office/powerpoint/2010/main" val="115870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10E695-160D-4CCF-8C3D-ABE19C157AFF}"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A907E7-F68A-4C04-B031-52BEEDCBB835}" type="slidenum">
              <a:rPr lang="en-US" smtClean="0"/>
              <a:t>‹#›</a:t>
            </a:fld>
            <a:endParaRPr lang="en-US"/>
          </a:p>
        </p:txBody>
      </p:sp>
    </p:spTree>
    <p:extLst>
      <p:ext uri="{BB962C8B-B14F-4D97-AF65-F5344CB8AC3E}">
        <p14:creationId xmlns:p14="http://schemas.microsoft.com/office/powerpoint/2010/main" val="1504700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0E695-160D-4CCF-8C3D-ABE19C157AFF}" type="datetimeFigureOut">
              <a:rPr lang="en-US" smtClean="0"/>
              <a:t>10/1/2021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907E7-F68A-4C04-B031-52BEEDCBB835}" type="slidenum">
              <a:rPr lang="en-US" smtClean="0"/>
              <a:t>‹#›</a:t>
            </a:fld>
            <a:endParaRPr lang="en-US"/>
          </a:p>
        </p:txBody>
      </p:sp>
    </p:spTree>
    <p:extLst>
      <p:ext uri="{BB962C8B-B14F-4D97-AF65-F5344CB8AC3E}">
        <p14:creationId xmlns:p14="http://schemas.microsoft.com/office/powerpoint/2010/main" val="3790677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E8E28-0BA4-4E5B-9B77-69ACAA6EE6E2}"/>
              </a:ext>
            </a:extLst>
          </p:cNvPr>
          <p:cNvSpPr>
            <a:spLocks noGrp="1"/>
          </p:cNvSpPr>
          <p:nvPr>
            <p:ph type="title"/>
          </p:nvPr>
        </p:nvSpPr>
        <p:spPr>
          <a:xfrm>
            <a:off x="838200" y="2766218"/>
            <a:ext cx="10515600" cy="1325563"/>
          </a:xfrm>
        </p:spPr>
        <p:txBody>
          <a:bodyPr/>
          <a:lstStyle/>
          <a:p>
            <a:pPr algn="ctr"/>
            <a:r>
              <a:rPr lang="en-US" b="1" dirty="0">
                <a:latin typeface="Times New Roman" panose="02020603050405020304" pitchFamily="18" charset="0"/>
                <a:cs typeface="Times New Roman" panose="02020603050405020304" pitchFamily="18" charset="0"/>
              </a:rPr>
              <a:t>Main Idea &amp; Supporting Details</a:t>
            </a:r>
            <a:endParaRPr lang="en-PK"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955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132ABB-0B9D-4AD3-976E-94441AF13711}"/>
              </a:ext>
            </a:extLst>
          </p:cNvPr>
          <p:cNvSpPr>
            <a:spLocks noGrp="1"/>
          </p:cNvSpPr>
          <p:nvPr>
            <p:ph type="title"/>
          </p:nvPr>
        </p:nvSpPr>
        <p:spPr>
          <a:xfrm>
            <a:off x="838200" y="2766218"/>
            <a:ext cx="10515600" cy="1325563"/>
          </a:xfrm>
        </p:spPr>
        <p:txBody>
          <a:bodyPr/>
          <a:lstStyle/>
          <a:p>
            <a:pPr algn="ctr"/>
            <a:r>
              <a:rPr lang="en-US" b="1" dirty="0">
                <a:latin typeface="Times New Roman" panose="02020603050405020304" pitchFamily="18" charset="0"/>
                <a:cs typeface="Times New Roman" panose="02020603050405020304" pitchFamily="18" charset="0"/>
              </a:rPr>
              <a:t>Worksheet</a:t>
            </a:r>
            <a:endParaRPr lang="en-PK"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463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AAE9E3-3864-4F5D-BEE3-5F589B508725}"/>
              </a:ext>
            </a:extLst>
          </p:cNvPr>
          <p:cNvSpPr txBox="1">
            <a:spLocks/>
          </p:cNvSpPr>
          <p:nvPr/>
        </p:nvSpPr>
        <p:spPr>
          <a:xfrm>
            <a:off x="1110343" y="1915886"/>
            <a:ext cx="10395857" cy="18430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What is a main idea?</a:t>
            </a:r>
          </a:p>
          <a:p>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What are the supporting details?</a:t>
            </a:r>
          </a:p>
        </p:txBody>
      </p:sp>
    </p:spTree>
    <p:extLst>
      <p:ext uri="{BB962C8B-B14F-4D97-AF65-F5344CB8AC3E}">
        <p14:creationId xmlns:p14="http://schemas.microsoft.com/office/powerpoint/2010/main" val="2494311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5597" y="1306118"/>
            <a:ext cx="10520806" cy="4245764"/>
          </a:xfrm>
        </p:spPr>
        <p:txBody>
          <a:bodyPr>
            <a:noAutofit/>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Example 1:</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There are different reasons to go to college. One reason is to learn new and better ways of thinking. For Example, in business, Kamal is learning how to plan his future. Another is to prepare for a career. For Ali this means, he is taking biology classes in order to become a doctor. Finally, Bilal is interested in making money. </a:t>
            </a:r>
          </a:p>
        </p:txBody>
      </p:sp>
    </p:spTree>
    <p:extLst>
      <p:ext uri="{BB962C8B-B14F-4D97-AF65-F5344CB8AC3E}">
        <p14:creationId xmlns:p14="http://schemas.microsoft.com/office/powerpoint/2010/main" val="368791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772"/>
            <a:ext cx="10515600" cy="5646876"/>
          </a:xfrm>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Main idea:</a:t>
            </a:r>
          </a:p>
          <a:p>
            <a:pPr lvl="1"/>
            <a:r>
              <a:rPr lang="en-US" sz="2800" dirty="0">
                <a:latin typeface="Times New Roman" panose="02020603050405020304" pitchFamily="18" charset="0"/>
                <a:cs typeface="Times New Roman" panose="02020603050405020304" pitchFamily="18" charset="0"/>
              </a:rPr>
              <a:t>There are different reasons to go to college.</a:t>
            </a:r>
          </a:p>
          <a:p>
            <a:pPr marL="0" indent="0">
              <a:buNone/>
            </a:pPr>
            <a:r>
              <a:rPr lang="en-US" b="1" dirty="0">
                <a:latin typeface="Times New Roman" panose="02020603050405020304" pitchFamily="18" charset="0"/>
                <a:cs typeface="Times New Roman" panose="02020603050405020304" pitchFamily="18" charset="0"/>
              </a:rPr>
              <a:t>Major details:</a:t>
            </a:r>
            <a:endParaRPr lang="en-US"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Firstly, to learn new and better ways of thinking.</a:t>
            </a:r>
          </a:p>
          <a:p>
            <a:pPr lvl="1"/>
            <a:r>
              <a:rPr lang="en-US" sz="2800" dirty="0">
                <a:latin typeface="Times New Roman" panose="02020603050405020304" pitchFamily="18" charset="0"/>
                <a:cs typeface="Times New Roman" panose="02020603050405020304" pitchFamily="18" charset="0"/>
              </a:rPr>
              <a:t>Secondly, to prepare for a career.</a:t>
            </a:r>
          </a:p>
          <a:p>
            <a:pPr lvl="1"/>
            <a:r>
              <a:rPr lang="en-US" sz="2800" dirty="0">
                <a:latin typeface="Times New Roman" panose="02020603050405020304" pitchFamily="18" charset="0"/>
                <a:cs typeface="Times New Roman" panose="02020603050405020304" pitchFamily="18" charset="0"/>
              </a:rPr>
              <a:t>Finally, Bilal is interested in making money to support his family.</a:t>
            </a:r>
          </a:p>
          <a:p>
            <a:pPr marL="0" indent="0">
              <a:buNone/>
            </a:pPr>
            <a:r>
              <a:rPr lang="en-US" b="1" dirty="0">
                <a:latin typeface="Times New Roman" panose="02020603050405020304" pitchFamily="18" charset="0"/>
                <a:cs typeface="Times New Roman" panose="02020603050405020304" pitchFamily="18" charset="0"/>
              </a:rPr>
              <a:t>Minor details: </a:t>
            </a:r>
          </a:p>
          <a:p>
            <a:pPr lvl="1"/>
            <a:r>
              <a:rPr lang="en-US" sz="2800" dirty="0">
                <a:latin typeface="Times New Roman" panose="02020603050405020304" pitchFamily="18" charset="0"/>
                <a:cs typeface="Times New Roman" panose="02020603050405020304" pitchFamily="18" charset="0"/>
              </a:rPr>
              <a:t>For Example, in business, Kamal is learning how to plan his future.</a:t>
            </a:r>
          </a:p>
          <a:p>
            <a:pPr lvl="1"/>
            <a:r>
              <a:rPr lang="en-US" sz="2800" dirty="0">
                <a:latin typeface="Times New Roman" panose="02020603050405020304" pitchFamily="18" charset="0"/>
                <a:cs typeface="Times New Roman" panose="02020603050405020304" pitchFamily="18" charset="0"/>
              </a:rPr>
              <a:t>For Ali this means, he is taking biology classes in order to become a doctor.</a:t>
            </a:r>
          </a:p>
        </p:txBody>
      </p:sp>
      <p:sp>
        <p:nvSpPr>
          <p:cNvPr id="4" name="Title 3">
            <a:extLst>
              <a:ext uri="{FF2B5EF4-FFF2-40B4-BE49-F238E27FC236}">
                <a16:creationId xmlns:a16="http://schemas.microsoft.com/office/drawing/2014/main" id="{B2A470E1-A8D6-4326-AD24-5494B3C4DB66}"/>
              </a:ext>
            </a:extLst>
          </p:cNvPr>
          <p:cNvSpPr>
            <a:spLocks noGrp="1"/>
          </p:cNvSpPr>
          <p:nvPr>
            <p:ph type="title"/>
          </p:nvPr>
        </p:nvSpPr>
        <p:spPr>
          <a:xfrm>
            <a:off x="732183" y="0"/>
            <a:ext cx="10515600" cy="742122"/>
          </a:xfrm>
        </p:spPr>
        <p:txBody>
          <a:bodyPr>
            <a:normAutofit/>
          </a:bodyPr>
          <a:lstStyle/>
          <a:p>
            <a:pPr algn="ctr"/>
            <a:r>
              <a:rPr lang="en-US" sz="3200" b="1" dirty="0">
                <a:latin typeface="Times New Roman" panose="02020603050405020304" pitchFamily="18" charset="0"/>
                <a:cs typeface="Times New Roman" panose="02020603050405020304" pitchFamily="18" charset="0"/>
              </a:rPr>
              <a:t>Answer Key</a:t>
            </a:r>
          </a:p>
        </p:txBody>
      </p:sp>
    </p:spTree>
    <p:extLst>
      <p:ext uri="{BB962C8B-B14F-4D97-AF65-F5344CB8AC3E}">
        <p14:creationId xmlns:p14="http://schemas.microsoft.com/office/powerpoint/2010/main" val="173476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8457" y="745435"/>
            <a:ext cx="10755086" cy="5677136"/>
          </a:xfrm>
        </p:spPr>
        <p:txBody>
          <a:bodyPr>
            <a:noAutofit/>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Example 2:</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Many people are passive (allowing other people to be in control) when they visit a doctor. First of all, they often fail to provide the doctor with complete information about their medical problem. They may barely describe their symptoms, believing that a skilled doctor—like a master car mechanic—will somehow easily be able to diagnose what is wrong with them. Secondly, many people fail to ask their doctors for a full and clear explanation of their condition. They don’t want to take up too much of doctor’s time, so they say little and ask almost nothing. Last of all, they often fail to understand a doctor’s orders. Studies show that many patients don’t understand why they should take a certain medication or for how long they should take it. </a:t>
            </a:r>
          </a:p>
        </p:txBody>
      </p:sp>
    </p:spTree>
    <p:extLst>
      <p:ext uri="{BB962C8B-B14F-4D97-AF65-F5344CB8AC3E}">
        <p14:creationId xmlns:p14="http://schemas.microsoft.com/office/powerpoint/2010/main" val="209555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2183" y="0"/>
            <a:ext cx="10515600" cy="742122"/>
          </a:xfrm>
        </p:spPr>
        <p:txBody>
          <a:bodyPr>
            <a:normAutofit/>
          </a:bodyPr>
          <a:lstStyle/>
          <a:p>
            <a:pPr algn="ctr"/>
            <a:r>
              <a:rPr lang="en-US" sz="3200" b="1" dirty="0">
                <a:latin typeface="Times New Roman" panose="02020603050405020304" pitchFamily="18" charset="0"/>
                <a:cs typeface="Times New Roman" panose="02020603050405020304" pitchFamily="18" charset="0"/>
              </a:rPr>
              <a:t>Answer Key</a:t>
            </a:r>
          </a:p>
        </p:txBody>
      </p:sp>
      <p:sp>
        <p:nvSpPr>
          <p:cNvPr id="3" name="Content Placeholder 2"/>
          <p:cNvSpPr>
            <a:spLocks noGrp="1"/>
          </p:cNvSpPr>
          <p:nvPr>
            <p:ph idx="1"/>
          </p:nvPr>
        </p:nvSpPr>
        <p:spPr>
          <a:xfrm>
            <a:off x="178905" y="742122"/>
            <a:ext cx="11622155" cy="5854621"/>
          </a:xfrm>
        </p:spPr>
        <p:txBody>
          <a:bodyPr>
            <a:noAutofit/>
          </a:bodyPr>
          <a:lstStyle/>
          <a:p>
            <a:pPr algn="just"/>
            <a:r>
              <a:rPr lang="en-US" sz="2400" b="1" dirty="0">
                <a:latin typeface="Times New Roman" panose="02020603050405020304" pitchFamily="18" charset="0"/>
                <a:cs typeface="Times New Roman" panose="02020603050405020304" pitchFamily="18" charset="0"/>
              </a:rPr>
              <a:t>Main idea</a:t>
            </a:r>
            <a:r>
              <a:rPr lang="en-US" sz="2400" dirty="0">
                <a:latin typeface="Times New Roman" panose="02020603050405020304" pitchFamily="18" charset="0"/>
                <a:cs typeface="Times New Roman" panose="02020603050405020304" pitchFamily="18" charset="0"/>
              </a:rPr>
              <a:t>: </a:t>
            </a:r>
          </a:p>
          <a:p>
            <a:pPr lvl="3" algn="just"/>
            <a:r>
              <a:rPr lang="en-US" sz="2400" dirty="0">
                <a:latin typeface="Times New Roman" panose="02020603050405020304" pitchFamily="18" charset="0"/>
                <a:cs typeface="Times New Roman" panose="02020603050405020304" pitchFamily="18" charset="0"/>
              </a:rPr>
              <a:t>Stated.</a:t>
            </a:r>
          </a:p>
          <a:p>
            <a:pPr lvl="3" algn="just"/>
            <a:r>
              <a:rPr lang="en-US" sz="2400" dirty="0">
                <a:latin typeface="Times New Roman" panose="02020603050405020304" pitchFamily="18" charset="0"/>
                <a:cs typeface="Times New Roman" panose="02020603050405020304" pitchFamily="18" charset="0"/>
              </a:rPr>
              <a:t>Many people are passive when they visit a doctor.</a:t>
            </a:r>
          </a:p>
          <a:p>
            <a:pPr lvl="1" algn="just"/>
            <a:r>
              <a:rPr lang="en-US" b="1" dirty="0">
                <a:latin typeface="Times New Roman" panose="02020603050405020304" pitchFamily="18" charset="0"/>
                <a:cs typeface="Times New Roman" panose="02020603050405020304" pitchFamily="18" charset="0"/>
              </a:rPr>
              <a:t>Major details: </a:t>
            </a:r>
          </a:p>
          <a:p>
            <a:pPr lvl="3" algn="just"/>
            <a:r>
              <a:rPr lang="en-US" sz="2400" dirty="0">
                <a:latin typeface="Times New Roman" panose="02020603050405020304" pitchFamily="18" charset="0"/>
                <a:cs typeface="Times New Roman" panose="02020603050405020304" pitchFamily="18" charset="0"/>
              </a:rPr>
              <a:t>1. Fail to provide enough information about their problem.</a:t>
            </a:r>
          </a:p>
          <a:p>
            <a:pPr lvl="3" algn="just"/>
            <a:r>
              <a:rPr lang="en-US" sz="2400" dirty="0">
                <a:latin typeface="Times New Roman" panose="02020603050405020304" pitchFamily="18" charset="0"/>
                <a:cs typeface="Times New Roman" panose="02020603050405020304" pitchFamily="18" charset="0"/>
              </a:rPr>
              <a:t>2. Fail to get full explanation about their problem.</a:t>
            </a:r>
          </a:p>
          <a:p>
            <a:pPr lvl="3" algn="just"/>
            <a:r>
              <a:rPr lang="en-US" sz="2400" dirty="0">
                <a:latin typeface="Times New Roman" panose="02020603050405020304" pitchFamily="18" charset="0"/>
                <a:cs typeface="Times New Roman" panose="02020603050405020304" pitchFamily="18" charset="0"/>
              </a:rPr>
              <a:t>3. Fail to understand doctor’s orders.</a:t>
            </a:r>
          </a:p>
          <a:p>
            <a:pPr lvl="1" algn="just"/>
            <a:r>
              <a:rPr lang="en-US" b="1" dirty="0">
                <a:latin typeface="Times New Roman" panose="02020603050405020304" pitchFamily="18" charset="0"/>
                <a:cs typeface="Times New Roman" panose="02020603050405020304" pitchFamily="18" charset="0"/>
              </a:rPr>
              <a:t>Minor details:</a:t>
            </a:r>
          </a:p>
          <a:p>
            <a:pPr lvl="2" algn="just"/>
            <a:r>
              <a:rPr lang="en-US" sz="2400" dirty="0">
                <a:latin typeface="Times New Roman" panose="02020603050405020304" pitchFamily="18" charset="0"/>
                <a:cs typeface="Times New Roman" panose="02020603050405020304" pitchFamily="18" charset="0"/>
              </a:rPr>
              <a:t>They believe that doctor is master and know everything and can easily diagnose their problems.</a:t>
            </a:r>
          </a:p>
          <a:p>
            <a:pPr lvl="2" algn="just"/>
            <a:r>
              <a:rPr lang="en-US" sz="2400" dirty="0">
                <a:latin typeface="Times New Roman" panose="02020603050405020304" pitchFamily="18" charset="0"/>
                <a:cs typeface="Times New Roman" panose="02020603050405020304" pitchFamily="18" charset="0"/>
              </a:rPr>
              <a:t>They don’t want to take up too much of doctor’s time, so they say little and ask almost nothing.</a:t>
            </a:r>
          </a:p>
          <a:p>
            <a:pPr lvl="2" algn="just"/>
            <a:r>
              <a:rPr lang="en-US" sz="2400" dirty="0">
                <a:latin typeface="Times New Roman" panose="02020603050405020304" pitchFamily="18" charset="0"/>
                <a:cs typeface="Times New Roman" panose="02020603050405020304" pitchFamily="18" charset="0"/>
              </a:rPr>
              <a:t>They don’t understand why they should take a certain medication or for how long they should take it.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227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F353-E83F-4595-AD66-54F98371D280}"/>
              </a:ext>
            </a:extLst>
          </p:cNvPr>
          <p:cNvSpPr>
            <a:spLocks noGrp="1"/>
          </p:cNvSpPr>
          <p:nvPr>
            <p:ph type="title"/>
          </p:nvPr>
        </p:nvSpPr>
        <p:spPr>
          <a:xfrm>
            <a:off x="838200" y="2766218"/>
            <a:ext cx="10515600" cy="1325563"/>
          </a:xfrm>
        </p:spPr>
        <p:txBody>
          <a:bodyPr/>
          <a:lstStyle/>
          <a:p>
            <a:pPr algn="ctr"/>
            <a:r>
              <a:rPr lang="en-US" b="1" dirty="0">
                <a:latin typeface="Times New Roman" panose="02020603050405020304" pitchFamily="18" charset="0"/>
                <a:cs typeface="Times New Roman" panose="02020603050405020304" pitchFamily="18" charset="0"/>
              </a:rPr>
              <a:t>Author’s Purpose</a:t>
            </a:r>
            <a:endParaRPr lang="en-PK"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359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Author’s Purpose</a:t>
            </a:r>
          </a:p>
        </p:txBody>
      </p:sp>
      <p:sp>
        <p:nvSpPr>
          <p:cNvPr id="3" name="Content Placeholder 2"/>
          <p:cNvSpPr>
            <a:spLocks noGrp="1"/>
          </p:cNvSpPr>
          <p:nvPr>
            <p:ph idx="1"/>
          </p:nvPr>
        </p:nvSpPr>
        <p:spPr/>
        <p:txBody>
          <a:bodyPr>
            <a:normAutofit fontScale="92500" lnSpcReduction="10000"/>
          </a:bodyPr>
          <a:lstStyle/>
          <a:p>
            <a:pPr marL="0" indent="0">
              <a:buNone/>
            </a:pPr>
            <a:r>
              <a:rPr lang="en-US" sz="3200" dirty="0">
                <a:latin typeface="Times New Roman" panose="02020603050405020304" pitchFamily="18" charset="0"/>
                <a:cs typeface="Times New Roman" panose="02020603050405020304" pitchFamily="18" charset="0"/>
              </a:rPr>
              <a:t>1. A cook book containing recipes for making cakes, cookies, and other desserts</a:t>
            </a:r>
          </a:p>
          <a:p>
            <a:pPr marL="0" indent="0">
              <a:buNone/>
            </a:pPr>
            <a:endParaRPr lang="en-US" sz="3200" b="1"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2. A politician’s speech about how homes should be provided to families who cannot afford them </a:t>
            </a:r>
          </a:p>
          <a:p>
            <a:pPr marL="0" indent="0">
              <a:buNone/>
            </a:pPr>
            <a:endParaRPr lang="en-US" sz="3200" b="1"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3. A poem about a “packrat,” a person who refuses to throw things away, even things that most people would consider garbage</a:t>
            </a:r>
            <a:r>
              <a:rPr lang="en-US" sz="3200" b="1" dirty="0">
                <a:latin typeface="Times New Roman" panose="02020603050405020304" pitchFamily="18" charset="0"/>
                <a:cs typeface="Times New Roman" panose="02020603050405020304" pitchFamily="18" charset="0"/>
              </a:rPr>
              <a:t>		</a:t>
            </a:r>
          </a:p>
          <a:p>
            <a:pPr marL="0" indent="0">
              <a:buNone/>
            </a:pPr>
            <a:r>
              <a:rPr lang="en-US" sz="32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0392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Author’s Purpose</a:t>
            </a:r>
          </a:p>
        </p:txBody>
      </p:sp>
      <p:sp>
        <p:nvSpPr>
          <p:cNvPr id="3" name="Content Placeholder 2"/>
          <p:cNvSpPr>
            <a:spLocks noGrp="1"/>
          </p:cNvSpPr>
          <p:nvPr>
            <p:ph idx="1"/>
          </p:nvPr>
        </p:nvSpPr>
        <p:spPr/>
        <p:txBody>
          <a:bodyPr>
            <a:normAutofit fontScale="92500" lnSpcReduction="10000"/>
          </a:bodyPr>
          <a:lstStyle/>
          <a:p>
            <a:pPr marL="0" indent="0">
              <a:buNone/>
            </a:pPr>
            <a:r>
              <a:rPr lang="en-US" sz="3200" dirty="0">
                <a:latin typeface="Times New Roman" panose="02020603050405020304" pitchFamily="18" charset="0"/>
                <a:cs typeface="Times New Roman" panose="02020603050405020304" pitchFamily="18" charset="0"/>
              </a:rPr>
              <a:t>1. A cook book containing recipes for making cakes, cookies, and other desserts</a:t>
            </a:r>
          </a:p>
          <a:p>
            <a:pPr marL="0" indent="0">
              <a:buNone/>
            </a:pPr>
            <a:r>
              <a:rPr lang="en-US" sz="3200" b="1" dirty="0">
                <a:latin typeface="Times New Roman" panose="02020603050405020304" pitchFamily="18" charset="0"/>
                <a:cs typeface="Times New Roman" panose="02020603050405020304" pitchFamily="18" charset="0"/>
              </a:rPr>
              <a:t>To inform</a:t>
            </a:r>
          </a:p>
          <a:p>
            <a:pPr marL="0" indent="0">
              <a:buNone/>
            </a:pPr>
            <a:r>
              <a:rPr lang="en-US" sz="3200" dirty="0">
                <a:latin typeface="Times New Roman" panose="02020603050405020304" pitchFamily="18" charset="0"/>
                <a:cs typeface="Times New Roman" panose="02020603050405020304" pitchFamily="18" charset="0"/>
              </a:rPr>
              <a:t>2. A politician’s speech about how homes should be provided to families who cannot afford them </a:t>
            </a:r>
          </a:p>
          <a:p>
            <a:pPr marL="0" indent="0">
              <a:buNone/>
            </a:pPr>
            <a:r>
              <a:rPr lang="en-US" sz="3200" b="1" dirty="0">
                <a:latin typeface="Times New Roman" panose="02020603050405020304" pitchFamily="18" charset="0"/>
                <a:cs typeface="Times New Roman" panose="02020603050405020304" pitchFamily="18" charset="0"/>
              </a:rPr>
              <a:t>To persuade</a:t>
            </a:r>
          </a:p>
          <a:p>
            <a:pPr marL="0" indent="0">
              <a:buNone/>
            </a:pPr>
            <a:r>
              <a:rPr lang="en-US" sz="3200" dirty="0">
                <a:latin typeface="Times New Roman" panose="02020603050405020304" pitchFamily="18" charset="0"/>
                <a:cs typeface="Times New Roman" panose="02020603050405020304" pitchFamily="18" charset="0"/>
              </a:rPr>
              <a:t>3. A poem about a “packrat,” a person who refuses to throw things away, even things that most people would consider garbage</a:t>
            </a:r>
            <a:r>
              <a:rPr lang="en-US" sz="3200" b="1" dirty="0">
                <a:latin typeface="Times New Roman" panose="02020603050405020304" pitchFamily="18" charset="0"/>
                <a:cs typeface="Times New Roman" panose="02020603050405020304" pitchFamily="18" charset="0"/>
              </a:rPr>
              <a:t>		</a:t>
            </a:r>
          </a:p>
          <a:p>
            <a:pPr marL="0" indent="0">
              <a:buNone/>
            </a:pPr>
            <a:r>
              <a:rPr lang="en-US" sz="3200" b="1" dirty="0">
                <a:latin typeface="Times New Roman" panose="02020603050405020304" pitchFamily="18" charset="0"/>
                <a:cs typeface="Times New Roman" panose="02020603050405020304" pitchFamily="18" charset="0"/>
              </a:rPr>
              <a:t>To entertain</a:t>
            </a:r>
          </a:p>
        </p:txBody>
      </p:sp>
    </p:spTree>
    <p:extLst>
      <p:ext uri="{BB962C8B-B14F-4D97-AF65-F5344CB8AC3E}">
        <p14:creationId xmlns:p14="http://schemas.microsoft.com/office/powerpoint/2010/main" val="358440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1358</TotalTime>
  <Words>569</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Main Idea &amp; Supporting Details</vt:lpstr>
      <vt:lpstr>PowerPoint Presentation</vt:lpstr>
      <vt:lpstr>PowerPoint Presentation</vt:lpstr>
      <vt:lpstr>Answer Key</vt:lpstr>
      <vt:lpstr>PowerPoint Presentation</vt:lpstr>
      <vt:lpstr>Answer Key</vt:lpstr>
      <vt:lpstr>Author’s Purpose</vt:lpstr>
      <vt:lpstr>Author’s Purpose</vt:lpstr>
      <vt:lpstr>Author’s Purpose</vt:lpstr>
      <vt:lpstr>Worksheet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Idea</dc:title>
  <dc:creator>Husnain Raza</dc:creator>
  <cp:lastModifiedBy>Iqra Furqan</cp:lastModifiedBy>
  <cp:revision>36</cp:revision>
  <dcterms:created xsi:type="dcterms:W3CDTF">2016-08-09T18:02:06Z</dcterms:created>
  <dcterms:modified xsi:type="dcterms:W3CDTF">2021-10-01T10:43:31Z</dcterms:modified>
</cp:coreProperties>
</file>