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609600"/>
            <a:ext cx="23876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609600"/>
            <a:ext cx="69596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3232DA-D6BA-4D99-9BA0-9A907816030D}" type="slidenum">
              <a:rPr lang="en-US" sz="2400" smtClean="0">
                <a:solidFill>
                  <a:srgbClr val="FFFFFF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4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2C04E4C-A21F-41F1-A4E4-019EB8B1318E}" type="slidenum">
              <a:rPr lang="en-US" sz="2400" smtClean="0">
                <a:solidFill>
                  <a:srgbClr val="FFFFFF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1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5830DF4-24D4-44DA-9CBE-DA0F6F14AC2F}" type="slidenum">
              <a:rPr lang="en-US" sz="2400" smtClean="0">
                <a:solidFill>
                  <a:srgbClr val="FFFFFF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4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1E609A8-F659-424C-AA3E-6D54ACB25B1B}" type="slidenum">
              <a:rPr lang="en-US" sz="2400" smtClean="0">
                <a:solidFill>
                  <a:srgbClr val="FFFFFF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93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752600"/>
            <a:ext cx="4673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4673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0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02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20184" y="465138"/>
            <a:ext cx="10953749" cy="600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ＭＳ Ｐゴシック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609600"/>
            <a:ext cx="955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0477" tIns="44444" rIns="90477" bIns="444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752600"/>
            <a:ext cx="955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0477" tIns="44444" rIns="90477" bIns="444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09600" y="6465889"/>
            <a:ext cx="10989733" cy="36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7" tIns="44444" rIns="90477" bIns="44444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E5E503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Physics </a:t>
            </a:r>
            <a:r>
              <a:rPr kumimoji="0" 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E5E503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BS-1101 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E5E503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By </a:t>
            </a:r>
            <a:r>
              <a:rPr kumimoji="0" lang="en-US" sz="2000" b="1" i="1" u="sng" strike="noStrike" kern="1200" cap="none" spc="0" normalizeH="0" baseline="0" noProof="0" dirty="0" err="1" smtClean="0">
                <a:ln>
                  <a:noFill/>
                </a:ln>
                <a:solidFill>
                  <a:srgbClr val="E5E503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M.Rahim</a:t>
            </a:r>
            <a:r>
              <a:rPr kumimoji="0" 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E5E503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, DHA </a:t>
            </a:r>
            <a:r>
              <a:rPr kumimoji="0" lang="en-US" sz="2000" b="1" i="1" u="sng" strike="noStrike" kern="1200" cap="none" spc="0" normalizeH="0" baseline="0" noProof="0" dirty="0" err="1" smtClean="0">
                <a:ln>
                  <a:noFill/>
                </a:ln>
                <a:solidFill>
                  <a:srgbClr val="E5E503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Suffa</a:t>
            </a:r>
            <a:r>
              <a:rPr kumimoji="0" 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E5E503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 University Karachi. 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E5E503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Pg. </a:t>
            </a:r>
            <a:fld id="{BA952B66-27D4-4346-84EA-22420D8E0817}" type="slidenum"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srgbClr val="E5E503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285750" marR="0" lvl="0" indent="-28575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1" i="1" u="sng" strike="noStrike" kern="1200" cap="none" spc="0" normalizeH="0" baseline="0" noProof="0" dirty="0">
              <a:ln>
                <a:noFill/>
              </a:ln>
              <a:solidFill>
                <a:srgbClr val="E5E503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823200" y="76201"/>
            <a:ext cx="37846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912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1"/>
        </a:buClr>
        <a:buSzPct val="75000"/>
        <a:buFont typeface="Monotype Sorts" charset="2"/>
        <a:buChar char="l"/>
        <a:defRPr sz="20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286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Monotype Sorts" charset="2"/>
        <a:buChar char="ç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9715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25730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hlink"/>
        </a:buClr>
        <a:buSzPct val="60000"/>
        <a:buFont typeface="Monotype Sorts" charset="2"/>
        <a:buChar char="n"/>
        <a:defRPr sz="1700">
          <a:solidFill>
            <a:schemeClr val="tx1"/>
          </a:solidFill>
          <a:latin typeface="+mn-lt"/>
          <a:ea typeface="MS PGothic" pitchFamily="34" charset="-128"/>
        </a:defRPr>
      </a:lvl4pPr>
      <a:lvl5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700">
          <a:solidFill>
            <a:schemeClr val="tx1"/>
          </a:solidFill>
          <a:latin typeface="+mn-lt"/>
          <a:ea typeface="MS PGothic" pitchFamily="34" charset="-128"/>
        </a:defRPr>
      </a:lvl5pPr>
      <a:lvl6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700">
          <a:solidFill>
            <a:schemeClr val="tx1"/>
          </a:solidFill>
          <a:latin typeface="+mn-lt"/>
          <a:ea typeface="+mn-ea"/>
        </a:defRPr>
      </a:lvl6pPr>
      <a:lvl7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700">
          <a:solidFill>
            <a:schemeClr val="tx1"/>
          </a:solidFill>
          <a:latin typeface="+mn-lt"/>
          <a:ea typeface="+mn-ea"/>
        </a:defRPr>
      </a:lvl7pPr>
      <a:lvl8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700">
          <a:solidFill>
            <a:schemeClr val="tx1"/>
          </a:solidFill>
          <a:latin typeface="+mn-lt"/>
          <a:ea typeface="+mn-ea"/>
        </a:defRPr>
      </a:lvl8pPr>
      <a:lvl9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Administrator\Desktop\bismillah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56" y="692882"/>
            <a:ext cx="7934471" cy="5707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2216728" y="4224339"/>
            <a:ext cx="7924800" cy="584775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ELECTROSTATICS  </a:t>
            </a:r>
            <a:endParaRPr lang="en-US" sz="3200" b="1" dirty="0">
              <a:solidFill>
                <a:srgbClr val="FFFFFF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7" y="526480"/>
            <a:ext cx="8118516" cy="86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8" y="1420079"/>
            <a:ext cx="8118763" cy="191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07" y="3362761"/>
            <a:ext cx="4287981" cy="300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2050473" y="3380491"/>
            <a:ext cx="1953491" cy="297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8243455" y="3352782"/>
            <a:ext cx="1939636" cy="300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3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619" y="609601"/>
            <a:ext cx="8113797" cy="886691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ELECTRIC FIELD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20" y="1523994"/>
            <a:ext cx="8118762" cy="87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35" y="2412060"/>
            <a:ext cx="8119547" cy="130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35" y="3747654"/>
            <a:ext cx="8119549" cy="96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34" y="4740331"/>
            <a:ext cx="8120332" cy="167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4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34" y="4461638"/>
            <a:ext cx="8023567" cy="90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2915"/>
          <a:stretch/>
        </p:blipFill>
        <p:spPr bwMode="auto">
          <a:xfrm>
            <a:off x="2056739" y="5363406"/>
            <a:ext cx="8029370" cy="101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29" y="586420"/>
            <a:ext cx="3626069" cy="389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284" y="583004"/>
            <a:ext cx="4209395" cy="389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5686098" y="589995"/>
            <a:ext cx="409903" cy="3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30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41" y="735726"/>
            <a:ext cx="8077200" cy="98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648" y="1826167"/>
            <a:ext cx="8058091" cy="178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22" y="3649718"/>
            <a:ext cx="8061042" cy="16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47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28" y="541284"/>
            <a:ext cx="8119241" cy="86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"/>
          <a:stretch/>
        </p:blipFill>
        <p:spPr bwMode="auto">
          <a:xfrm>
            <a:off x="2060029" y="1426775"/>
            <a:ext cx="8119241" cy="81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63" y="2269757"/>
            <a:ext cx="5780750" cy="41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2050473" y="2266950"/>
            <a:ext cx="1270796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8887456" y="2271649"/>
            <a:ext cx="1270796" cy="414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3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59" y="532926"/>
            <a:ext cx="8071944" cy="96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92" y="1521011"/>
            <a:ext cx="805354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0"/>
          <a:stretch/>
        </p:blipFill>
        <p:spPr bwMode="auto">
          <a:xfrm>
            <a:off x="2099100" y="2511614"/>
            <a:ext cx="8048639" cy="75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908" y="3310878"/>
            <a:ext cx="3071648" cy="306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2097770" y="3310760"/>
            <a:ext cx="2279789" cy="307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7389728" y="3305505"/>
            <a:ext cx="2765574" cy="307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8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86" y="609601"/>
            <a:ext cx="7772400" cy="746234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ELECTRIC FLUX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87" y="1492468"/>
            <a:ext cx="77879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86" y="3243159"/>
            <a:ext cx="7819697" cy="305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16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350" y="877614"/>
            <a:ext cx="8074093" cy="1143000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FLUX OF A NON-UNIFORM ELECTRIC FIELD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01" y="2774757"/>
            <a:ext cx="803026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3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86" y="530773"/>
            <a:ext cx="7961586" cy="107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86" y="1610742"/>
            <a:ext cx="7961638" cy="283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87" y="4382814"/>
            <a:ext cx="3957147" cy="195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30" y="5452882"/>
            <a:ext cx="4004442" cy="88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6127531" y="4414346"/>
            <a:ext cx="4004440" cy="10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2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84" y="570186"/>
            <a:ext cx="8037788" cy="10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56" y="1658005"/>
            <a:ext cx="8040416" cy="115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60" y="2802440"/>
            <a:ext cx="4916213" cy="24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024" y="4513462"/>
            <a:ext cx="3886200" cy="77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6710855" y="2743201"/>
            <a:ext cx="3421117" cy="179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1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07" y="600501"/>
            <a:ext cx="7997587" cy="571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5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450" y="591452"/>
            <a:ext cx="8039100" cy="945059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GAUSS'S LAW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470" y="1647186"/>
            <a:ext cx="5268036" cy="1366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211"/>
          <a:stretch/>
        </p:blipFill>
        <p:spPr>
          <a:xfrm>
            <a:off x="7313209" y="1638300"/>
            <a:ext cx="2821392" cy="4614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0" y="3003372"/>
            <a:ext cx="5258654" cy="86912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2076450" y="3846111"/>
            <a:ext cx="5236760" cy="240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8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865" y="539704"/>
            <a:ext cx="8120668" cy="1098596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POINT CHARGE INSIDE A SPHERICAL SURFACE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15" y="1816844"/>
            <a:ext cx="8119564" cy="28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667" y="527145"/>
            <a:ext cx="3846384" cy="585460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2038350" y="533400"/>
            <a:ext cx="215265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7905750" y="533400"/>
            <a:ext cx="226695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1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615" y="532264"/>
            <a:ext cx="8120418" cy="996286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POINT CHARGE INSIDE NON SPHERICAL SURFACE.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435" y="3277729"/>
            <a:ext cx="4850606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68" y="3271126"/>
            <a:ext cx="3333561" cy="2772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61" y="1875371"/>
            <a:ext cx="8088476" cy="113579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2015319" y="4285405"/>
            <a:ext cx="4844956" cy="176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7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264" y="609600"/>
            <a:ext cx="8052179" cy="1143000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GENERAL FORM OF GAUSS’S LAW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97"/>
          <a:stretch/>
        </p:blipFill>
        <p:spPr>
          <a:xfrm>
            <a:off x="2058808" y="2810272"/>
            <a:ext cx="4844969" cy="896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02"/>
          <a:stretch/>
        </p:blipFill>
        <p:spPr>
          <a:xfrm>
            <a:off x="2058825" y="1832931"/>
            <a:ext cx="8037219" cy="992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6397"/>
          <a:stretch/>
        </p:blipFill>
        <p:spPr>
          <a:xfrm>
            <a:off x="6871364" y="2782512"/>
            <a:ext cx="3231995" cy="359099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2057401" y="3712191"/>
            <a:ext cx="4819081" cy="266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8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065" y="597777"/>
            <a:ext cx="8153400" cy="821121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APPLICATION OF GAUSS’S LAW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516" y="2743200"/>
            <a:ext cx="3450840" cy="2992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50" y="2742867"/>
            <a:ext cx="4710185" cy="29909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014045" y="1954924"/>
            <a:ext cx="8153400" cy="79221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extLst>
            <a:ext uri="{FAA26D3D-D897-4be2-8F04-BA451C77F1D7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477" tIns="44444" rIns="90477" bIns="44444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FIELD OF CHARGE CONDUCTING SPHERE </a:t>
            </a:r>
            <a:endParaRPr lang="en-US" sz="2800" dirty="0">
              <a:solidFill>
                <a:srgbClr val="FFFFFF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3166" y="1387383"/>
            <a:ext cx="8058150" cy="551792"/>
          </a:xfr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FIELD OF LINE CHARGE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84" y="1938500"/>
            <a:ext cx="8055467" cy="1813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2" y="3695702"/>
            <a:ext cx="3981449" cy="2686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8391" r="6629"/>
          <a:stretch/>
        </p:blipFill>
        <p:spPr>
          <a:xfrm>
            <a:off x="5886451" y="3734068"/>
            <a:ext cx="4267200" cy="16764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6026624" y="5408335"/>
            <a:ext cx="4127026" cy="97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035065" y="518947"/>
            <a:ext cx="8153400" cy="694996"/>
          </a:xfrm>
          <a:prstGeom prst="rect">
            <a:avLst/>
          </a:prstGeom>
          <a:solidFill>
            <a:schemeClr val="accent2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477" tIns="44444" rIns="90477" bIns="44444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FFFFFF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APPLICATION OF GAUSS’S LAW </a:t>
            </a:r>
            <a:endParaRPr lang="en-US" sz="2800" dirty="0">
              <a:solidFill>
                <a:srgbClr val="FFFFFF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635" y="1857652"/>
            <a:ext cx="8073107" cy="88878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8159" y="1321633"/>
            <a:ext cx="8048381" cy="536028"/>
          </a:xfr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FIELD OF SHEET OF  CHARGE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841" y="2746432"/>
            <a:ext cx="4538826" cy="3657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9594" r="3712"/>
          <a:stretch/>
        </p:blipFill>
        <p:spPr>
          <a:xfrm>
            <a:off x="5908165" y="4799071"/>
            <a:ext cx="4211391" cy="16002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6586268" y="2689283"/>
            <a:ext cx="3536475" cy="217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2051050" y="527641"/>
            <a:ext cx="8039100" cy="644170"/>
          </a:xfrm>
          <a:prstGeom prst="rect">
            <a:avLst/>
          </a:prstGeom>
          <a:solidFill>
            <a:schemeClr val="accent2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477" tIns="44444" rIns="90477" bIns="44444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APPLICATION OF GAUSS’S LAW </a:t>
            </a:r>
            <a:endParaRPr lang="en-US" sz="2800" dirty="0">
              <a:solidFill>
                <a:srgbClr val="FFFFFF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5" y="2000563"/>
            <a:ext cx="8093320" cy="3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058390" y="811528"/>
            <a:ext cx="8106325" cy="821121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APPLICATION OF GAUSS’S LAW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487" y="551793"/>
            <a:ext cx="7694144" cy="662152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ELECTRIC CHARGE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" t="5859" b="7112"/>
          <a:stretch/>
        </p:blipFill>
        <p:spPr bwMode="auto">
          <a:xfrm>
            <a:off x="2284140" y="1295848"/>
            <a:ext cx="7696576" cy="272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54" y="4153783"/>
            <a:ext cx="7707528" cy="11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57" y="5382302"/>
            <a:ext cx="7736126" cy="97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8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24501" y="4626592"/>
          <a:ext cx="7615451" cy="1729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9169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G=6.67x10</a:t>
                      </a:r>
                      <a:r>
                        <a:rPr lang="en-US" sz="1600" baseline="30000" dirty="0">
                          <a:effectLst/>
                        </a:rPr>
                        <a:t>-11</a:t>
                      </a:r>
                      <a:r>
                        <a:rPr lang="en-US" sz="1600" dirty="0">
                          <a:effectLst/>
                        </a:rPr>
                        <a:t> Nm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/kg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Mass of sun = M= 1.989x10</a:t>
                      </a:r>
                      <a:r>
                        <a:rPr lang="en-US" sz="1600" baseline="30000" dirty="0">
                          <a:effectLst/>
                        </a:rPr>
                        <a:t>30</a:t>
                      </a:r>
                      <a:r>
                        <a:rPr lang="en-US" sz="1600" dirty="0">
                          <a:effectLst/>
                        </a:rPr>
                        <a:t> kg 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Mass of earth =Me = 5.98x10</a:t>
                      </a:r>
                      <a:r>
                        <a:rPr lang="en-US" sz="1600" baseline="30000" dirty="0">
                          <a:effectLst/>
                        </a:rPr>
                        <a:t>24</a:t>
                      </a:r>
                      <a:r>
                        <a:rPr lang="en-US" sz="1600" dirty="0">
                          <a:effectLst/>
                        </a:rPr>
                        <a:t> kg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Radius of earth = Re= 6.38x10</a:t>
                      </a:r>
                      <a:r>
                        <a:rPr lang="en-US" sz="1600" baseline="30000" dirty="0">
                          <a:effectLst/>
                        </a:rPr>
                        <a:t>6</a:t>
                      </a:r>
                      <a:r>
                        <a:rPr lang="en-US" sz="1600" dirty="0">
                          <a:effectLst/>
                        </a:rPr>
                        <a:t> m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K= 9 x 10</a:t>
                      </a:r>
                      <a:r>
                        <a:rPr lang="en-US" sz="1600" baseline="30000" dirty="0">
                          <a:effectLst/>
                        </a:rPr>
                        <a:t>9</a:t>
                      </a:r>
                      <a:r>
                        <a:rPr lang="en-US" sz="1600" dirty="0">
                          <a:effectLst/>
                        </a:rPr>
                        <a:t> Nm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/c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 err="1">
                          <a:effectLst/>
                        </a:rPr>
                        <a:t>Ɛ</a:t>
                      </a:r>
                      <a:r>
                        <a:rPr lang="en-US" sz="1600" baseline="-25000" dirty="0" err="1">
                          <a:effectLst/>
                        </a:rPr>
                        <a:t>o</a:t>
                      </a:r>
                      <a:r>
                        <a:rPr lang="en-US" sz="1600" baseline="-250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8.85 x 10</a:t>
                      </a:r>
                      <a:r>
                        <a:rPr lang="en-US" sz="1600" baseline="30000" dirty="0">
                          <a:effectLst/>
                        </a:rPr>
                        <a:t>-12</a:t>
                      </a:r>
                      <a:r>
                        <a:rPr lang="en-US" sz="1600" dirty="0">
                          <a:effectLst/>
                        </a:rPr>
                        <a:t> farad per meter (F/m)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 = 1.6 × 10</a:t>
                      </a:r>
                      <a:r>
                        <a:rPr lang="en-US" sz="1600" baseline="30000" dirty="0">
                          <a:effectLst/>
                        </a:rPr>
                        <a:t>-19</a:t>
                      </a:r>
                      <a:r>
                        <a:rPr lang="en-US" sz="1600" dirty="0">
                          <a:effectLst/>
                        </a:rPr>
                        <a:t> coulombs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g= 9.8 m/s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4501" y="655438"/>
            <a:ext cx="78338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A baseball is thrown from the roof of a 22.0 m tall building with an initial velocity of magnitude 12.0 m/s and directed at an angle of 53.1</a:t>
            </a:r>
            <a:r>
              <a:rPr lang="en-US" altLang="en-US" sz="2400" baseline="30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above the horizontal. </a:t>
            </a:r>
            <a:endParaRPr lang="en-US" altLang="en-US" sz="2400" dirty="0">
              <a:solidFill>
                <a:srgbClr val="FFFFFF"/>
              </a:solidFill>
              <a:ea typeface="ＭＳ Ｐゴシック"/>
            </a:endParaRPr>
          </a:p>
          <a:p>
            <a:pPr>
              <a:buFontTx/>
              <a:buChar char="•"/>
            </a:pP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speed of the ball just before it strikes the ground? </a:t>
            </a: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will be the speed of the ball just before it strikes the ground if it is directed at an angle of 53.1</a:t>
            </a:r>
            <a:r>
              <a:rPr lang="en-US" altLang="en-US" sz="2400" baseline="30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below the horizontal?</a:t>
            </a:r>
            <a:endParaRPr lang="en-US" altLang="en-US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FFFF"/>
                </a:solidFill>
                <a:ea typeface="ＭＳ Ｐゴシック"/>
              </a:rPr>
              <a:t>2- For </a:t>
            </a:r>
            <a:r>
              <a:rPr lang="en-US" sz="2400" dirty="0">
                <a:solidFill>
                  <a:srgbClr val="FFFFFF"/>
                </a:solidFill>
                <a:ea typeface="ＭＳ Ｐゴシック"/>
              </a:rPr>
              <a:t>a satellite to be in a circular orbit 800 km above the surface of earth (a) What orbital speed must it be given and (b) what is the period of the orbit (in hours)</a:t>
            </a:r>
            <a:endParaRPr lang="en-US" altLang="en-US" sz="2400" dirty="0">
              <a:solidFill>
                <a:srgbClr val="FFFFFF"/>
              </a:solidFill>
              <a:ea typeface="ＭＳ Ｐゴシック"/>
            </a:endParaRPr>
          </a:p>
          <a:p>
            <a:endParaRPr lang="en-US" altLang="en-US" sz="2400" dirty="0">
              <a:solidFill>
                <a:srgbClr val="FFFFFF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188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233" y="2022290"/>
            <a:ext cx="7862146" cy="390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148169" y="744967"/>
            <a:ext cx="7895652" cy="1038516"/>
          </a:xfrm>
          <a:prstGeom prst="rect">
            <a:avLst/>
          </a:prstGeom>
          <a:solidFill>
            <a:schemeClr val="accent2"/>
          </a:solidFill>
          <a:extLst>
            <a:ext uri="{FAA26D3D-D897-4be2-8F04-BA451C77F1D7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477" tIns="44444" rIns="90477" bIns="44444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CHARGING AN INSULATOR  BY FRICTION</a:t>
            </a:r>
            <a:endParaRPr lang="en-US" sz="2800" dirty="0">
              <a:solidFill>
                <a:srgbClr val="FFFFFF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5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08" y="586855"/>
            <a:ext cx="7906652" cy="582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2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18" y="2327546"/>
            <a:ext cx="7866993" cy="317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161957" y="692725"/>
            <a:ext cx="7943346" cy="1309496"/>
          </a:xfrm>
          <a:prstGeom prst="rect">
            <a:avLst/>
          </a:prstGeom>
          <a:solidFill>
            <a:schemeClr val="accent2"/>
          </a:solidFill>
          <a:extLst>
            <a:ext uri="{FAA26D3D-D897-4be2-8F04-BA451C77F1D7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477" tIns="44444" rIns="90477" bIns="44444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CHARGING A CONDUCTOR  BY INDUCTION</a:t>
            </a:r>
            <a:endParaRPr lang="en-US" sz="2800" dirty="0">
              <a:solidFill>
                <a:srgbClr val="FFFFFF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4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84" y="540328"/>
            <a:ext cx="7835462" cy="762000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COULOMB'S LAW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b="17938"/>
          <a:stretch/>
        </p:blipFill>
        <p:spPr bwMode="auto">
          <a:xfrm>
            <a:off x="2233449" y="1336961"/>
            <a:ext cx="7835462" cy="97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7" y="2334486"/>
            <a:ext cx="7832261" cy="30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68" y="5371735"/>
            <a:ext cx="5290516" cy="99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2262863" y="5377219"/>
            <a:ext cx="1081273" cy="99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819" r="76898" b="7383"/>
          <a:stretch/>
        </p:blipFill>
        <p:spPr bwMode="auto">
          <a:xfrm>
            <a:off x="8626876" y="5377218"/>
            <a:ext cx="1455682" cy="98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07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9" y="561115"/>
            <a:ext cx="8146473" cy="9226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9" y="1593240"/>
            <a:ext cx="810490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426" y="3138053"/>
            <a:ext cx="8112810" cy="325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12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111">
  <a:themeElements>
    <a:clrScheme name="LECT111 8">
      <a:dk1>
        <a:srgbClr val="000040"/>
      </a:dk1>
      <a:lt1>
        <a:srgbClr val="FFFFFF"/>
      </a:lt1>
      <a:dk2>
        <a:srgbClr val="000080"/>
      </a:dk2>
      <a:lt2>
        <a:srgbClr val="E5E503"/>
      </a:lt2>
      <a:accent1>
        <a:srgbClr val="00FF00"/>
      </a:accent1>
      <a:accent2>
        <a:srgbClr val="00FFFF"/>
      </a:accent2>
      <a:accent3>
        <a:srgbClr val="AAAAC0"/>
      </a:accent3>
      <a:accent4>
        <a:srgbClr val="DADADA"/>
      </a:accent4>
      <a:accent5>
        <a:srgbClr val="AAFFAA"/>
      </a:accent5>
      <a:accent6>
        <a:srgbClr val="00E7E7"/>
      </a:accent6>
      <a:hlink>
        <a:srgbClr val="FF00FF"/>
      </a:hlink>
      <a:folHlink>
        <a:srgbClr val="8080FF"/>
      </a:folHlink>
    </a:clrScheme>
    <a:fontScheme name="LECT11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ECT1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1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1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1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1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1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1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111 8">
        <a:dk1>
          <a:srgbClr val="000040"/>
        </a:dk1>
        <a:lt1>
          <a:srgbClr val="FFFFFF"/>
        </a:lt1>
        <a:dk2>
          <a:srgbClr val="000080"/>
        </a:dk2>
        <a:lt2>
          <a:srgbClr val="E5E503"/>
        </a:lt2>
        <a:accent1>
          <a:srgbClr val="00FF00"/>
        </a:accent1>
        <a:accent2>
          <a:srgbClr val="00FFFF"/>
        </a:accent2>
        <a:accent3>
          <a:srgbClr val="AAAAC0"/>
        </a:accent3>
        <a:accent4>
          <a:srgbClr val="DADADA"/>
        </a:accent4>
        <a:accent5>
          <a:srgbClr val="AAFFAA"/>
        </a:accent5>
        <a:accent6>
          <a:srgbClr val="00E7E7"/>
        </a:accent6>
        <a:hlink>
          <a:srgbClr val="FF00FF"/>
        </a:hlink>
        <a:folHlink>
          <a:srgbClr val="808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Monotype Sorts</vt:lpstr>
      <vt:lpstr>Times New Roman</vt:lpstr>
      <vt:lpstr>LECT111</vt:lpstr>
      <vt:lpstr>PowerPoint Presentation</vt:lpstr>
      <vt:lpstr>PowerPoint Presentation</vt:lpstr>
      <vt:lpstr>ELECTRIC CHARGE</vt:lpstr>
      <vt:lpstr>PowerPoint Presentation</vt:lpstr>
      <vt:lpstr>PowerPoint Presentation</vt:lpstr>
      <vt:lpstr>PowerPoint Presentation</vt:lpstr>
      <vt:lpstr>PowerPoint Presentation</vt:lpstr>
      <vt:lpstr>COULOMB'S LAW </vt:lpstr>
      <vt:lpstr>PowerPoint Presentation</vt:lpstr>
      <vt:lpstr>PowerPoint Presentation</vt:lpstr>
      <vt:lpstr>ELECTRIC FIELD </vt:lpstr>
      <vt:lpstr>PowerPoint Presentation</vt:lpstr>
      <vt:lpstr>PowerPoint Presentation</vt:lpstr>
      <vt:lpstr>PowerPoint Presentation</vt:lpstr>
      <vt:lpstr>PowerPoint Presentation</vt:lpstr>
      <vt:lpstr>ELECTRIC FLUX </vt:lpstr>
      <vt:lpstr>FLUX OF A NON-UNIFORM ELECTRIC FIELD</vt:lpstr>
      <vt:lpstr>PowerPoint Presentation</vt:lpstr>
      <vt:lpstr>PowerPoint Presentation</vt:lpstr>
      <vt:lpstr>GAUSS'S LAW </vt:lpstr>
      <vt:lpstr>POINT CHARGE INSIDE A SPHERICAL SURFACE </vt:lpstr>
      <vt:lpstr>PowerPoint Presentation</vt:lpstr>
      <vt:lpstr>POINT CHARGE INSIDE NON SPHERICAL SURFACE. </vt:lpstr>
      <vt:lpstr>GENERAL FORM OF GAUSS’S LAW </vt:lpstr>
      <vt:lpstr>APPLICATION OF GAUSS’S LAW </vt:lpstr>
      <vt:lpstr> FIELD OF LINE CHARGE </vt:lpstr>
      <vt:lpstr>FIELD OF SHEET OF  CHARGE </vt:lpstr>
      <vt:lpstr>APPLICATION OF GAUSS’S LAW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</dc:creator>
  <cp:lastModifiedBy>fast</cp:lastModifiedBy>
  <cp:revision>1</cp:revision>
  <dcterms:created xsi:type="dcterms:W3CDTF">2023-11-02T08:55:18Z</dcterms:created>
  <dcterms:modified xsi:type="dcterms:W3CDTF">2023-11-02T08:55:36Z</dcterms:modified>
</cp:coreProperties>
</file>