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70"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F3E5C2-E90C-462E-86D8-1B8B546C1DF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195233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F3E5C2-E90C-462E-86D8-1B8B546C1DF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48531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F3E5C2-E90C-462E-86D8-1B8B546C1DF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97113C-4839-4531-A212-2671EEADB5F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660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F3E5C2-E90C-462E-86D8-1B8B546C1DF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2139794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F3E5C2-E90C-462E-86D8-1B8B546C1DF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97113C-4839-4531-A212-2671EEADB5F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647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CF3E5C2-E90C-462E-86D8-1B8B546C1DF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656287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3E5C2-E90C-462E-86D8-1B8B546C1DF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3000531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3E5C2-E90C-462E-86D8-1B8B546C1DF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209493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F3E5C2-E90C-462E-86D8-1B8B546C1DF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123837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F3E5C2-E90C-462E-86D8-1B8B546C1DF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356016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F3E5C2-E90C-462E-86D8-1B8B546C1DF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183094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F3E5C2-E90C-462E-86D8-1B8B546C1DF1}"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62984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F3E5C2-E90C-462E-86D8-1B8B546C1DF1}"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44151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3E5C2-E90C-462E-86D8-1B8B546C1DF1}"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65210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F3E5C2-E90C-462E-86D8-1B8B546C1DF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295958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F3E5C2-E90C-462E-86D8-1B8B546C1DF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97113C-4839-4531-A212-2671EEADB5FB}" type="slidenum">
              <a:rPr lang="en-US" smtClean="0"/>
              <a:t>‹#›</a:t>
            </a:fld>
            <a:endParaRPr lang="en-US"/>
          </a:p>
        </p:txBody>
      </p:sp>
    </p:spTree>
    <p:extLst>
      <p:ext uri="{BB962C8B-B14F-4D97-AF65-F5344CB8AC3E}">
        <p14:creationId xmlns:p14="http://schemas.microsoft.com/office/powerpoint/2010/main" val="152641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F3E5C2-E90C-462E-86D8-1B8B546C1DF1}" type="datetimeFigureOut">
              <a:rPr lang="en-US" smtClean="0"/>
              <a:t>9/19/2023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97113C-4839-4531-A212-2671EEADB5FB}" type="slidenum">
              <a:rPr lang="en-US" smtClean="0"/>
              <a:t>‹#›</a:t>
            </a:fld>
            <a:endParaRPr lang="en-US"/>
          </a:p>
        </p:txBody>
      </p:sp>
    </p:spTree>
    <p:extLst>
      <p:ext uri="{BB962C8B-B14F-4D97-AF65-F5344CB8AC3E}">
        <p14:creationId xmlns:p14="http://schemas.microsoft.com/office/powerpoint/2010/main" val="2846797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431" y="843741"/>
            <a:ext cx="8915399" cy="951807"/>
          </a:xfrm>
        </p:spPr>
        <p:txBody>
          <a:bodyPr>
            <a:normAutofit fontScale="90000"/>
          </a:bodyPr>
          <a:lstStyle/>
          <a:p>
            <a:r>
              <a:rPr lang="en-US" dirty="0" smtClean="0"/>
              <a:t>Topics</a:t>
            </a:r>
            <a:br>
              <a:rPr lang="en-US" dirty="0" smtClean="0"/>
            </a:br>
            <a:endParaRPr lang="en-US" dirty="0"/>
          </a:p>
        </p:txBody>
      </p:sp>
      <p:sp>
        <p:nvSpPr>
          <p:cNvPr id="3" name="Subtitle 2"/>
          <p:cNvSpPr>
            <a:spLocks noGrp="1"/>
          </p:cNvSpPr>
          <p:nvPr>
            <p:ph type="subTitle" idx="1"/>
          </p:nvPr>
        </p:nvSpPr>
        <p:spPr>
          <a:xfrm>
            <a:off x="1649875" y="1795548"/>
            <a:ext cx="8915399" cy="1126283"/>
          </a:xfrm>
        </p:spPr>
        <p:txBody>
          <a:bodyPr>
            <a:normAutofit lnSpcReduction="10000"/>
          </a:bodyPr>
          <a:lstStyle/>
          <a:p>
            <a:r>
              <a:rPr lang="en-US" b="1" dirty="0" smtClean="0"/>
              <a:t>* Newton’s </a:t>
            </a:r>
            <a:r>
              <a:rPr lang="en-US" b="1" dirty="0"/>
              <a:t>Laws </a:t>
            </a:r>
            <a:endParaRPr lang="en-US" b="1" dirty="0" smtClean="0"/>
          </a:p>
          <a:p>
            <a:endParaRPr lang="en-US" b="1" dirty="0" smtClean="0"/>
          </a:p>
          <a:p>
            <a:r>
              <a:rPr lang="en-US" b="1" dirty="0" smtClean="0"/>
              <a:t>* Application of Newton’s Law</a:t>
            </a:r>
            <a:endParaRPr lang="en-US" b="1" dirty="0"/>
          </a:p>
        </p:txBody>
      </p:sp>
    </p:spTree>
    <p:extLst>
      <p:ext uri="{BB962C8B-B14F-4D97-AF65-F5344CB8AC3E}">
        <p14:creationId xmlns:p14="http://schemas.microsoft.com/office/powerpoint/2010/main" val="382239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8750" y="598488"/>
            <a:ext cx="9493250" cy="565150"/>
          </a:xfrm>
        </p:spPr>
        <p:txBody>
          <a:bodyPr>
            <a:normAutofit fontScale="90000"/>
          </a:bodyPr>
          <a:lstStyle/>
          <a:p>
            <a:r>
              <a:rPr lang="en-US" dirty="0" smtClean="0"/>
              <a:t>Friction</a:t>
            </a:r>
            <a:endParaRPr lang="en-US" dirty="0"/>
          </a:p>
        </p:txBody>
      </p:sp>
      <p:sp>
        <p:nvSpPr>
          <p:cNvPr id="3" name="Rectangle 2"/>
          <p:cNvSpPr/>
          <p:nvPr/>
        </p:nvSpPr>
        <p:spPr>
          <a:xfrm>
            <a:off x="2358043" y="1637299"/>
            <a:ext cx="6096000" cy="646331"/>
          </a:xfrm>
          <a:prstGeom prst="rect">
            <a:avLst/>
          </a:prstGeom>
        </p:spPr>
        <p:txBody>
          <a:bodyPr>
            <a:spAutoFit/>
          </a:bodyPr>
          <a:lstStyle/>
          <a:p>
            <a:r>
              <a:rPr lang="en-US" dirty="0"/>
              <a:t>The kind of friction that acts when a body slides over a surface is called </a:t>
            </a:r>
            <a:r>
              <a:rPr lang="en-US" dirty="0" smtClean="0"/>
              <a:t>a </a:t>
            </a:r>
            <a:r>
              <a:rPr lang="en-US" b="1" dirty="0" smtClean="0"/>
              <a:t>kinetic </a:t>
            </a:r>
            <a:r>
              <a:rPr lang="en-US" b="1" dirty="0"/>
              <a:t>friction </a:t>
            </a:r>
            <a:r>
              <a:rPr lang="en-US" b="1" dirty="0" smtClean="0"/>
              <a:t>force.</a:t>
            </a:r>
            <a:endParaRPr lang="en-US" b="1" dirty="0"/>
          </a:p>
        </p:txBody>
      </p:sp>
      <p:pic>
        <p:nvPicPr>
          <p:cNvPr id="4" name="Picture 3"/>
          <p:cNvPicPr>
            <a:picLocks noChangeAspect="1"/>
          </p:cNvPicPr>
          <p:nvPr/>
        </p:nvPicPr>
        <p:blipFill>
          <a:blip r:embed="rId2"/>
          <a:stretch>
            <a:fillRect/>
          </a:stretch>
        </p:blipFill>
        <p:spPr>
          <a:xfrm>
            <a:off x="3118225" y="2504878"/>
            <a:ext cx="4143375" cy="504825"/>
          </a:xfrm>
          <a:prstGeom prst="rect">
            <a:avLst/>
          </a:prstGeom>
        </p:spPr>
      </p:pic>
      <p:sp>
        <p:nvSpPr>
          <p:cNvPr id="5" name="Rectangle 4"/>
          <p:cNvSpPr/>
          <p:nvPr/>
        </p:nvSpPr>
        <p:spPr>
          <a:xfrm>
            <a:off x="2249978" y="3256385"/>
            <a:ext cx="6096000" cy="923330"/>
          </a:xfrm>
          <a:prstGeom prst="rect">
            <a:avLst/>
          </a:prstGeom>
        </p:spPr>
        <p:txBody>
          <a:bodyPr>
            <a:spAutoFit/>
          </a:bodyPr>
          <a:lstStyle/>
          <a:p>
            <a:r>
              <a:rPr lang="en-US" dirty="0">
                <a:solidFill>
                  <a:srgbClr val="1A1A1A"/>
                </a:solidFill>
                <a:latin typeface="Georgia" panose="02040502050405020303" pitchFamily="18" charset="0"/>
              </a:rPr>
              <a:t>In static friction, the frictional force resists force that is applied to an object, and the object remains at rest until the force of static friction is overcome.</a:t>
            </a:r>
            <a:endParaRPr lang="en-US" dirty="0"/>
          </a:p>
        </p:txBody>
      </p:sp>
      <p:pic>
        <p:nvPicPr>
          <p:cNvPr id="6" name="Picture 5"/>
          <p:cNvPicPr>
            <a:picLocks noChangeAspect="1"/>
          </p:cNvPicPr>
          <p:nvPr/>
        </p:nvPicPr>
        <p:blipFill>
          <a:blip r:embed="rId3"/>
          <a:stretch>
            <a:fillRect/>
          </a:stretch>
        </p:blipFill>
        <p:spPr>
          <a:xfrm>
            <a:off x="2518150" y="4465261"/>
            <a:ext cx="4743450" cy="476250"/>
          </a:xfrm>
          <a:prstGeom prst="rect">
            <a:avLst/>
          </a:prstGeom>
        </p:spPr>
      </p:pic>
    </p:spTree>
    <p:extLst>
      <p:ext uri="{BB962C8B-B14F-4D97-AF65-F5344CB8AC3E}">
        <p14:creationId xmlns:p14="http://schemas.microsoft.com/office/powerpoint/2010/main" val="164870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356" y="624110"/>
            <a:ext cx="9900255" cy="1280890"/>
          </a:xfrm>
        </p:spPr>
        <p:txBody>
          <a:bodyPr>
            <a:noAutofit/>
          </a:bodyPr>
          <a:lstStyle/>
          <a:p>
            <a:r>
              <a:rPr lang="en-US" sz="1800" dirty="0">
                <a:solidFill>
                  <a:schemeClr val="tx1"/>
                </a:solidFill>
              </a:rPr>
              <a:t>You want to move a 500-N crate across a level ﬂoor. To start the</a:t>
            </a:r>
            <a:br>
              <a:rPr lang="en-US" sz="1800" dirty="0">
                <a:solidFill>
                  <a:schemeClr val="tx1"/>
                </a:solidFill>
              </a:rPr>
            </a:br>
            <a:r>
              <a:rPr lang="en-US" sz="1800" dirty="0">
                <a:solidFill>
                  <a:schemeClr val="tx1"/>
                </a:solidFill>
              </a:rPr>
              <a:t>crate moving, you have to pull with a 230-N horizontal force.</a:t>
            </a:r>
            <a:br>
              <a:rPr lang="en-US" sz="1800" dirty="0">
                <a:solidFill>
                  <a:schemeClr val="tx1"/>
                </a:solidFill>
              </a:rPr>
            </a:br>
            <a:r>
              <a:rPr lang="en-US" sz="1800" dirty="0">
                <a:solidFill>
                  <a:schemeClr val="tx1"/>
                </a:solidFill>
              </a:rPr>
              <a:t>Once the crate “breaks loose” and starts to move, you can keep </a:t>
            </a:r>
            <a:r>
              <a:rPr lang="en-US" sz="1800" dirty="0" smtClean="0">
                <a:solidFill>
                  <a:schemeClr val="tx1"/>
                </a:solidFill>
              </a:rPr>
              <a:t>it moving </a:t>
            </a:r>
            <a:r>
              <a:rPr lang="en-US" sz="1800" dirty="0">
                <a:solidFill>
                  <a:schemeClr val="tx1"/>
                </a:solidFill>
              </a:rPr>
              <a:t>at constant velocity with only 200 N. </a:t>
            </a:r>
            <a:r>
              <a:rPr lang="en-US" sz="1800" dirty="0" smtClean="0">
                <a:solidFill>
                  <a:schemeClr val="tx1"/>
                </a:solidFill>
              </a:rPr>
              <a:t/>
            </a:r>
            <a:br>
              <a:rPr lang="en-US" sz="1800" dirty="0" smtClean="0">
                <a:solidFill>
                  <a:schemeClr val="tx1"/>
                </a:solidFill>
              </a:rPr>
            </a:br>
            <a:r>
              <a:rPr lang="en-US" sz="1800" dirty="0" smtClean="0">
                <a:solidFill>
                  <a:schemeClr val="tx1"/>
                </a:solidFill>
              </a:rPr>
              <a:t>What </a:t>
            </a:r>
            <a:r>
              <a:rPr lang="en-US" sz="1800" dirty="0">
                <a:solidFill>
                  <a:schemeClr val="tx1"/>
                </a:solidFill>
              </a:rPr>
              <a:t>are the </a:t>
            </a:r>
            <a:r>
              <a:rPr lang="en-US" sz="1800" dirty="0" smtClean="0">
                <a:solidFill>
                  <a:schemeClr val="tx1"/>
                </a:solidFill>
              </a:rPr>
              <a:t>coefﬁcients of </a:t>
            </a:r>
            <a:r>
              <a:rPr lang="en-US" sz="1800" dirty="0">
                <a:solidFill>
                  <a:schemeClr val="tx1"/>
                </a:solidFill>
              </a:rPr>
              <a:t>static and kinetic friction?</a:t>
            </a:r>
          </a:p>
        </p:txBody>
      </p:sp>
      <p:pic>
        <p:nvPicPr>
          <p:cNvPr id="4" name="Picture 3"/>
          <p:cNvPicPr>
            <a:picLocks noChangeAspect="1"/>
          </p:cNvPicPr>
          <p:nvPr/>
        </p:nvPicPr>
        <p:blipFill>
          <a:blip r:embed="rId2"/>
          <a:stretch>
            <a:fillRect/>
          </a:stretch>
        </p:blipFill>
        <p:spPr>
          <a:xfrm>
            <a:off x="2984529" y="3169054"/>
            <a:ext cx="1933575" cy="1733550"/>
          </a:xfrm>
          <a:prstGeom prst="rect">
            <a:avLst/>
          </a:prstGeom>
        </p:spPr>
      </p:pic>
    </p:spTree>
    <p:extLst>
      <p:ext uri="{BB962C8B-B14F-4D97-AF65-F5344CB8AC3E}">
        <p14:creationId xmlns:p14="http://schemas.microsoft.com/office/powerpoint/2010/main" val="199096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813" y="1264555"/>
            <a:ext cx="4820323" cy="3791479"/>
          </a:xfrm>
          <a:prstGeom prst="rect">
            <a:avLst/>
          </a:prstGeom>
        </p:spPr>
      </p:pic>
      <p:pic>
        <p:nvPicPr>
          <p:cNvPr id="4" name="Picture 3"/>
          <p:cNvPicPr>
            <a:picLocks noChangeAspect="1"/>
          </p:cNvPicPr>
          <p:nvPr/>
        </p:nvPicPr>
        <p:blipFill>
          <a:blip r:embed="rId3"/>
          <a:stretch>
            <a:fillRect/>
          </a:stretch>
        </p:blipFill>
        <p:spPr>
          <a:xfrm>
            <a:off x="7737025" y="2903384"/>
            <a:ext cx="3171825" cy="2152650"/>
          </a:xfrm>
          <a:prstGeom prst="rect">
            <a:avLst/>
          </a:prstGeom>
        </p:spPr>
      </p:pic>
    </p:spTree>
    <p:extLst>
      <p:ext uri="{BB962C8B-B14F-4D97-AF65-F5344CB8AC3E}">
        <p14:creationId xmlns:p14="http://schemas.microsoft.com/office/powerpoint/2010/main" val="46235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729048" y="624110"/>
                <a:ext cx="9775564" cy="1280890"/>
              </a:xfrm>
            </p:spPr>
            <p:txBody>
              <a:bodyPr>
                <a:noAutofit/>
              </a:bodyPr>
              <a:lstStyle/>
              <a:p>
                <a:r>
                  <a:rPr lang="en-US" sz="1800" dirty="0"/>
                  <a:t>suppose you move the </a:t>
                </a:r>
                <a:r>
                  <a:rPr lang="en-US" sz="1800" dirty="0" smtClean="0"/>
                  <a:t>crate (W=500N) </a:t>
                </a:r>
                <a:r>
                  <a:rPr lang="en-US" sz="1800" dirty="0"/>
                  <a:t>by pulling upward</a:t>
                </a:r>
                <a:br>
                  <a:rPr lang="en-US" sz="1800" dirty="0"/>
                </a:br>
                <a:r>
                  <a:rPr lang="en-US" sz="1800" dirty="0"/>
                  <a:t>on the rope at an angle of above the horizontal. How hard must</a:t>
                </a:r>
                <a:br>
                  <a:rPr lang="en-US" sz="1800" dirty="0"/>
                </a:br>
                <a:r>
                  <a:rPr lang="en-US" sz="1800" dirty="0"/>
                  <a:t>you pull to keep it moving with constant velocity? Assume that </a:t>
                </a:r>
                <a14:m>
                  <m:oMath xmlns:m="http://schemas.openxmlformats.org/officeDocument/2006/math">
                    <m:sSub>
                      <m:sSubPr>
                        <m:ctrlPr>
                          <a:rPr lang="en-US" sz="1800" i="1"/>
                        </m:ctrlPr>
                      </m:sSubPr>
                      <m:e>
                        <m:r>
                          <a:rPr lang="en-US" sz="1800" i="1"/>
                          <m:t>𝜇</m:t>
                        </m:r>
                      </m:e>
                      <m:sub>
                        <m:r>
                          <a:rPr lang="en-US" sz="1800" i="1"/>
                          <m:t>𝑘</m:t>
                        </m:r>
                      </m:sub>
                    </m:sSub>
                  </m:oMath>
                </a14:m>
                <a:r>
                  <a:rPr lang="en-US" sz="1800" dirty="0" smtClean="0"/>
                  <a:t>= </a:t>
                </a:r>
                <a:r>
                  <a:rPr lang="en-US" sz="1800" dirty="0"/>
                  <a:t>0.40.</a:t>
                </a: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729048" y="624110"/>
                <a:ext cx="9775564" cy="1280890"/>
              </a:xfrm>
              <a:blipFill>
                <a:blip r:embed="rId2"/>
                <a:stretch>
                  <a:fillRect l="-561" t="-2370"/>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704927" y="2042506"/>
            <a:ext cx="2343150" cy="2324100"/>
          </a:xfrm>
          <a:prstGeom prst="rect">
            <a:avLst/>
          </a:prstGeom>
        </p:spPr>
      </p:pic>
    </p:spTree>
    <p:extLst>
      <p:ext uri="{BB962C8B-B14F-4D97-AF65-F5344CB8AC3E}">
        <p14:creationId xmlns:p14="http://schemas.microsoft.com/office/powerpoint/2010/main" val="62884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pic>
        <p:nvPicPr>
          <p:cNvPr id="3" name="Picture 2"/>
          <p:cNvPicPr>
            <a:picLocks noChangeAspect="1"/>
          </p:cNvPicPr>
          <p:nvPr/>
        </p:nvPicPr>
        <p:blipFill>
          <a:blip r:embed="rId2"/>
          <a:stretch>
            <a:fillRect/>
          </a:stretch>
        </p:blipFill>
        <p:spPr>
          <a:xfrm>
            <a:off x="5013699" y="2176029"/>
            <a:ext cx="4924425" cy="3752850"/>
          </a:xfrm>
          <a:prstGeom prst="rect">
            <a:avLst/>
          </a:prstGeom>
        </p:spPr>
      </p:pic>
      <p:pic>
        <p:nvPicPr>
          <p:cNvPr id="4" name="Picture 3"/>
          <p:cNvPicPr>
            <a:picLocks noChangeAspect="1"/>
          </p:cNvPicPr>
          <p:nvPr/>
        </p:nvPicPr>
        <p:blipFill>
          <a:blip r:embed="rId3"/>
          <a:stretch>
            <a:fillRect/>
          </a:stretch>
        </p:blipFill>
        <p:spPr>
          <a:xfrm>
            <a:off x="1786371" y="2239500"/>
            <a:ext cx="2800350" cy="2428875"/>
          </a:xfrm>
          <a:prstGeom prst="rect">
            <a:avLst/>
          </a:prstGeom>
        </p:spPr>
      </p:pic>
    </p:spTree>
    <p:extLst>
      <p:ext uri="{BB962C8B-B14F-4D97-AF65-F5344CB8AC3E}">
        <p14:creationId xmlns:p14="http://schemas.microsoft.com/office/powerpoint/2010/main" val="268354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667" y="125346"/>
            <a:ext cx="9584372" cy="705927"/>
          </a:xfrm>
        </p:spPr>
        <p:txBody>
          <a:bodyPr/>
          <a:lstStyle/>
          <a:p>
            <a:r>
              <a:rPr lang="en-US" dirty="0" smtClean="0"/>
              <a:t>Newton’s </a:t>
            </a:r>
            <a:r>
              <a:rPr lang="en-US" dirty="0"/>
              <a:t>Law:</a:t>
            </a:r>
          </a:p>
        </p:txBody>
      </p:sp>
      <p:sp>
        <p:nvSpPr>
          <p:cNvPr id="3" name="Content Placeholder 2"/>
          <p:cNvSpPr>
            <a:spLocks noGrp="1"/>
          </p:cNvSpPr>
          <p:nvPr>
            <p:ph idx="1"/>
          </p:nvPr>
        </p:nvSpPr>
        <p:spPr>
          <a:xfrm>
            <a:off x="1213658" y="1130531"/>
            <a:ext cx="10848109" cy="5153891"/>
          </a:xfrm>
        </p:spPr>
        <p:txBody>
          <a:bodyPr/>
          <a:lstStyle/>
          <a:p>
            <a:pPr marL="0" indent="0">
              <a:buNone/>
            </a:pPr>
            <a:r>
              <a:rPr lang="en-US" b="1" dirty="0"/>
              <a:t>Newton’s </a:t>
            </a:r>
            <a:r>
              <a:rPr lang="en-US" b="1" dirty="0" smtClean="0"/>
              <a:t>First Law</a:t>
            </a:r>
          </a:p>
          <a:p>
            <a:pPr marL="0" indent="0">
              <a:buNone/>
            </a:pPr>
            <a:r>
              <a:rPr lang="en-US" dirty="0" smtClean="0"/>
              <a:t>“</a:t>
            </a:r>
            <a:r>
              <a:rPr lang="en-US" dirty="0"/>
              <a:t>If no net force acts on a body </a:t>
            </a:r>
            <a:r>
              <a:rPr lang="en-US" dirty="0" smtClean="0"/>
              <a:t>(</a:t>
            </a:r>
            <a:r>
              <a:rPr lang="en-US" dirty="0" err="1" smtClean="0"/>
              <a:t>F</a:t>
            </a:r>
            <a:r>
              <a:rPr lang="en-US" sz="1050" dirty="0" err="1" smtClean="0"/>
              <a:t>net</a:t>
            </a:r>
            <a:r>
              <a:rPr lang="en-US" dirty="0"/>
              <a:t> </a:t>
            </a:r>
            <a:r>
              <a:rPr lang="en-US" dirty="0" smtClean="0"/>
              <a:t>= </a:t>
            </a:r>
            <a:r>
              <a:rPr lang="en-US" dirty="0"/>
              <a:t>0</a:t>
            </a:r>
            <a:r>
              <a:rPr lang="en-US" dirty="0" smtClean="0"/>
              <a:t>) , </a:t>
            </a:r>
            <a:r>
              <a:rPr lang="en-US" dirty="0"/>
              <a:t>the body’s </a:t>
            </a:r>
            <a:r>
              <a:rPr lang="en-US" dirty="0" smtClean="0"/>
              <a:t>velocity cannot </a:t>
            </a:r>
            <a:r>
              <a:rPr lang="en-US" dirty="0"/>
              <a:t>change; that is, the body cannot </a:t>
            </a:r>
            <a:r>
              <a:rPr lang="en-US" dirty="0" smtClean="0"/>
              <a:t>accelerate.</a:t>
            </a:r>
            <a:endParaRPr lang="en-US" dirty="0"/>
          </a:p>
          <a:p>
            <a:pPr marL="0" indent="0">
              <a:buNone/>
            </a:pPr>
            <a:r>
              <a:rPr lang="en-US" b="1" dirty="0"/>
              <a:t>Newton’s </a:t>
            </a:r>
            <a:r>
              <a:rPr lang="en-US" b="1" dirty="0" smtClean="0"/>
              <a:t>2nd Law</a:t>
            </a:r>
          </a:p>
          <a:p>
            <a:pPr marL="0" indent="0">
              <a:buNone/>
            </a:pPr>
            <a:r>
              <a:rPr lang="en-US" altLang="en-US" dirty="0">
                <a:latin typeface="Times New Roman" panose="02020603050405020304" pitchFamily="18" charset="0"/>
                <a:cs typeface="Times New Roman" panose="02020603050405020304" pitchFamily="18" charset="0"/>
              </a:rPr>
              <a:t>“When viewed from an inertial reference frame, the acceleration of an object is directly proportional to the net force acting on it and inversely proportional to its </a:t>
            </a:r>
            <a:r>
              <a:rPr lang="en-US" altLang="en-US" dirty="0" smtClean="0">
                <a:latin typeface="Times New Roman" panose="02020603050405020304" pitchFamily="18" charset="0"/>
                <a:cs typeface="Times New Roman" panose="02020603050405020304" pitchFamily="18" charset="0"/>
              </a:rPr>
              <a:t>mass”</a:t>
            </a:r>
          </a:p>
          <a:p>
            <a:pPr marL="0" indent="0">
              <a:buNone/>
            </a:pP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net force on a body is equal to the product of </a:t>
            </a:r>
            <a:r>
              <a:rPr lang="en-US" altLang="en-US" dirty="0" smtClean="0">
                <a:latin typeface="Times New Roman" panose="02020603050405020304" pitchFamily="18" charset="0"/>
                <a:cs typeface="Times New Roman" panose="02020603050405020304" pitchFamily="18" charset="0"/>
              </a:rPr>
              <a:t>the body’s </a:t>
            </a:r>
            <a:r>
              <a:rPr lang="en-US" altLang="en-US" dirty="0">
                <a:latin typeface="Times New Roman" panose="02020603050405020304" pitchFamily="18" charset="0"/>
                <a:cs typeface="Times New Roman" panose="02020603050405020304" pitchFamily="18" charset="0"/>
              </a:rPr>
              <a:t>mass and its </a:t>
            </a:r>
            <a:r>
              <a:rPr lang="en-US" altLang="en-US" dirty="0" smtClean="0">
                <a:latin typeface="Times New Roman" panose="02020603050405020304" pitchFamily="18" charset="0"/>
                <a:cs typeface="Times New Roman" panose="02020603050405020304" pitchFamily="18" charset="0"/>
              </a:rPr>
              <a:t>acceleration”.</a:t>
            </a:r>
            <a:endParaRPr lang="en-US" alt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88" y="4231178"/>
            <a:ext cx="1219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054" y="5082402"/>
            <a:ext cx="36591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85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863" y="624110"/>
            <a:ext cx="9700750" cy="622799"/>
          </a:xfrm>
        </p:spPr>
        <p:txBody>
          <a:bodyPr>
            <a:normAutofit fontScale="90000"/>
          </a:bodyPr>
          <a:lstStyle/>
          <a:p>
            <a:r>
              <a:rPr lang="en-US" sz="2400" b="1" dirty="0"/>
              <a:t>Newton’s </a:t>
            </a:r>
            <a:r>
              <a:rPr lang="en-US" sz="2400" b="1" dirty="0" smtClean="0"/>
              <a:t>3rd </a:t>
            </a:r>
            <a:r>
              <a:rPr lang="en-US" sz="2400" b="1" dirty="0"/>
              <a:t>Law</a:t>
            </a:r>
            <a:r>
              <a:rPr lang="en-US" b="1" dirty="0"/>
              <a:t/>
            </a:r>
            <a:br>
              <a:rPr lang="en-US" b="1" dirty="0"/>
            </a:br>
            <a:endParaRPr lang="en-US" dirty="0"/>
          </a:p>
        </p:txBody>
      </p:sp>
      <p:sp>
        <p:nvSpPr>
          <p:cNvPr id="3" name="Content Placeholder 2"/>
          <p:cNvSpPr>
            <a:spLocks noGrp="1"/>
          </p:cNvSpPr>
          <p:nvPr>
            <p:ph idx="1"/>
          </p:nvPr>
        </p:nvSpPr>
        <p:spPr>
          <a:xfrm>
            <a:off x="1604356" y="1354975"/>
            <a:ext cx="9825442" cy="3941105"/>
          </a:xfrm>
        </p:spPr>
        <p:txBody>
          <a:bodyPr/>
          <a:lstStyle/>
          <a:p>
            <a:pPr marL="0" indent="0">
              <a:buNone/>
            </a:pPr>
            <a:r>
              <a:rPr lang="en-US" dirty="0" smtClean="0"/>
              <a:t>“When </a:t>
            </a:r>
            <a:r>
              <a:rPr lang="en-US" dirty="0"/>
              <a:t>two bodies interact, the forces on the bodies from </a:t>
            </a:r>
            <a:r>
              <a:rPr lang="en-US" dirty="0" smtClean="0"/>
              <a:t>each other </a:t>
            </a:r>
            <a:r>
              <a:rPr lang="en-US" dirty="0"/>
              <a:t>are always equal in magnitude and opposite in </a:t>
            </a:r>
            <a:r>
              <a:rPr lang="en-US" dirty="0" smtClean="0"/>
              <a:t>direction.”</a:t>
            </a:r>
            <a:endParaRPr lang="en-US" dirty="0"/>
          </a:p>
        </p:txBody>
      </p:sp>
      <p:pic>
        <p:nvPicPr>
          <p:cNvPr id="4" name="Picture 3"/>
          <p:cNvPicPr>
            <a:picLocks noChangeAspect="1"/>
          </p:cNvPicPr>
          <p:nvPr/>
        </p:nvPicPr>
        <p:blipFill>
          <a:blip r:embed="rId2"/>
          <a:stretch>
            <a:fillRect/>
          </a:stretch>
        </p:blipFill>
        <p:spPr>
          <a:xfrm>
            <a:off x="363683" y="2061293"/>
            <a:ext cx="3429000" cy="29051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683" y="2403835"/>
            <a:ext cx="8316486" cy="2562583"/>
          </a:xfrm>
          <a:prstGeom prst="rect">
            <a:avLst/>
          </a:prstGeom>
        </p:spPr>
      </p:pic>
    </p:spTree>
    <p:extLst>
      <p:ext uri="{BB962C8B-B14F-4D97-AF65-F5344CB8AC3E}">
        <p14:creationId xmlns:p14="http://schemas.microsoft.com/office/powerpoint/2010/main" val="130087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412" y="412527"/>
            <a:ext cx="10810904" cy="548640"/>
          </a:xfrm>
        </p:spPr>
        <p:txBody>
          <a:bodyPr>
            <a:noAutofit/>
          </a:bodyPr>
          <a:lstStyle/>
          <a:p>
            <a:r>
              <a:rPr lang="en-US" sz="3200" dirty="0" smtClean="0"/>
              <a:t>Applications of Newton's Laws</a:t>
            </a:r>
            <a:endParaRPr lang="en-US" sz="3200" dirty="0"/>
          </a:p>
        </p:txBody>
      </p:sp>
      <p:sp>
        <p:nvSpPr>
          <p:cNvPr id="6" name="Subtitle 5"/>
          <p:cNvSpPr>
            <a:spLocks noGrp="1"/>
          </p:cNvSpPr>
          <p:nvPr>
            <p:ph type="subTitle" idx="1"/>
          </p:nvPr>
        </p:nvSpPr>
        <p:spPr/>
        <p:txBody>
          <a:bodyPr>
            <a:normAutofit/>
          </a:bodyPr>
          <a:lstStyle/>
          <a:p>
            <a:r>
              <a:rPr lang="en-US" dirty="0" smtClean="0"/>
              <a:t>a = 34 m/s**2</a:t>
            </a:r>
          </a:p>
          <a:p>
            <a:r>
              <a:rPr lang="en-US" dirty="0" smtClean="0"/>
              <a:t>Angle= 30.98 degree.</a:t>
            </a:r>
            <a:endParaRPr lang="en-US" dirty="0" smtClean="0"/>
          </a:p>
        </p:txBody>
      </p:sp>
      <p:pic>
        <p:nvPicPr>
          <p:cNvPr id="4"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13905" y="1135723"/>
            <a:ext cx="81724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8858" y="3200399"/>
            <a:ext cx="3042458" cy="25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96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877" y="421785"/>
            <a:ext cx="735806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454" y="1707660"/>
            <a:ext cx="71723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40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3" y="224444"/>
            <a:ext cx="7516899" cy="223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837" y="2460567"/>
            <a:ext cx="7286625" cy="379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26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latin typeface="+mn-lt"/>
              </a:rPr>
              <a:t>A crate of mass 100 kg is pushed at constant speed up a frictionless ramp at 30 degree by a horizontal force. What are the magnitudes of (a) Force (b) the force on the crate from the ramp?</a:t>
            </a:r>
            <a:endParaRPr lang="en-US" sz="2000" dirty="0">
              <a:latin typeface="+mn-lt"/>
            </a:endParaRPr>
          </a:p>
        </p:txBody>
      </p:sp>
      <p:pic>
        <p:nvPicPr>
          <p:cNvPr id="5" name="Picture 4"/>
          <p:cNvPicPr>
            <a:picLocks noChangeAspect="1"/>
          </p:cNvPicPr>
          <p:nvPr/>
        </p:nvPicPr>
        <p:blipFill rotWithShape="1">
          <a:blip r:embed="rId2"/>
          <a:srcRect l="5824"/>
          <a:stretch/>
        </p:blipFill>
        <p:spPr>
          <a:xfrm>
            <a:off x="4098174" y="2946977"/>
            <a:ext cx="4563688" cy="3251200"/>
          </a:xfrm>
          <a:prstGeom prst="rect">
            <a:avLst/>
          </a:prstGeom>
        </p:spPr>
      </p:pic>
    </p:spTree>
    <p:extLst>
      <p:ext uri="{BB962C8B-B14F-4D97-AF65-F5344CB8AC3E}">
        <p14:creationId xmlns:p14="http://schemas.microsoft.com/office/powerpoint/2010/main" val="112167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1" y="491106"/>
            <a:ext cx="10316094" cy="1379258"/>
          </a:xfrm>
        </p:spPr>
        <p:txBody>
          <a:bodyPr>
            <a:noAutofit/>
          </a:bodyPr>
          <a:lstStyle/>
          <a:p>
            <a:r>
              <a:rPr lang="en-US" sz="1800" dirty="0">
                <a:solidFill>
                  <a:schemeClr val="tx1"/>
                </a:solidFill>
              </a:rPr>
              <a:t>An iceboat is at rest on a frictionless horizontal </a:t>
            </a:r>
            <a:r>
              <a:rPr lang="en-US" sz="1800" dirty="0" smtClean="0">
                <a:solidFill>
                  <a:schemeClr val="tx1"/>
                </a:solidFill>
              </a:rPr>
              <a:t>surface.</a:t>
            </a:r>
            <a:r>
              <a:rPr lang="en-US" sz="1800" dirty="0">
                <a:solidFill>
                  <a:schemeClr val="tx1"/>
                </a:solidFill>
              </a:rPr>
              <a:t/>
            </a:r>
            <a:br>
              <a:rPr lang="en-US" sz="1800" dirty="0">
                <a:solidFill>
                  <a:schemeClr val="tx1"/>
                </a:solidFill>
              </a:rPr>
            </a:br>
            <a:r>
              <a:rPr lang="en-US" sz="1800" dirty="0">
                <a:solidFill>
                  <a:schemeClr val="tx1"/>
                </a:solidFill>
              </a:rPr>
              <a:t>A wind is blowing along the direction of the runners so that 4.0 s</a:t>
            </a:r>
            <a:br>
              <a:rPr lang="en-US" sz="1800" dirty="0">
                <a:solidFill>
                  <a:schemeClr val="tx1"/>
                </a:solidFill>
              </a:rPr>
            </a:br>
            <a:r>
              <a:rPr lang="en-US" sz="1800" dirty="0">
                <a:solidFill>
                  <a:schemeClr val="tx1"/>
                </a:solidFill>
              </a:rPr>
              <a:t>after the iceboat is released, it is moving at </a:t>
            </a:r>
            <a:r>
              <a:rPr lang="en-US" sz="1800" dirty="0" smtClean="0">
                <a:solidFill>
                  <a:schemeClr val="tx1"/>
                </a:solidFill>
              </a:rPr>
              <a:t>(about 6.0 m/s ). </a:t>
            </a:r>
            <a:r>
              <a:rPr lang="en-US" sz="1800" dirty="0">
                <a:solidFill>
                  <a:schemeClr val="tx1"/>
                </a:solidFill>
              </a:rPr>
              <a:t>What constant horizontal force does </a:t>
            </a:r>
            <a:r>
              <a:rPr lang="en-US" sz="1800" dirty="0" smtClean="0">
                <a:solidFill>
                  <a:schemeClr val="tx1"/>
                </a:solidFill>
              </a:rPr>
              <a:t>the wind </a:t>
            </a:r>
            <a:r>
              <a:rPr lang="en-US" sz="1800" dirty="0">
                <a:solidFill>
                  <a:schemeClr val="tx1"/>
                </a:solidFill>
              </a:rPr>
              <a:t>exert on the iceboat? The combined mass </a:t>
            </a:r>
            <a:r>
              <a:rPr lang="en-US" sz="1800" dirty="0" smtClean="0">
                <a:solidFill>
                  <a:schemeClr val="tx1"/>
                </a:solidFill>
              </a:rPr>
              <a:t>of iceboat </a:t>
            </a:r>
            <a:r>
              <a:rPr lang="en-US" sz="1800" dirty="0">
                <a:solidFill>
                  <a:schemeClr val="tx1"/>
                </a:solidFill>
              </a:rPr>
              <a:t>and </a:t>
            </a:r>
            <a:r>
              <a:rPr lang="en-US" sz="1800" dirty="0" smtClean="0">
                <a:solidFill>
                  <a:schemeClr val="tx1"/>
                </a:solidFill>
              </a:rPr>
              <a:t>rider is </a:t>
            </a:r>
            <a:r>
              <a:rPr lang="en-US" sz="1800" dirty="0">
                <a:solidFill>
                  <a:schemeClr val="tx1"/>
                </a:solidFill>
              </a:rPr>
              <a:t>200 kg.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554" y="1870364"/>
            <a:ext cx="2981741" cy="3057952"/>
          </a:xfrm>
          <a:prstGeom prst="rect">
            <a:avLst/>
          </a:prstGeom>
        </p:spPr>
      </p:pic>
    </p:spTree>
    <p:extLst>
      <p:ext uri="{BB962C8B-B14F-4D97-AF65-F5344CB8AC3E}">
        <p14:creationId xmlns:p14="http://schemas.microsoft.com/office/powerpoint/2010/main" val="304378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nswer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917" y="1647576"/>
            <a:ext cx="5306165" cy="3562847"/>
          </a:xfrm>
          <a:prstGeom prst="rect">
            <a:avLst/>
          </a:prstGeom>
        </p:spPr>
      </p:pic>
    </p:spTree>
    <p:extLst>
      <p:ext uri="{BB962C8B-B14F-4D97-AF65-F5344CB8AC3E}">
        <p14:creationId xmlns:p14="http://schemas.microsoft.com/office/powerpoint/2010/main" val="1372042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393</TotalTime>
  <Words>276</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Georgia</vt:lpstr>
      <vt:lpstr>Times New Roman</vt:lpstr>
      <vt:lpstr>Wingdings 3</vt:lpstr>
      <vt:lpstr>Wisp</vt:lpstr>
      <vt:lpstr>Topics </vt:lpstr>
      <vt:lpstr>Newton’s Law:</vt:lpstr>
      <vt:lpstr>Newton’s 3rd Law </vt:lpstr>
      <vt:lpstr>Applications of Newton's Laws</vt:lpstr>
      <vt:lpstr>PowerPoint Presentation</vt:lpstr>
      <vt:lpstr>PowerPoint Presentation</vt:lpstr>
      <vt:lpstr>A crate of mass 100 kg is pushed at constant speed up a frictionless ramp at 30 degree by a horizontal force. What are the magnitudes of (a) Force (b) the force on the crate from the ramp?</vt:lpstr>
      <vt:lpstr>An iceboat is at rest on a frictionless horizontal surface. A wind is blowing along the direction of the runners so that 4.0 s after the iceboat is released, it is moving at (about 6.0 m/s ). What constant horizontal force does the wind exert on the iceboat? The combined mass of iceboat and rider is 200 kg.</vt:lpstr>
      <vt:lpstr>Answer</vt:lpstr>
      <vt:lpstr>Friction</vt:lpstr>
      <vt:lpstr>You want to move a 500-N crate across a level ﬂoor. To start the crate moving, you have to pull with a 230-N horizontal force. Once the crate “breaks loose” and starts to move, you can keep it moving at constant velocity with only 200 N.  What are the coefﬁcients of static and kinetic friction?</vt:lpstr>
      <vt:lpstr>Answer</vt:lpstr>
      <vt:lpstr>suppose you move the crate (W=500N) by pulling upward on the rope at an angle of above the horizontal. How hard must you pull to keep it moving with constant velocity? Assume that μ_k= 0.40.</vt:lpstr>
      <vt:lpstr>answer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fast</dc:creator>
  <cp:lastModifiedBy>fast</cp:lastModifiedBy>
  <cp:revision>20</cp:revision>
  <dcterms:created xsi:type="dcterms:W3CDTF">2023-07-07T06:51:26Z</dcterms:created>
  <dcterms:modified xsi:type="dcterms:W3CDTF">2023-09-19T06:58:34Z</dcterms:modified>
</cp:coreProperties>
</file>