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2"/>
  </p:notesMasterIdLst>
  <p:sldIdLst>
    <p:sldId id="262" r:id="rId2"/>
    <p:sldId id="267" r:id="rId3"/>
    <p:sldId id="268" r:id="rId4"/>
    <p:sldId id="269" r:id="rId5"/>
    <p:sldId id="270" r:id="rId6"/>
    <p:sldId id="271" r:id="rId7"/>
    <p:sldId id="272" r:id="rId8"/>
    <p:sldId id="273" r:id="rId9"/>
    <p:sldId id="274" r:id="rId10"/>
    <p:sldId id="275" r:id="rId11"/>
    <p:sldId id="276" r:id="rId12"/>
    <p:sldId id="284" r:id="rId13"/>
    <p:sldId id="286" r:id="rId14"/>
    <p:sldId id="289" r:id="rId15"/>
    <p:sldId id="265" r:id="rId16"/>
    <p:sldId id="291" r:id="rId17"/>
    <p:sldId id="292" r:id="rId18"/>
    <p:sldId id="298" r:id="rId19"/>
    <p:sldId id="293" r:id="rId20"/>
    <p:sldId id="294" r:id="rId21"/>
    <p:sldId id="295" r:id="rId22"/>
    <p:sldId id="312" r:id="rId23"/>
    <p:sldId id="319" r:id="rId24"/>
    <p:sldId id="320" r:id="rId25"/>
    <p:sldId id="321" r:id="rId26"/>
    <p:sldId id="322" r:id="rId27"/>
    <p:sldId id="323" r:id="rId28"/>
    <p:sldId id="324" r:id="rId29"/>
    <p:sldId id="325" r:id="rId30"/>
    <p:sldId id="326" r:id="rId31"/>
    <p:sldId id="313" r:id="rId32"/>
    <p:sldId id="314" r:id="rId33"/>
    <p:sldId id="315" r:id="rId34"/>
    <p:sldId id="316" r:id="rId35"/>
    <p:sldId id="317" r:id="rId36"/>
    <p:sldId id="318" r:id="rId37"/>
    <p:sldId id="303" r:id="rId38"/>
    <p:sldId id="304" r:id="rId39"/>
    <p:sldId id="305" r:id="rId40"/>
    <p:sldId id="306" r:id="rId41"/>
    <p:sldId id="307" r:id="rId42"/>
    <p:sldId id="308" r:id="rId43"/>
    <p:sldId id="309" r:id="rId44"/>
    <p:sldId id="310" r:id="rId45"/>
    <p:sldId id="299" r:id="rId46"/>
    <p:sldId id="296" r:id="rId47"/>
    <p:sldId id="300" r:id="rId48"/>
    <p:sldId id="301" r:id="rId49"/>
    <p:sldId id="297" r:id="rId50"/>
    <p:sldId id="302" r:id="rId51"/>
  </p:sldIdLst>
  <p:sldSz cx="12192000" cy="6858000"/>
  <p:notesSz cx="6858000" cy="9144000"/>
  <p:embeddedFontLst>
    <p:embeddedFont>
      <p:font typeface="Century Gothic" panose="020B0502020202020204" pitchFamily="34" charset="0"/>
      <p:regular r:id="rId53"/>
      <p:bold r:id="rId54"/>
      <p:italic r:id="rId55"/>
      <p:boldItalic r:id="rId56"/>
    </p:embeddedFont>
    <p:embeddedFont>
      <p:font typeface="Garamond" panose="02020404030301010803" pitchFamily="18" charset="0"/>
      <p:regular r:id="rId57"/>
      <p:bold r:id="rId58"/>
      <p:italic r:id="rId59"/>
    </p:embeddedFont>
    <p:embeddedFont>
      <p:font typeface="Old Standard TT" panose="020B0604020202020204" charset="0"/>
      <p:regular r:id="rId60"/>
      <p:bold r:id="rId61"/>
      <p: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27F50-24D8-4DDA-9AA8-6F7F36083411}" v="2" dt="2024-01-29T08:57:59.638"/>
  </p1510:revLst>
</p1510:revInfo>
</file>

<file path=ppt/tableStyles.xml><?xml version="1.0" encoding="utf-8"?>
<a:tblStyleLst xmlns:a="http://schemas.openxmlformats.org/drawingml/2006/main" def="{5C22544A-7EE6-4342-B048-85BDC9FD1C3A}">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A0422691-6466-4616-84AC-BD9665B8894D}"/>
    <pc:docChg chg="custSel delSld modSld">
      <pc:chgData name="Rawal Abbasi" userId="204d2a36f0ecac39" providerId="LiveId" clId="{A0422691-6466-4616-84AC-BD9665B8894D}" dt="2023-08-25T05:50:05.304" v="52" actId="47"/>
      <pc:docMkLst>
        <pc:docMk/>
      </pc:docMkLst>
      <pc:sldChg chg="modSp mod">
        <pc:chgData name="Rawal Abbasi" userId="204d2a36f0ecac39" providerId="LiveId" clId="{A0422691-6466-4616-84AC-BD9665B8894D}" dt="2023-08-25T05:48:42.405" v="0" actId="33524"/>
        <pc:sldMkLst>
          <pc:docMk/>
          <pc:sldMk cId="1364597469" sldId="268"/>
        </pc:sldMkLst>
        <pc:spChg chg="mod">
          <ac:chgData name="Rawal Abbasi" userId="204d2a36f0ecac39" providerId="LiveId" clId="{A0422691-6466-4616-84AC-BD9665B8894D}" dt="2023-08-25T05:48:42.405" v="0" actId="33524"/>
          <ac:spMkLst>
            <pc:docMk/>
            <pc:sldMk cId="1364597469" sldId="268"/>
            <ac:spMk id="3" creationId="{00000000-0000-0000-0000-000000000000}"/>
          </ac:spMkLst>
        </pc:spChg>
      </pc:sldChg>
      <pc:sldChg chg="modSp mod">
        <pc:chgData name="Rawal Abbasi" userId="204d2a36f0ecac39" providerId="LiveId" clId="{A0422691-6466-4616-84AC-BD9665B8894D}" dt="2023-08-25T05:49:43.225" v="51" actId="5793"/>
        <pc:sldMkLst>
          <pc:docMk/>
          <pc:sldMk cId="3870305604" sldId="269"/>
        </pc:sldMkLst>
        <pc:spChg chg="mod">
          <ac:chgData name="Rawal Abbasi" userId="204d2a36f0ecac39" providerId="LiveId" clId="{A0422691-6466-4616-84AC-BD9665B8894D}" dt="2023-08-25T05:49:43.225" v="51" actId="5793"/>
          <ac:spMkLst>
            <pc:docMk/>
            <pc:sldMk cId="3870305604" sldId="269"/>
            <ac:spMk id="3" creationId="{00000000-0000-0000-0000-000000000000}"/>
          </ac:spMkLst>
        </pc:spChg>
      </pc:sldChg>
      <pc:sldChg chg="del">
        <pc:chgData name="Rawal Abbasi" userId="204d2a36f0ecac39" providerId="LiveId" clId="{A0422691-6466-4616-84AC-BD9665B8894D}" dt="2023-08-25T05:50:05.304" v="52" actId="47"/>
        <pc:sldMkLst>
          <pc:docMk/>
          <pc:sldMk cId="3859352254" sldId="288"/>
        </pc:sldMkLst>
      </pc:sldChg>
    </pc:docChg>
  </pc:docChgLst>
  <pc:docChgLst>
    <pc:chgData name="Rawal Abbasi" userId="204d2a36f0ecac39" providerId="LiveId" clId="{7CA13D96-EF37-4917-A5B0-AE29A57EDE1E}"/>
    <pc:docChg chg="undo custSel modSld">
      <pc:chgData name="Rawal Abbasi" userId="204d2a36f0ecac39" providerId="LiveId" clId="{7CA13D96-EF37-4917-A5B0-AE29A57EDE1E}" dt="2024-01-29T04:27:42.193" v="40" actId="20577"/>
      <pc:docMkLst>
        <pc:docMk/>
      </pc:docMkLst>
      <pc:sldChg chg="modSp mod">
        <pc:chgData name="Rawal Abbasi" userId="204d2a36f0ecac39" providerId="LiveId" clId="{7CA13D96-EF37-4917-A5B0-AE29A57EDE1E}" dt="2024-01-29T04:19:52.468" v="39" actId="20577"/>
        <pc:sldMkLst>
          <pc:docMk/>
          <pc:sldMk cId="0" sldId="256"/>
        </pc:sldMkLst>
        <pc:spChg chg="mod">
          <ac:chgData name="Rawal Abbasi" userId="204d2a36f0ecac39" providerId="LiveId" clId="{7CA13D96-EF37-4917-A5B0-AE29A57EDE1E}" dt="2024-01-29T04:19:52.468" v="39" actId="20577"/>
          <ac:spMkLst>
            <pc:docMk/>
            <pc:sldMk cId="0" sldId="256"/>
            <ac:spMk id="70" creationId="{00000000-0000-0000-0000-000000000000}"/>
          </ac:spMkLst>
        </pc:spChg>
      </pc:sldChg>
      <pc:sldChg chg="modSp mod">
        <pc:chgData name="Rawal Abbasi" userId="204d2a36f0ecac39" providerId="LiveId" clId="{7CA13D96-EF37-4917-A5B0-AE29A57EDE1E}" dt="2024-01-29T04:27:42.193" v="40" actId="20577"/>
        <pc:sldMkLst>
          <pc:docMk/>
          <pc:sldMk cId="782775784" sldId="274"/>
        </pc:sldMkLst>
        <pc:spChg chg="mod">
          <ac:chgData name="Rawal Abbasi" userId="204d2a36f0ecac39" providerId="LiveId" clId="{7CA13D96-EF37-4917-A5B0-AE29A57EDE1E}" dt="2024-01-29T04:27:42.193" v="40" actId="20577"/>
          <ac:spMkLst>
            <pc:docMk/>
            <pc:sldMk cId="782775784" sldId="274"/>
            <ac:spMk id="3" creationId="{00000000-0000-0000-0000-000000000000}"/>
          </ac:spMkLst>
        </pc:spChg>
      </pc:sldChg>
    </pc:docChg>
  </pc:docChgLst>
  <pc:docChgLst>
    <pc:chgData name="Rawal Abbasi" userId="204d2a36f0ecac39" providerId="LiveId" clId="{EFA27F50-24D8-4DDA-9AA8-6F7F36083411}"/>
    <pc:docChg chg="custSel addSld delSld modSld">
      <pc:chgData name="Rawal Abbasi" userId="204d2a36f0ecac39" providerId="LiveId" clId="{EFA27F50-24D8-4DDA-9AA8-6F7F36083411}" dt="2024-01-30T07:08:49.274" v="29" actId="2696"/>
      <pc:docMkLst>
        <pc:docMk/>
      </pc:docMkLst>
      <pc:sldChg chg="del">
        <pc:chgData name="Rawal Abbasi" userId="204d2a36f0ecac39" providerId="LiveId" clId="{EFA27F50-24D8-4DDA-9AA8-6F7F36083411}" dt="2024-01-29T08:39:06.798" v="3" actId="47"/>
        <pc:sldMkLst>
          <pc:docMk/>
          <pc:sldMk cId="0" sldId="256"/>
        </pc:sldMkLst>
      </pc:sldChg>
      <pc:sldChg chg="delSp modSp mod">
        <pc:chgData name="Rawal Abbasi" userId="204d2a36f0ecac39" providerId="LiveId" clId="{EFA27F50-24D8-4DDA-9AA8-6F7F36083411}" dt="2024-01-29T08:39:23.173" v="12" actId="478"/>
        <pc:sldMkLst>
          <pc:docMk/>
          <pc:sldMk cId="0" sldId="262"/>
        </pc:sldMkLst>
        <pc:spChg chg="mod">
          <ac:chgData name="Rawal Abbasi" userId="204d2a36f0ecac39" providerId="LiveId" clId="{EFA27F50-24D8-4DDA-9AA8-6F7F36083411}" dt="2024-01-29T08:39:15.777" v="11" actId="20577"/>
          <ac:spMkLst>
            <pc:docMk/>
            <pc:sldMk cId="0" sldId="262"/>
            <ac:spMk id="106" creationId="{00000000-0000-0000-0000-000000000000}"/>
          </ac:spMkLst>
        </pc:spChg>
        <pc:spChg chg="del">
          <ac:chgData name="Rawal Abbasi" userId="204d2a36f0ecac39" providerId="LiveId" clId="{EFA27F50-24D8-4DDA-9AA8-6F7F36083411}" dt="2024-01-29T08:39:23.173" v="12" actId="478"/>
          <ac:spMkLst>
            <pc:docMk/>
            <pc:sldMk cId="0" sldId="262"/>
            <ac:spMk id="107" creationId="{00000000-0000-0000-0000-000000000000}"/>
          </ac:spMkLst>
        </pc:spChg>
      </pc:sldChg>
      <pc:sldChg chg="del">
        <pc:chgData name="Rawal Abbasi" userId="204d2a36f0ecac39" providerId="LiveId" clId="{EFA27F50-24D8-4DDA-9AA8-6F7F36083411}" dt="2024-01-30T07:07:50.648" v="27" actId="47"/>
        <pc:sldMkLst>
          <pc:docMk/>
          <pc:sldMk cId="342348617" sldId="263"/>
        </pc:sldMkLst>
      </pc:sldChg>
      <pc:sldChg chg="del">
        <pc:chgData name="Rawal Abbasi" userId="204d2a36f0ecac39" providerId="LiveId" clId="{EFA27F50-24D8-4DDA-9AA8-6F7F36083411}" dt="2024-01-30T07:07:51.933" v="28" actId="47"/>
        <pc:sldMkLst>
          <pc:docMk/>
          <pc:sldMk cId="785961668" sldId="264"/>
        </pc:sldMkLst>
      </pc:sldChg>
      <pc:sldChg chg="del">
        <pc:chgData name="Rawal Abbasi" userId="204d2a36f0ecac39" providerId="LiveId" clId="{EFA27F50-24D8-4DDA-9AA8-6F7F36083411}" dt="2024-01-29T08:23:38.615" v="0" actId="47"/>
        <pc:sldMkLst>
          <pc:docMk/>
          <pc:sldMk cId="3551637840" sldId="285"/>
        </pc:sldMkLst>
      </pc:sldChg>
      <pc:sldChg chg="modSp mod">
        <pc:chgData name="Rawal Abbasi" userId="204d2a36f0ecac39" providerId="LiveId" clId="{EFA27F50-24D8-4DDA-9AA8-6F7F36083411}" dt="2024-01-29T08:44:54.412" v="24" actId="20577"/>
        <pc:sldMkLst>
          <pc:docMk/>
          <pc:sldMk cId="1571350160" sldId="289"/>
        </pc:sldMkLst>
        <pc:spChg chg="mod">
          <ac:chgData name="Rawal Abbasi" userId="204d2a36f0ecac39" providerId="LiveId" clId="{EFA27F50-24D8-4DDA-9AA8-6F7F36083411}" dt="2024-01-29T08:44:54.412" v="24" actId="20577"/>
          <ac:spMkLst>
            <pc:docMk/>
            <pc:sldMk cId="1571350160" sldId="289"/>
            <ac:spMk id="2" creationId="{00000000-0000-0000-0000-000000000000}"/>
          </ac:spMkLst>
        </pc:spChg>
      </pc:sldChg>
      <pc:sldChg chg="del">
        <pc:chgData name="Rawal Abbasi" userId="204d2a36f0ecac39" providerId="LiveId" clId="{EFA27F50-24D8-4DDA-9AA8-6F7F36083411}" dt="2024-01-29T08:38:50.120" v="1" actId="2696"/>
        <pc:sldMkLst>
          <pc:docMk/>
          <pc:sldMk cId="442478283" sldId="293"/>
        </pc:sldMkLst>
      </pc:sldChg>
      <pc:sldChg chg="add">
        <pc:chgData name="Rawal Abbasi" userId="204d2a36f0ecac39" providerId="LiveId" clId="{EFA27F50-24D8-4DDA-9AA8-6F7F36083411}" dt="2024-01-29T08:38:56.607" v="2"/>
        <pc:sldMkLst>
          <pc:docMk/>
          <pc:sldMk cId="3382750786" sldId="293"/>
        </pc:sldMkLst>
      </pc:sldChg>
      <pc:sldChg chg="add">
        <pc:chgData name="Rawal Abbasi" userId="204d2a36f0ecac39" providerId="LiveId" clId="{EFA27F50-24D8-4DDA-9AA8-6F7F36083411}" dt="2024-01-29T08:38:56.607" v="2"/>
        <pc:sldMkLst>
          <pc:docMk/>
          <pc:sldMk cId="640149482" sldId="294"/>
        </pc:sldMkLst>
      </pc:sldChg>
      <pc:sldChg chg="del">
        <pc:chgData name="Rawal Abbasi" userId="204d2a36f0ecac39" providerId="LiveId" clId="{EFA27F50-24D8-4DDA-9AA8-6F7F36083411}" dt="2024-01-29T08:38:50.120" v="1" actId="2696"/>
        <pc:sldMkLst>
          <pc:docMk/>
          <pc:sldMk cId="890248224" sldId="294"/>
        </pc:sldMkLst>
      </pc:sldChg>
      <pc:sldChg chg="add">
        <pc:chgData name="Rawal Abbasi" userId="204d2a36f0ecac39" providerId="LiveId" clId="{EFA27F50-24D8-4DDA-9AA8-6F7F36083411}" dt="2024-01-29T08:38:56.607" v="2"/>
        <pc:sldMkLst>
          <pc:docMk/>
          <pc:sldMk cId="1343687848" sldId="295"/>
        </pc:sldMkLst>
      </pc:sldChg>
      <pc:sldChg chg="del">
        <pc:chgData name="Rawal Abbasi" userId="204d2a36f0ecac39" providerId="LiveId" clId="{EFA27F50-24D8-4DDA-9AA8-6F7F36083411}" dt="2024-01-29T08:38:50.120" v="1" actId="2696"/>
        <pc:sldMkLst>
          <pc:docMk/>
          <pc:sldMk cId="2737518841" sldId="295"/>
        </pc:sldMkLst>
      </pc:sldChg>
      <pc:sldChg chg="del">
        <pc:chgData name="Rawal Abbasi" userId="204d2a36f0ecac39" providerId="LiveId" clId="{EFA27F50-24D8-4DDA-9AA8-6F7F36083411}" dt="2024-01-29T08:38:50.120" v="1" actId="2696"/>
        <pc:sldMkLst>
          <pc:docMk/>
          <pc:sldMk cId="2002103154" sldId="298"/>
        </pc:sldMkLst>
      </pc:sldChg>
      <pc:sldChg chg="add">
        <pc:chgData name="Rawal Abbasi" userId="204d2a36f0ecac39" providerId="LiveId" clId="{EFA27F50-24D8-4DDA-9AA8-6F7F36083411}" dt="2024-01-29T08:38:56.607" v="2"/>
        <pc:sldMkLst>
          <pc:docMk/>
          <pc:sldMk cId="2222239896" sldId="298"/>
        </pc:sldMkLst>
      </pc:sldChg>
      <pc:sldChg chg="add">
        <pc:chgData name="Rawal Abbasi" userId="204d2a36f0ecac39" providerId="LiveId" clId="{EFA27F50-24D8-4DDA-9AA8-6F7F36083411}" dt="2024-01-29T08:38:56.607" v="2"/>
        <pc:sldMkLst>
          <pc:docMk/>
          <pc:sldMk cId="1038931253" sldId="312"/>
        </pc:sldMkLst>
      </pc:sldChg>
      <pc:sldChg chg="del">
        <pc:chgData name="Rawal Abbasi" userId="204d2a36f0ecac39" providerId="LiveId" clId="{EFA27F50-24D8-4DDA-9AA8-6F7F36083411}" dt="2024-01-29T08:38:50.120" v="1" actId="2696"/>
        <pc:sldMkLst>
          <pc:docMk/>
          <pc:sldMk cId="3463475243" sldId="312"/>
        </pc:sldMkLst>
      </pc:sldChg>
      <pc:sldChg chg="del">
        <pc:chgData name="Rawal Abbasi" userId="204d2a36f0ecac39" providerId="LiveId" clId="{EFA27F50-24D8-4DDA-9AA8-6F7F36083411}" dt="2024-01-29T08:38:50.120" v="1" actId="2696"/>
        <pc:sldMkLst>
          <pc:docMk/>
          <pc:sldMk cId="1902353287" sldId="313"/>
        </pc:sldMkLst>
      </pc:sldChg>
      <pc:sldChg chg="add">
        <pc:chgData name="Rawal Abbasi" userId="204d2a36f0ecac39" providerId="LiveId" clId="{EFA27F50-24D8-4DDA-9AA8-6F7F36083411}" dt="2024-01-29T08:38:56.607" v="2"/>
        <pc:sldMkLst>
          <pc:docMk/>
          <pc:sldMk cId="3559398850" sldId="313"/>
        </pc:sldMkLst>
      </pc:sldChg>
      <pc:sldChg chg="del">
        <pc:chgData name="Rawal Abbasi" userId="204d2a36f0ecac39" providerId="LiveId" clId="{EFA27F50-24D8-4DDA-9AA8-6F7F36083411}" dt="2024-01-29T08:38:50.120" v="1" actId="2696"/>
        <pc:sldMkLst>
          <pc:docMk/>
          <pc:sldMk cId="926834032" sldId="314"/>
        </pc:sldMkLst>
      </pc:sldChg>
      <pc:sldChg chg="add">
        <pc:chgData name="Rawal Abbasi" userId="204d2a36f0ecac39" providerId="LiveId" clId="{EFA27F50-24D8-4DDA-9AA8-6F7F36083411}" dt="2024-01-29T08:38:56.607" v="2"/>
        <pc:sldMkLst>
          <pc:docMk/>
          <pc:sldMk cId="3384776513" sldId="314"/>
        </pc:sldMkLst>
      </pc:sldChg>
      <pc:sldChg chg="del">
        <pc:chgData name="Rawal Abbasi" userId="204d2a36f0ecac39" providerId="LiveId" clId="{EFA27F50-24D8-4DDA-9AA8-6F7F36083411}" dt="2024-01-29T08:38:50.120" v="1" actId="2696"/>
        <pc:sldMkLst>
          <pc:docMk/>
          <pc:sldMk cId="1328328605" sldId="315"/>
        </pc:sldMkLst>
      </pc:sldChg>
      <pc:sldChg chg="add">
        <pc:chgData name="Rawal Abbasi" userId="204d2a36f0ecac39" providerId="LiveId" clId="{EFA27F50-24D8-4DDA-9AA8-6F7F36083411}" dt="2024-01-29T08:38:56.607" v="2"/>
        <pc:sldMkLst>
          <pc:docMk/>
          <pc:sldMk cId="2727627777" sldId="315"/>
        </pc:sldMkLst>
      </pc:sldChg>
      <pc:sldChg chg="add">
        <pc:chgData name="Rawal Abbasi" userId="204d2a36f0ecac39" providerId="LiveId" clId="{EFA27F50-24D8-4DDA-9AA8-6F7F36083411}" dt="2024-01-29T08:38:56.607" v="2"/>
        <pc:sldMkLst>
          <pc:docMk/>
          <pc:sldMk cId="2957746197" sldId="316"/>
        </pc:sldMkLst>
      </pc:sldChg>
      <pc:sldChg chg="del">
        <pc:chgData name="Rawal Abbasi" userId="204d2a36f0ecac39" providerId="LiveId" clId="{EFA27F50-24D8-4DDA-9AA8-6F7F36083411}" dt="2024-01-29T08:38:50.120" v="1" actId="2696"/>
        <pc:sldMkLst>
          <pc:docMk/>
          <pc:sldMk cId="2996136637" sldId="316"/>
        </pc:sldMkLst>
      </pc:sldChg>
      <pc:sldChg chg="add">
        <pc:chgData name="Rawal Abbasi" userId="204d2a36f0ecac39" providerId="LiveId" clId="{EFA27F50-24D8-4DDA-9AA8-6F7F36083411}" dt="2024-01-29T08:38:56.607" v="2"/>
        <pc:sldMkLst>
          <pc:docMk/>
          <pc:sldMk cId="2467412273" sldId="317"/>
        </pc:sldMkLst>
      </pc:sldChg>
      <pc:sldChg chg="del">
        <pc:chgData name="Rawal Abbasi" userId="204d2a36f0ecac39" providerId="LiveId" clId="{EFA27F50-24D8-4DDA-9AA8-6F7F36083411}" dt="2024-01-29T08:38:50.120" v="1" actId="2696"/>
        <pc:sldMkLst>
          <pc:docMk/>
          <pc:sldMk cId="3342508866" sldId="317"/>
        </pc:sldMkLst>
      </pc:sldChg>
      <pc:sldChg chg="del">
        <pc:chgData name="Rawal Abbasi" userId="204d2a36f0ecac39" providerId="LiveId" clId="{EFA27F50-24D8-4DDA-9AA8-6F7F36083411}" dt="2024-01-29T08:38:50.120" v="1" actId="2696"/>
        <pc:sldMkLst>
          <pc:docMk/>
          <pc:sldMk cId="2572210808" sldId="318"/>
        </pc:sldMkLst>
      </pc:sldChg>
      <pc:sldChg chg="add">
        <pc:chgData name="Rawal Abbasi" userId="204d2a36f0ecac39" providerId="LiveId" clId="{EFA27F50-24D8-4DDA-9AA8-6F7F36083411}" dt="2024-01-29T08:38:56.607" v="2"/>
        <pc:sldMkLst>
          <pc:docMk/>
          <pc:sldMk cId="3826852232" sldId="318"/>
        </pc:sldMkLst>
      </pc:sldChg>
      <pc:sldChg chg="add del">
        <pc:chgData name="Rawal Abbasi" userId="204d2a36f0ecac39" providerId="LiveId" clId="{EFA27F50-24D8-4DDA-9AA8-6F7F36083411}" dt="2024-01-29T08:57:51.961" v="25" actId="2696"/>
        <pc:sldMkLst>
          <pc:docMk/>
          <pc:sldMk cId="323650821" sldId="319"/>
        </pc:sldMkLst>
      </pc:sldChg>
      <pc:sldChg chg="add">
        <pc:chgData name="Rawal Abbasi" userId="204d2a36f0ecac39" providerId="LiveId" clId="{EFA27F50-24D8-4DDA-9AA8-6F7F36083411}" dt="2024-01-29T08:57:59.622" v="26"/>
        <pc:sldMkLst>
          <pc:docMk/>
          <pc:sldMk cId="1269225837" sldId="319"/>
        </pc:sldMkLst>
      </pc:sldChg>
      <pc:sldChg chg="del">
        <pc:chgData name="Rawal Abbasi" userId="204d2a36f0ecac39" providerId="LiveId" clId="{EFA27F50-24D8-4DDA-9AA8-6F7F36083411}" dt="2024-01-29T08:38:50.120" v="1" actId="2696"/>
        <pc:sldMkLst>
          <pc:docMk/>
          <pc:sldMk cId="3050080425" sldId="319"/>
        </pc:sldMkLst>
      </pc:sldChg>
      <pc:sldChg chg="add del">
        <pc:chgData name="Rawal Abbasi" userId="204d2a36f0ecac39" providerId="LiveId" clId="{EFA27F50-24D8-4DDA-9AA8-6F7F36083411}" dt="2024-01-29T08:57:51.961" v="25" actId="2696"/>
        <pc:sldMkLst>
          <pc:docMk/>
          <pc:sldMk cId="580839467" sldId="320"/>
        </pc:sldMkLst>
      </pc:sldChg>
      <pc:sldChg chg="add">
        <pc:chgData name="Rawal Abbasi" userId="204d2a36f0ecac39" providerId="LiveId" clId="{EFA27F50-24D8-4DDA-9AA8-6F7F36083411}" dt="2024-01-29T08:57:59.622" v="26"/>
        <pc:sldMkLst>
          <pc:docMk/>
          <pc:sldMk cId="1239231760" sldId="320"/>
        </pc:sldMkLst>
      </pc:sldChg>
      <pc:sldChg chg="del">
        <pc:chgData name="Rawal Abbasi" userId="204d2a36f0ecac39" providerId="LiveId" clId="{EFA27F50-24D8-4DDA-9AA8-6F7F36083411}" dt="2024-01-29T08:38:50.120" v="1" actId="2696"/>
        <pc:sldMkLst>
          <pc:docMk/>
          <pc:sldMk cId="3855090678" sldId="320"/>
        </pc:sldMkLst>
      </pc:sldChg>
      <pc:sldChg chg="del">
        <pc:chgData name="Rawal Abbasi" userId="204d2a36f0ecac39" providerId="LiveId" clId="{EFA27F50-24D8-4DDA-9AA8-6F7F36083411}" dt="2024-01-29T08:38:50.120" v="1" actId="2696"/>
        <pc:sldMkLst>
          <pc:docMk/>
          <pc:sldMk cId="1271530176" sldId="321"/>
        </pc:sldMkLst>
      </pc:sldChg>
      <pc:sldChg chg="add">
        <pc:chgData name="Rawal Abbasi" userId="204d2a36f0ecac39" providerId="LiveId" clId="{EFA27F50-24D8-4DDA-9AA8-6F7F36083411}" dt="2024-01-29T08:57:59.622" v="26"/>
        <pc:sldMkLst>
          <pc:docMk/>
          <pc:sldMk cId="2063084816" sldId="321"/>
        </pc:sldMkLst>
      </pc:sldChg>
      <pc:sldChg chg="add del">
        <pc:chgData name="Rawal Abbasi" userId="204d2a36f0ecac39" providerId="LiveId" clId="{EFA27F50-24D8-4DDA-9AA8-6F7F36083411}" dt="2024-01-29T08:57:51.961" v="25" actId="2696"/>
        <pc:sldMkLst>
          <pc:docMk/>
          <pc:sldMk cId="3421387417" sldId="321"/>
        </pc:sldMkLst>
      </pc:sldChg>
      <pc:sldChg chg="del">
        <pc:chgData name="Rawal Abbasi" userId="204d2a36f0ecac39" providerId="LiveId" clId="{EFA27F50-24D8-4DDA-9AA8-6F7F36083411}" dt="2024-01-29T08:38:50.120" v="1" actId="2696"/>
        <pc:sldMkLst>
          <pc:docMk/>
          <pc:sldMk cId="98092063" sldId="322"/>
        </pc:sldMkLst>
      </pc:sldChg>
      <pc:sldChg chg="add del">
        <pc:chgData name="Rawal Abbasi" userId="204d2a36f0ecac39" providerId="LiveId" clId="{EFA27F50-24D8-4DDA-9AA8-6F7F36083411}" dt="2024-01-29T08:57:51.961" v="25" actId="2696"/>
        <pc:sldMkLst>
          <pc:docMk/>
          <pc:sldMk cId="219086573" sldId="322"/>
        </pc:sldMkLst>
      </pc:sldChg>
      <pc:sldChg chg="add">
        <pc:chgData name="Rawal Abbasi" userId="204d2a36f0ecac39" providerId="LiveId" clId="{EFA27F50-24D8-4DDA-9AA8-6F7F36083411}" dt="2024-01-29T08:57:59.622" v="26"/>
        <pc:sldMkLst>
          <pc:docMk/>
          <pc:sldMk cId="874886631" sldId="322"/>
        </pc:sldMkLst>
      </pc:sldChg>
      <pc:sldChg chg="add">
        <pc:chgData name="Rawal Abbasi" userId="204d2a36f0ecac39" providerId="LiveId" clId="{EFA27F50-24D8-4DDA-9AA8-6F7F36083411}" dt="2024-01-29T08:57:59.622" v="26"/>
        <pc:sldMkLst>
          <pc:docMk/>
          <pc:sldMk cId="413341197" sldId="323"/>
        </pc:sldMkLst>
      </pc:sldChg>
      <pc:sldChg chg="del">
        <pc:chgData name="Rawal Abbasi" userId="204d2a36f0ecac39" providerId="LiveId" clId="{EFA27F50-24D8-4DDA-9AA8-6F7F36083411}" dt="2024-01-29T08:38:50.120" v="1" actId="2696"/>
        <pc:sldMkLst>
          <pc:docMk/>
          <pc:sldMk cId="583300988" sldId="323"/>
        </pc:sldMkLst>
      </pc:sldChg>
      <pc:sldChg chg="add del">
        <pc:chgData name="Rawal Abbasi" userId="204d2a36f0ecac39" providerId="LiveId" clId="{EFA27F50-24D8-4DDA-9AA8-6F7F36083411}" dt="2024-01-29T08:57:51.961" v="25" actId="2696"/>
        <pc:sldMkLst>
          <pc:docMk/>
          <pc:sldMk cId="2256389578" sldId="323"/>
        </pc:sldMkLst>
      </pc:sldChg>
      <pc:sldChg chg="del">
        <pc:chgData name="Rawal Abbasi" userId="204d2a36f0ecac39" providerId="LiveId" clId="{EFA27F50-24D8-4DDA-9AA8-6F7F36083411}" dt="2024-01-29T08:38:50.120" v="1" actId="2696"/>
        <pc:sldMkLst>
          <pc:docMk/>
          <pc:sldMk cId="512250221" sldId="324"/>
        </pc:sldMkLst>
      </pc:sldChg>
      <pc:sldChg chg="add del">
        <pc:chgData name="Rawal Abbasi" userId="204d2a36f0ecac39" providerId="LiveId" clId="{EFA27F50-24D8-4DDA-9AA8-6F7F36083411}" dt="2024-01-29T08:57:51.961" v="25" actId="2696"/>
        <pc:sldMkLst>
          <pc:docMk/>
          <pc:sldMk cId="1530241928" sldId="324"/>
        </pc:sldMkLst>
      </pc:sldChg>
      <pc:sldChg chg="add">
        <pc:chgData name="Rawal Abbasi" userId="204d2a36f0ecac39" providerId="LiveId" clId="{EFA27F50-24D8-4DDA-9AA8-6F7F36083411}" dt="2024-01-29T08:57:59.622" v="26"/>
        <pc:sldMkLst>
          <pc:docMk/>
          <pc:sldMk cId="2290302455" sldId="324"/>
        </pc:sldMkLst>
      </pc:sldChg>
      <pc:sldChg chg="add del">
        <pc:chgData name="Rawal Abbasi" userId="204d2a36f0ecac39" providerId="LiveId" clId="{EFA27F50-24D8-4DDA-9AA8-6F7F36083411}" dt="2024-01-29T08:57:51.961" v="25" actId="2696"/>
        <pc:sldMkLst>
          <pc:docMk/>
          <pc:sldMk cId="193375659" sldId="325"/>
        </pc:sldMkLst>
      </pc:sldChg>
      <pc:sldChg chg="add">
        <pc:chgData name="Rawal Abbasi" userId="204d2a36f0ecac39" providerId="LiveId" clId="{EFA27F50-24D8-4DDA-9AA8-6F7F36083411}" dt="2024-01-29T08:57:59.622" v="26"/>
        <pc:sldMkLst>
          <pc:docMk/>
          <pc:sldMk cId="2133488983" sldId="325"/>
        </pc:sldMkLst>
      </pc:sldChg>
      <pc:sldChg chg="del">
        <pc:chgData name="Rawal Abbasi" userId="204d2a36f0ecac39" providerId="LiveId" clId="{EFA27F50-24D8-4DDA-9AA8-6F7F36083411}" dt="2024-01-29T08:38:50.120" v="1" actId="2696"/>
        <pc:sldMkLst>
          <pc:docMk/>
          <pc:sldMk cId="3625977298" sldId="325"/>
        </pc:sldMkLst>
      </pc:sldChg>
      <pc:sldChg chg="add">
        <pc:chgData name="Rawal Abbasi" userId="204d2a36f0ecac39" providerId="LiveId" clId="{EFA27F50-24D8-4DDA-9AA8-6F7F36083411}" dt="2024-01-29T08:57:59.622" v="26"/>
        <pc:sldMkLst>
          <pc:docMk/>
          <pc:sldMk cId="2047817914" sldId="326"/>
        </pc:sldMkLst>
      </pc:sldChg>
      <pc:sldChg chg="add del">
        <pc:chgData name="Rawal Abbasi" userId="204d2a36f0ecac39" providerId="LiveId" clId="{EFA27F50-24D8-4DDA-9AA8-6F7F36083411}" dt="2024-01-29T08:57:51.961" v="25" actId="2696"/>
        <pc:sldMkLst>
          <pc:docMk/>
          <pc:sldMk cId="2465934926" sldId="326"/>
        </pc:sldMkLst>
      </pc:sldChg>
      <pc:sldChg chg="del">
        <pc:chgData name="Rawal Abbasi" userId="204d2a36f0ecac39" providerId="LiveId" clId="{EFA27F50-24D8-4DDA-9AA8-6F7F36083411}" dt="2024-01-29T08:38:50.120" v="1" actId="2696"/>
        <pc:sldMkLst>
          <pc:docMk/>
          <pc:sldMk cId="3549600621" sldId="326"/>
        </pc:sldMkLst>
      </pc:sldChg>
      <pc:sldChg chg="add del">
        <pc:chgData name="Rawal Abbasi" userId="204d2a36f0ecac39" providerId="LiveId" clId="{EFA27F50-24D8-4DDA-9AA8-6F7F36083411}" dt="2024-01-30T07:08:49.274" v="29" actId="2696"/>
        <pc:sldMkLst>
          <pc:docMk/>
          <pc:sldMk cId="2093673436" sldId="327"/>
        </pc:sldMkLst>
      </pc:sldChg>
      <pc:sldChg chg="del">
        <pc:chgData name="Rawal Abbasi" userId="204d2a36f0ecac39" providerId="LiveId" clId="{EFA27F50-24D8-4DDA-9AA8-6F7F36083411}" dt="2024-01-29T08:38:50.120" v="1" actId="2696"/>
        <pc:sldMkLst>
          <pc:docMk/>
          <pc:sldMk cId="2351489655" sldId="327"/>
        </pc:sldMkLst>
      </pc:sldChg>
      <pc:sldMasterChg chg="delSldLayout">
        <pc:chgData name="Rawal Abbasi" userId="204d2a36f0ecac39" providerId="LiveId" clId="{EFA27F50-24D8-4DDA-9AA8-6F7F36083411}" dt="2024-01-29T08:39:06.798" v="3" actId="47"/>
        <pc:sldMasterMkLst>
          <pc:docMk/>
          <pc:sldMasterMk cId="0" sldId="2147483660"/>
        </pc:sldMasterMkLst>
        <pc:sldLayoutChg chg="del">
          <pc:chgData name="Rawal Abbasi" userId="204d2a36f0ecac39" providerId="LiveId" clId="{EFA27F50-24D8-4DDA-9AA8-6F7F36083411}" dt="2024-01-29T08:39:06.798" v="3" actId="47"/>
          <pc:sldLayoutMkLst>
            <pc:docMk/>
            <pc:sldMasterMk cId="0" sldId="2147483660"/>
            <pc:sldLayoutMk cId="0" sldId="21474836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69834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50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6" name="Google Shape;26;p4"/>
          <p:cNvSpPr txBox="1">
            <a:spLocks noGrp="1"/>
          </p:cNvSpPr>
          <p:nvPr>
            <p:ph type="body" idx="1"/>
          </p:nvPr>
        </p:nvSpPr>
        <p:spPr>
          <a:xfrm>
            <a:off x="415600" y="1562133"/>
            <a:ext cx="11360700" cy="45297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7" name="Google Shape;2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74320" y="6307672"/>
            <a:ext cx="2743200" cy="274320"/>
          </a:xfrm>
          <a:prstGeom prst="rect">
            <a:avLst/>
          </a:prstGeom>
        </p:spPr>
        <p:txBody>
          <a:bodyPr/>
          <a:lstStyle/>
          <a:p>
            <a:fld id="{4BCB7F27-5DF7-4045-99F5-64BE04AA9A2F}" type="datetimeFigureOut">
              <a:rPr lang="en-US" smtClean="0"/>
              <a:pPr/>
              <a:t>1/30/2024</a:t>
            </a:fld>
            <a:endParaRPr lang="en-US"/>
          </a:p>
        </p:txBody>
      </p:sp>
      <p:sp>
        <p:nvSpPr>
          <p:cNvPr id="8" name="Footer Placeholder 7"/>
          <p:cNvSpPr>
            <a:spLocks noGrp="1"/>
          </p:cNvSpPr>
          <p:nvPr>
            <p:ph type="ftr" sz="quarter" idx="11"/>
          </p:nvPr>
        </p:nvSpPr>
        <p:spPr>
          <a:xfrm>
            <a:off x="3489960" y="6307672"/>
            <a:ext cx="5212080" cy="27432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pPr/>
              <a:t>‹#›</a:t>
            </a:fld>
            <a:endParaRPr lang="en-US"/>
          </a:p>
        </p:txBody>
      </p:sp>
    </p:spTree>
    <p:extLst>
      <p:ext uri="{BB962C8B-B14F-4D97-AF65-F5344CB8AC3E}">
        <p14:creationId xmlns:p14="http://schemas.microsoft.com/office/powerpoint/2010/main" val="417203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5"/>
          <p:cNvSpPr txBox="1">
            <a:spLocks noGrp="1"/>
          </p:cNvSpPr>
          <p:nvPr>
            <p:ph type="body" idx="1"/>
          </p:nvPr>
        </p:nvSpPr>
        <p:spPr>
          <a:xfrm>
            <a:off x="415600" y="1562233"/>
            <a:ext cx="5333100" cy="4529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5"/>
          <p:cNvSpPr txBox="1">
            <a:spLocks noGrp="1"/>
          </p:cNvSpPr>
          <p:nvPr>
            <p:ph type="body" idx="2"/>
          </p:nvPr>
        </p:nvSpPr>
        <p:spPr>
          <a:xfrm>
            <a:off x="6443200" y="1562233"/>
            <a:ext cx="5333100" cy="4529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5" name="Google Shape;3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8" name="Google Shape;38;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653667" y="701800"/>
            <a:ext cx="74721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a:endParaRPr/>
          </a:p>
        </p:txBody>
      </p:sp>
      <p:sp>
        <p:nvSpPr>
          <p:cNvPr id="42" name="Google Shape;42;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6706233" y="5994000"/>
            <a:ext cx="915300" cy="0"/>
          </a:xfrm>
          <a:prstGeom prst="straightConnector1">
            <a:avLst/>
          </a:prstGeom>
          <a:noFill/>
          <a:ln w="19050" cap="flat" cmpd="sng">
            <a:solidFill>
              <a:schemeClr val="lt2"/>
            </a:solidFill>
            <a:prstDash val="solid"/>
            <a:round/>
            <a:headEnd type="none" w="sm" len="sm"/>
            <a:tailEnd type="none" w="sm" len="sm"/>
          </a:ln>
        </p:spPr>
      </p:cxnSp>
      <p:sp>
        <p:nvSpPr>
          <p:cNvPr id="46" name="Google Shape;46;p9"/>
          <p:cNvSpPr txBox="1">
            <a:spLocks noGrp="1"/>
          </p:cNvSpPr>
          <p:nvPr>
            <p:ph type="title"/>
          </p:nvPr>
        </p:nvSpPr>
        <p:spPr>
          <a:xfrm>
            <a:off x="354000" y="1843133"/>
            <a:ext cx="5393700" cy="17775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a:endParaRPr/>
          </a:p>
        </p:txBody>
      </p:sp>
      <p:sp>
        <p:nvSpPr>
          <p:cNvPr id="47" name="Google Shape;47;p9"/>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8" name="Google Shape;48;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accent1"/>
              </a:buClr>
              <a:buSzPts val="2400"/>
              <a:buChar char="●"/>
              <a:defRPr>
                <a:solidFill>
                  <a:schemeClr val="accent1"/>
                </a:solidFill>
              </a:defRPr>
            </a:lvl1pPr>
            <a:lvl2pPr marL="914400" lvl="1" indent="-349250">
              <a:spcBef>
                <a:spcPts val="0"/>
              </a:spcBef>
              <a:spcAft>
                <a:spcPts val="0"/>
              </a:spcAft>
              <a:buClr>
                <a:schemeClr val="accent1"/>
              </a:buClr>
              <a:buSzPts val="1900"/>
              <a:buChar char="○"/>
              <a:defRPr>
                <a:solidFill>
                  <a:schemeClr val="accent1"/>
                </a:solidFill>
              </a:defRPr>
            </a:lvl2pPr>
            <a:lvl3pPr marL="1371600" lvl="2" indent="-349250">
              <a:spcBef>
                <a:spcPts val="0"/>
              </a:spcBef>
              <a:spcAft>
                <a:spcPts val="0"/>
              </a:spcAft>
              <a:buClr>
                <a:schemeClr val="accent1"/>
              </a:buClr>
              <a:buSzPts val="1900"/>
              <a:buChar char="■"/>
              <a:defRPr>
                <a:solidFill>
                  <a:schemeClr val="accent1"/>
                </a:solidFill>
              </a:defRPr>
            </a:lvl3pPr>
            <a:lvl4pPr marL="1828800" lvl="3" indent="-349250">
              <a:spcBef>
                <a:spcPts val="0"/>
              </a:spcBef>
              <a:spcAft>
                <a:spcPts val="0"/>
              </a:spcAft>
              <a:buClr>
                <a:schemeClr val="accent1"/>
              </a:buClr>
              <a:buSzPts val="1900"/>
              <a:buChar char="●"/>
              <a:defRPr>
                <a:solidFill>
                  <a:schemeClr val="accent1"/>
                </a:solidFill>
              </a:defRPr>
            </a:lvl4pPr>
            <a:lvl5pPr marL="2286000" lvl="4" indent="-349250">
              <a:spcBef>
                <a:spcPts val="0"/>
              </a:spcBef>
              <a:spcAft>
                <a:spcPts val="0"/>
              </a:spcAft>
              <a:buClr>
                <a:schemeClr val="accent1"/>
              </a:buClr>
              <a:buSzPts val="1900"/>
              <a:buChar char="○"/>
              <a:defRPr>
                <a:solidFill>
                  <a:schemeClr val="accent1"/>
                </a:solidFill>
              </a:defRPr>
            </a:lvl5pPr>
            <a:lvl6pPr marL="2743200" lvl="5" indent="-349250">
              <a:spcBef>
                <a:spcPts val="0"/>
              </a:spcBef>
              <a:spcAft>
                <a:spcPts val="0"/>
              </a:spcAft>
              <a:buClr>
                <a:schemeClr val="accent1"/>
              </a:buClr>
              <a:buSzPts val="1900"/>
              <a:buChar char="■"/>
              <a:defRPr>
                <a:solidFill>
                  <a:schemeClr val="accent1"/>
                </a:solidFill>
              </a:defRPr>
            </a:lvl6pPr>
            <a:lvl7pPr marL="3200400" lvl="6" indent="-349250">
              <a:spcBef>
                <a:spcPts val="0"/>
              </a:spcBef>
              <a:spcAft>
                <a:spcPts val="0"/>
              </a:spcAft>
              <a:buClr>
                <a:schemeClr val="accent1"/>
              </a:buClr>
              <a:buSzPts val="1900"/>
              <a:buChar char="●"/>
              <a:defRPr>
                <a:solidFill>
                  <a:schemeClr val="accent1"/>
                </a:solidFill>
              </a:defRPr>
            </a:lvl7pPr>
            <a:lvl8pPr marL="3657600" lvl="7" indent="-349250">
              <a:spcBef>
                <a:spcPts val="0"/>
              </a:spcBef>
              <a:spcAft>
                <a:spcPts val="0"/>
              </a:spcAft>
              <a:buClr>
                <a:schemeClr val="accent1"/>
              </a:buClr>
              <a:buSzPts val="1900"/>
              <a:buChar char="○"/>
              <a:defRPr>
                <a:solidFill>
                  <a:schemeClr val="accent1"/>
                </a:solidFill>
              </a:defRPr>
            </a:lvl8pPr>
            <a:lvl9pPr marL="4114800" lvl="8" indent="-349250">
              <a:spcBef>
                <a:spcPts val="0"/>
              </a:spcBef>
              <a:spcAft>
                <a:spcPts val="0"/>
              </a:spcAft>
              <a:buClr>
                <a:schemeClr val="accent1"/>
              </a:buClr>
              <a:buSzPts val="1900"/>
              <a:buChar char="■"/>
              <a:defRPr>
                <a:solidFill>
                  <a:schemeClr val="accent1"/>
                </a:solidFill>
              </a:defRPr>
            </a:lvl9pPr>
          </a:lstStyle>
          <a:p>
            <a:endParaRPr/>
          </a:p>
        </p:txBody>
      </p:sp>
      <p:sp>
        <p:nvSpPr>
          <p:cNvPr id="49" name="Google Shape;4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52" name="Google Shape;52;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415600" y="1386200"/>
            <a:ext cx="11360700" cy="2808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8700"/>
              <a:buNone/>
              <a:defRPr sz="18700" b="1"/>
            </a:lvl1pPr>
            <a:lvl2pPr lvl="1" algn="ctr">
              <a:spcBef>
                <a:spcPts val="0"/>
              </a:spcBef>
              <a:spcAft>
                <a:spcPts val="0"/>
              </a:spcAft>
              <a:buSzPts val="18700"/>
              <a:buNone/>
              <a:defRPr sz="18700" b="1"/>
            </a:lvl2pPr>
            <a:lvl3pPr lvl="2" algn="ctr">
              <a:spcBef>
                <a:spcPts val="0"/>
              </a:spcBef>
              <a:spcAft>
                <a:spcPts val="0"/>
              </a:spcAft>
              <a:buSzPts val="18700"/>
              <a:buNone/>
              <a:defRPr sz="18700" b="1"/>
            </a:lvl3pPr>
            <a:lvl4pPr lvl="3" algn="ctr">
              <a:spcBef>
                <a:spcPts val="0"/>
              </a:spcBef>
              <a:spcAft>
                <a:spcPts val="0"/>
              </a:spcAft>
              <a:buSzPts val="18700"/>
              <a:buNone/>
              <a:defRPr sz="18700" b="1"/>
            </a:lvl4pPr>
            <a:lvl5pPr lvl="4" algn="ctr">
              <a:spcBef>
                <a:spcPts val="0"/>
              </a:spcBef>
              <a:spcAft>
                <a:spcPts val="0"/>
              </a:spcAft>
              <a:buSzPts val="18700"/>
              <a:buNone/>
              <a:defRPr sz="18700" b="1"/>
            </a:lvl5pPr>
            <a:lvl6pPr lvl="5" algn="ctr">
              <a:spcBef>
                <a:spcPts val="0"/>
              </a:spcBef>
              <a:spcAft>
                <a:spcPts val="0"/>
              </a:spcAft>
              <a:buSzPts val="18700"/>
              <a:buNone/>
              <a:defRPr sz="18700" b="1"/>
            </a:lvl6pPr>
            <a:lvl7pPr lvl="6" algn="ctr">
              <a:spcBef>
                <a:spcPts val="0"/>
              </a:spcBef>
              <a:spcAft>
                <a:spcPts val="0"/>
              </a:spcAft>
              <a:buSzPts val="18700"/>
              <a:buNone/>
              <a:defRPr sz="18700" b="1"/>
            </a:lvl7pPr>
            <a:lvl8pPr lvl="7" algn="ctr">
              <a:spcBef>
                <a:spcPts val="0"/>
              </a:spcBef>
              <a:spcAft>
                <a:spcPts val="0"/>
              </a:spcAft>
              <a:buSzPts val="18700"/>
              <a:buNone/>
              <a:defRPr sz="18700" b="1"/>
            </a:lvl8pPr>
            <a:lvl9pPr lvl="8" algn="ctr">
              <a:spcBef>
                <a:spcPts val="0"/>
              </a:spcBef>
              <a:spcAft>
                <a:spcPts val="0"/>
              </a:spcAft>
              <a:buSzPts val="18700"/>
              <a:buNone/>
              <a:defRPr sz="18700" b="1"/>
            </a:lvl9pPr>
          </a:lstStyle>
          <a:p>
            <a:r>
              <a:t>xx%</a:t>
            </a:r>
          </a:p>
        </p:txBody>
      </p:sp>
      <p:sp>
        <p:nvSpPr>
          <p:cNvPr id="55" name="Google Shape;55;p11"/>
          <p:cNvSpPr txBox="1">
            <a:spLocks noGrp="1"/>
          </p:cNvSpPr>
          <p:nvPr>
            <p:ph type="body" idx="1"/>
          </p:nvPr>
        </p:nvSpPr>
        <p:spPr>
          <a:xfrm>
            <a:off x="415600" y="43045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6" name="Google Shape;56;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a:endParaRPr/>
          </a:p>
        </p:txBody>
      </p:sp>
      <p:sp>
        <p:nvSpPr>
          <p:cNvPr id="11" name="Google Shape;11;p1"/>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marL="914400" lvl="1"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marL="1371600" lvl="2"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marL="1828800" lvl="3"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marL="2286000" lvl="4"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marL="2743200" lvl="5"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marL="3200400" lvl="6"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marL="3657600" lvl="7"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marL="4114800" lvl="8"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dirty="0"/>
              <a:t>Week Two – Class One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Abstraction</a:t>
            </a:r>
            <a:endParaRPr lang="en-US" dirty="0"/>
          </a:p>
        </p:txBody>
      </p:sp>
      <p:sp>
        <p:nvSpPr>
          <p:cNvPr id="3" name="Content Placeholder 2"/>
          <p:cNvSpPr>
            <a:spLocks noGrp="1"/>
          </p:cNvSpPr>
          <p:nvPr>
            <p:ph idx="1"/>
          </p:nvPr>
        </p:nvSpPr>
        <p:spPr/>
        <p:txBody>
          <a:bodyPr/>
          <a:lstStyle/>
          <a:p>
            <a:r>
              <a:rPr lang="en-US" dirty="0"/>
              <a:t>Data abstraction is one of the most essential and important feature of object oriented programming in C++. </a:t>
            </a:r>
          </a:p>
          <a:p>
            <a:r>
              <a:rPr lang="en-US" dirty="0"/>
              <a:t>Abstraction means displaying only essential information and hiding the details. Data abstraction refers to providing only essential information about the data to the outside world, hiding the background details or implementation.</a:t>
            </a:r>
          </a:p>
        </p:txBody>
      </p:sp>
    </p:spTree>
    <p:extLst>
      <p:ext uri="{BB962C8B-B14F-4D97-AF65-F5344CB8AC3E}">
        <p14:creationId xmlns:p14="http://schemas.microsoft.com/office/powerpoint/2010/main" val="60848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Abstraction in OOP</a:t>
            </a:r>
          </a:p>
        </p:txBody>
      </p:sp>
      <p:sp>
        <p:nvSpPr>
          <p:cNvPr id="3" name="Content Placeholder 2"/>
          <p:cNvSpPr>
            <a:spLocks noGrp="1"/>
          </p:cNvSpPr>
          <p:nvPr>
            <p:ph idx="1"/>
          </p:nvPr>
        </p:nvSpPr>
        <p:spPr/>
        <p:txBody>
          <a:bodyPr/>
          <a:lstStyle/>
          <a:p>
            <a:r>
              <a:rPr lang="en-US" dirty="0"/>
              <a:t>Abstraction is selecting data from a larger pool to show only the relevant details to the object.</a:t>
            </a:r>
          </a:p>
          <a:p>
            <a:r>
              <a:rPr lang="en-US" dirty="0"/>
              <a:t>Abstraction is a way to cope with complexity.</a:t>
            </a:r>
          </a:p>
          <a:p>
            <a:r>
              <a:rPr lang="en-US" dirty="0"/>
              <a:t>Principle of abstraction:</a:t>
            </a:r>
          </a:p>
          <a:p>
            <a:pPr algn="ctr">
              <a:buFont typeface="Arial" panose="020B0604020202020204" pitchFamily="34" charset="0"/>
              <a:buNone/>
            </a:pPr>
            <a:r>
              <a:rPr lang="en-US" dirty="0"/>
              <a:t>“Capture only those details about an object that are relevant to current perspective”</a:t>
            </a:r>
          </a:p>
          <a:p>
            <a:endParaRPr lang="en-US" dirty="0"/>
          </a:p>
          <a:p>
            <a:endParaRPr lang="en-US" dirty="0"/>
          </a:p>
        </p:txBody>
      </p:sp>
    </p:spTree>
    <p:extLst>
      <p:ext uri="{BB962C8B-B14F-4D97-AF65-F5344CB8AC3E}">
        <p14:creationId xmlns:p14="http://schemas.microsoft.com/office/powerpoint/2010/main" val="45306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Example – Abstraction</a:t>
            </a:r>
          </a:p>
        </p:txBody>
      </p:sp>
      <p:pic>
        <p:nvPicPr>
          <p:cNvPr id="4" name="Content Placeholder 3" descr="c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8604" y="2930227"/>
            <a:ext cx="2420112" cy="1517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2353057" y="4744995"/>
            <a:ext cx="220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latin typeface="Times New Roman" panose="02020603050405020304" pitchFamily="18" charset="0"/>
              </a:rPr>
              <a:t>Driver’s View</a:t>
            </a:r>
          </a:p>
        </p:txBody>
      </p:sp>
      <p:pic>
        <p:nvPicPr>
          <p:cNvPr id="6" name="Picture 4" descr="skeleton_car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519" y="2930227"/>
            <a:ext cx="2545492" cy="1517904"/>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8040130" y="4744995"/>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latin typeface="Times New Roman" panose="02020603050405020304" pitchFamily="18" charset="0"/>
              </a:rPr>
              <a:t>Engineer’s View</a:t>
            </a:r>
          </a:p>
        </p:txBody>
      </p:sp>
    </p:spTree>
    <p:extLst>
      <p:ext uri="{BB962C8B-B14F-4D97-AF65-F5344CB8AC3E}">
        <p14:creationId xmlns:p14="http://schemas.microsoft.com/office/powerpoint/2010/main" val="335578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2">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643433" y="643464"/>
            <a:ext cx="2888344" cy="1428737"/>
          </a:xfrm>
        </p:spPr>
        <p:txBody>
          <a:bodyPr>
            <a:normAutofit/>
          </a:bodyPr>
          <a:lstStyle/>
          <a:p>
            <a:r>
              <a:rPr lang="en-GB" sz="3000">
                <a:solidFill>
                  <a:srgbClr val="FFFFFF"/>
                </a:solidFill>
              </a:rPr>
              <a:t>Encapsulation vs Abstraction</a:t>
            </a:r>
          </a:p>
        </p:txBody>
      </p:sp>
      <p:graphicFrame>
        <p:nvGraphicFramePr>
          <p:cNvPr id="9" name="Content Placeholder 5">
            <a:extLst>
              <a:ext uri="{FF2B5EF4-FFF2-40B4-BE49-F238E27FC236}">
                <a16:creationId xmlns:a16="http://schemas.microsoft.com/office/drawing/2014/main" id="{F3276B0F-4E3F-4439-BD33-8B94439A1A0D}"/>
              </a:ext>
            </a:extLst>
          </p:cNvPr>
          <p:cNvGraphicFramePr>
            <a:graphicFrameLocks/>
          </p:cNvGraphicFramePr>
          <p:nvPr/>
        </p:nvGraphicFramePr>
        <p:xfrm>
          <a:off x="4514547" y="405536"/>
          <a:ext cx="6880073" cy="5620208"/>
        </p:xfrm>
        <a:graphic>
          <a:graphicData uri="http://schemas.openxmlformats.org/drawingml/2006/table">
            <a:tbl>
              <a:tblPr firstRow="1" bandRow="1">
                <a:noFill/>
              </a:tblPr>
              <a:tblGrid>
                <a:gridCol w="859672">
                  <a:extLst>
                    <a:ext uri="{9D8B030D-6E8A-4147-A177-3AD203B41FA5}">
                      <a16:colId xmlns:a16="http://schemas.microsoft.com/office/drawing/2014/main" val="2207203180"/>
                    </a:ext>
                  </a:extLst>
                </a:gridCol>
                <a:gridCol w="2952151">
                  <a:extLst>
                    <a:ext uri="{9D8B030D-6E8A-4147-A177-3AD203B41FA5}">
                      <a16:colId xmlns:a16="http://schemas.microsoft.com/office/drawing/2014/main" val="162956548"/>
                    </a:ext>
                  </a:extLst>
                </a:gridCol>
                <a:gridCol w="3068250">
                  <a:extLst>
                    <a:ext uri="{9D8B030D-6E8A-4147-A177-3AD203B41FA5}">
                      <a16:colId xmlns:a16="http://schemas.microsoft.com/office/drawing/2014/main" val="2744288476"/>
                    </a:ext>
                  </a:extLst>
                </a:gridCol>
              </a:tblGrid>
              <a:tr h="419900">
                <a:tc>
                  <a:txBody>
                    <a:bodyPr/>
                    <a:lstStyle/>
                    <a:p>
                      <a:pPr algn="ctr" fontAlgn="base"/>
                      <a:r>
                        <a:rPr lang="en-GB" sz="1400" b="1" cap="all" dirty="0">
                          <a:solidFill>
                            <a:schemeClr val="tx1">
                              <a:lumMod val="75000"/>
                              <a:lumOff val="25000"/>
                            </a:schemeClr>
                          </a:solidFill>
                          <a:effectLst/>
                        </a:rPr>
                        <a:t>S.NO</a:t>
                      </a:r>
                    </a:p>
                  </a:txBody>
                  <a:tcPr marL="155518" marR="116639" marT="77759" marB="7775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base"/>
                      <a:r>
                        <a:rPr lang="en-GB" sz="1400" b="1" cap="all">
                          <a:solidFill>
                            <a:schemeClr val="tx1">
                              <a:lumMod val="75000"/>
                              <a:lumOff val="25000"/>
                            </a:schemeClr>
                          </a:solidFill>
                          <a:effectLst/>
                        </a:rPr>
                        <a:t>ABSTRACTION</a:t>
                      </a:r>
                    </a:p>
                  </a:txBody>
                  <a:tcPr marL="155518" marR="116639" marT="77759" marB="7775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base"/>
                      <a:r>
                        <a:rPr lang="en-GB" sz="1400" b="1" cap="all">
                          <a:solidFill>
                            <a:schemeClr val="tx1">
                              <a:lumMod val="75000"/>
                              <a:lumOff val="25000"/>
                            </a:schemeClr>
                          </a:solidFill>
                          <a:effectLst/>
                        </a:rPr>
                        <a:t>ENCAPSULATION</a:t>
                      </a:r>
                    </a:p>
                  </a:txBody>
                  <a:tcPr marL="155518" marR="116639" marT="77759" marB="7775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547485315"/>
                  </a:ext>
                </a:extLst>
              </a:tr>
              <a:tr h="523579">
                <a:tc>
                  <a:txBody>
                    <a:bodyPr/>
                    <a:lstStyle/>
                    <a:p>
                      <a:pPr algn="l" fontAlgn="base"/>
                      <a:r>
                        <a:rPr lang="en-GB" sz="1400" b="0">
                          <a:solidFill>
                            <a:schemeClr val="tx1">
                              <a:lumMod val="75000"/>
                              <a:lumOff val="25000"/>
                            </a:schemeClr>
                          </a:solidFill>
                          <a:effectLst/>
                        </a:rPr>
                        <a:t>1.</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dirty="0">
                          <a:solidFill>
                            <a:schemeClr val="tx1">
                              <a:lumMod val="75000"/>
                              <a:lumOff val="25000"/>
                            </a:schemeClr>
                          </a:solidFill>
                          <a:effectLst/>
                        </a:rPr>
                        <a:t>Abstraction is the process or method of gaining the information.</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a:solidFill>
                            <a:schemeClr val="tx1">
                              <a:lumMod val="75000"/>
                              <a:lumOff val="25000"/>
                            </a:schemeClr>
                          </a:solidFill>
                          <a:effectLst/>
                        </a:rPr>
                        <a:t>While encapsulation is the process or method to contain the information.</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54656520"/>
                  </a:ext>
                </a:extLst>
              </a:tr>
              <a:tr h="523579">
                <a:tc>
                  <a:txBody>
                    <a:bodyPr/>
                    <a:lstStyle/>
                    <a:p>
                      <a:pPr algn="l" fontAlgn="base"/>
                      <a:r>
                        <a:rPr lang="en-GB" sz="1400" b="0">
                          <a:solidFill>
                            <a:schemeClr val="tx1">
                              <a:lumMod val="75000"/>
                              <a:lumOff val="25000"/>
                            </a:schemeClr>
                          </a:solidFill>
                          <a:effectLst/>
                        </a:rPr>
                        <a:t>2.</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dirty="0">
                          <a:solidFill>
                            <a:schemeClr val="tx1">
                              <a:lumMod val="75000"/>
                              <a:lumOff val="25000"/>
                            </a:schemeClr>
                          </a:solidFill>
                          <a:effectLst/>
                        </a:rPr>
                        <a:t>In abstraction, problems are solved at the design or interface level.</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a:solidFill>
                            <a:schemeClr val="tx1">
                              <a:lumMod val="75000"/>
                              <a:lumOff val="25000"/>
                            </a:schemeClr>
                          </a:solidFill>
                          <a:effectLst/>
                        </a:rPr>
                        <a:t>While in encapsulation, problems are solved at the implementation level.</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03900601"/>
                  </a:ext>
                </a:extLst>
              </a:tr>
              <a:tr h="692058">
                <a:tc>
                  <a:txBody>
                    <a:bodyPr/>
                    <a:lstStyle/>
                    <a:p>
                      <a:pPr algn="l" fontAlgn="base"/>
                      <a:r>
                        <a:rPr lang="en-GB" sz="1400" b="0">
                          <a:solidFill>
                            <a:schemeClr val="tx1">
                              <a:lumMod val="75000"/>
                              <a:lumOff val="25000"/>
                            </a:schemeClr>
                          </a:solidFill>
                          <a:effectLst/>
                        </a:rPr>
                        <a:t>3.</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a:solidFill>
                            <a:schemeClr val="tx1">
                              <a:lumMod val="75000"/>
                              <a:lumOff val="25000"/>
                            </a:schemeClr>
                          </a:solidFill>
                          <a:effectLst/>
                        </a:rPr>
                        <a:t>Abstraction is the method of hiding the unwanted information.</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a:solidFill>
                            <a:schemeClr val="tx1">
                              <a:lumMod val="75000"/>
                              <a:lumOff val="25000"/>
                            </a:schemeClr>
                          </a:solidFill>
                          <a:effectLst/>
                        </a:rPr>
                        <a:t>Whereas encapsulation is a method to hide the data in a single entity or unit along with a method to protect information from outside.</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63857898"/>
                  </a:ext>
                </a:extLst>
              </a:tr>
              <a:tr h="692058">
                <a:tc>
                  <a:txBody>
                    <a:bodyPr/>
                    <a:lstStyle/>
                    <a:p>
                      <a:pPr algn="l" fontAlgn="base"/>
                      <a:r>
                        <a:rPr lang="en-GB" sz="1400" b="0">
                          <a:solidFill>
                            <a:schemeClr val="tx1">
                              <a:lumMod val="75000"/>
                              <a:lumOff val="25000"/>
                            </a:schemeClr>
                          </a:solidFill>
                          <a:effectLst/>
                        </a:rPr>
                        <a:t>4.</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a:solidFill>
                            <a:schemeClr val="tx1">
                              <a:lumMod val="75000"/>
                              <a:lumOff val="25000"/>
                            </a:schemeClr>
                          </a:solidFill>
                          <a:effectLst/>
                        </a:rPr>
                        <a:t>We can implement abstraction using abstract class and interfaces.</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a:solidFill>
                            <a:schemeClr val="tx1">
                              <a:lumMod val="75000"/>
                              <a:lumOff val="25000"/>
                            </a:schemeClr>
                          </a:solidFill>
                          <a:effectLst/>
                        </a:rPr>
                        <a:t>Whereas encapsulation can be implemented using by access modifier i.e. private, protected and public.</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0106898"/>
                  </a:ext>
                </a:extLst>
              </a:tr>
              <a:tr h="692058">
                <a:tc>
                  <a:txBody>
                    <a:bodyPr/>
                    <a:lstStyle/>
                    <a:p>
                      <a:pPr algn="l" fontAlgn="base"/>
                      <a:r>
                        <a:rPr lang="en-GB" sz="1400" b="0">
                          <a:solidFill>
                            <a:schemeClr val="tx1">
                              <a:lumMod val="75000"/>
                              <a:lumOff val="25000"/>
                            </a:schemeClr>
                          </a:solidFill>
                          <a:effectLst/>
                        </a:rPr>
                        <a:t>5.</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a:solidFill>
                            <a:schemeClr val="tx1">
                              <a:lumMod val="75000"/>
                              <a:lumOff val="25000"/>
                            </a:schemeClr>
                          </a:solidFill>
                          <a:effectLst/>
                        </a:rPr>
                        <a:t>In abstraction, implementation complexities are hidden using abstract classes and interfaces.</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a:solidFill>
                            <a:schemeClr val="tx1">
                              <a:lumMod val="75000"/>
                              <a:lumOff val="25000"/>
                            </a:schemeClr>
                          </a:solidFill>
                          <a:effectLst/>
                        </a:rPr>
                        <a:t>While in encapsulation, the data is hidden using methods of getters and setters.</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17254792"/>
                  </a:ext>
                </a:extLst>
              </a:tr>
              <a:tr h="523579">
                <a:tc>
                  <a:txBody>
                    <a:bodyPr/>
                    <a:lstStyle/>
                    <a:p>
                      <a:pPr algn="l" fontAlgn="base"/>
                      <a:r>
                        <a:rPr lang="en-GB" sz="1400" b="0">
                          <a:solidFill>
                            <a:schemeClr val="tx1">
                              <a:lumMod val="75000"/>
                              <a:lumOff val="25000"/>
                            </a:schemeClr>
                          </a:solidFill>
                          <a:effectLst/>
                        </a:rPr>
                        <a:t>6.</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a:solidFill>
                            <a:schemeClr val="tx1">
                              <a:lumMod val="75000"/>
                              <a:lumOff val="25000"/>
                            </a:schemeClr>
                          </a:solidFill>
                          <a:effectLst/>
                        </a:rPr>
                        <a:t>The objects that help to perform abstraction are encapsulated.</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400" b="0" dirty="0">
                          <a:solidFill>
                            <a:schemeClr val="tx1">
                              <a:lumMod val="75000"/>
                              <a:lumOff val="25000"/>
                            </a:schemeClr>
                          </a:solidFill>
                          <a:effectLst/>
                        </a:rPr>
                        <a:t>Whereas the objects that result in encapsulation need not be abstracted.</a:t>
                      </a:r>
                    </a:p>
                  </a:txBody>
                  <a:tcPr marL="155518" marR="116639" marT="77759" marB="77759"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004465"/>
                  </a:ext>
                </a:extLst>
              </a:tr>
            </a:tbl>
          </a:graphicData>
        </a:graphic>
      </p:graphicFrame>
    </p:spTree>
    <p:extLst>
      <p:ext uri="{BB962C8B-B14F-4D97-AF65-F5344CB8AC3E}">
        <p14:creationId xmlns:p14="http://schemas.microsoft.com/office/powerpoint/2010/main" val="262844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Abstraction</a:t>
            </a:r>
            <a:br>
              <a:rPr lang="en-US" dirty="0"/>
            </a:br>
            <a:endParaRPr lang="en-US" dirty="0"/>
          </a:p>
        </p:txBody>
      </p:sp>
      <p:sp>
        <p:nvSpPr>
          <p:cNvPr id="3" name="Content Placeholder 2"/>
          <p:cNvSpPr>
            <a:spLocks noGrp="1"/>
          </p:cNvSpPr>
          <p:nvPr>
            <p:ph idx="1"/>
          </p:nvPr>
        </p:nvSpPr>
        <p:spPr/>
        <p:txBody>
          <a:bodyPr/>
          <a:lstStyle/>
          <a:p>
            <a:pPr fontAlgn="base"/>
            <a:r>
              <a:rPr lang="en-US" dirty="0"/>
              <a:t>Example: The </a:t>
            </a:r>
            <a:r>
              <a:rPr lang="en-US" b="1" dirty="0"/>
              <a:t>solution architect</a:t>
            </a:r>
            <a:r>
              <a:rPr lang="en-US" dirty="0"/>
              <a:t> is the person who creates the high-level </a:t>
            </a:r>
            <a:r>
              <a:rPr lang="en-US" b="1" dirty="0"/>
              <a:t>abstract</a:t>
            </a:r>
            <a:r>
              <a:rPr lang="en-US" dirty="0"/>
              <a:t> technical design of the entire solution, and this design is then handed over to the </a:t>
            </a:r>
            <a:r>
              <a:rPr lang="en-US" dirty="0" err="1"/>
              <a:t>the</a:t>
            </a:r>
            <a:r>
              <a:rPr lang="en-US" dirty="0"/>
              <a:t> </a:t>
            </a:r>
            <a:r>
              <a:rPr lang="en-US" b="1" dirty="0"/>
              <a:t>development team</a:t>
            </a:r>
            <a:r>
              <a:rPr lang="en-US" dirty="0"/>
              <a:t> for </a:t>
            </a:r>
            <a:r>
              <a:rPr lang="en-US" b="1" dirty="0"/>
              <a:t>implementation</a:t>
            </a:r>
            <a:r>
              <a:rPr lang="en-US" dirty="0"/>
              <a:t>.</a:t>
            </a:r>
            <a:br>
              <a:rPr lang="en-US" dirty="0"/>
            </a:br>
            <a:r>
              <a:rPr lang="en-US" dirty="0"/>
              <a:t>Here, solution architect acts as a abstract and development team acts as a Encapsulation.</a:t>
            </a:r>
            <a:endParaRPr lang="en-US" b="1" u="sng" dirty="0"/>
          </a:p>
          <a:p>
            <a:pPr fontAlgn="base"/>
            <a:r>
              <a:rPr lang="en-US" b="1" u="sng" dirty="0"/>
              <a:t>Encapsulation</a:t>
            </a:r>
            <a:r>
              <a:rPr lang="en-US" dirty="0"/>
              <a:t> means-hiding data like using getter and setter etc.</a:t>
            </a:r>
          </a:p>
          <a:p>
            <a:pPr fontAlgn="base"/>
            <a:r>
              <a:rPr lang="en-US" b="1" u="sng" dirty="0"/>
              <a:t>Abstraction</a:t>
            </a:r>
            <a:r>
              <a:rPr lang="en-US" dirty="0"/>
              <a:t> means- hiding implementation using abstract class and interfaces</a:t>
            </a:r>
          </a:p>
          <a:p>
            <a:endParaRPr lang="en-US" dirty="0"/>
          </a:p>
        </p:txBody>
      </p:sp>
    </p:spTree>
    <p:extLst>
      <p:ext uri="{BB962C8B-B14F-4D97-AF65-F5344CB8AC3E}">
        <p14:creationId xmlns:p14="http://schemas.microsoft.com/office/powerpoint/2010/main" val="157135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Objects Into Real World</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Object</a:t>
            </a:r>
          </a:p>
          <a:p>
            <a:pPr lvl="1"/>
            <a:r>
              <a:rPr lang="en-US" dirty="0">
                <a:latin typeface="Times New Roman" panose="02020603050405020304" pitchFamily="18" charset="0"/>
                <a:cs typeface="Times New Roman" panose="02020603050405020304" pitchFamily="18" charset="0"/>
              </a:rPr>
              <a:t> instance of class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State of an object</a:t>
            </a:r>
          </a:p>
          <a:p>
            <a:pPr lvl="1"/>
            <a:r>
              <a:rPr lang="en-US" dirty="0">
                <a:latin typeface="Times New Roman" panose="02020603050405020304" pitchFamily="18" charset="0"/>
                <a:cs typeface="Times New Roman" panose="02020603050405020304" pitchFamily="18" charset="0"/>
              </a:rPr>
              <a:t>Static and Dynamic</a:t>
            </a:r>
          </a:p>
          <a:p>
            <a:r>
              <a:rPr lang="en-US" b="1" dirty="0">
                <a:latin typeface="Times New Roman" panose="02020603050405020304" pitchFamily="18" charset="0"/>
                <a:cs typeface="Times New Roman" panose="02020603050405020304" pitchFamily="18" charset="0"/>
              </a:rPr>
              <a:t>Behavior of an object</a:t>
            </a:r>
          </a:p>
          <a:p>
            <a:pPr lvl="1"/>
            <a:r>
              <a:rPr lang="en-US" dirty="0">
                <a:latin typeface="Times New Roman" panose="02020603050405020304" pitchFamily="18" charset="0"/>
                <a:cs typeface="Times New Roman" panose="02020603050405020304" pitchFamily="18" charset="0"/>
              </a:rPr>
              <a:t>Behavior is how an object acts &amp; reacts, in terms of its state change and message passing.</a:t>
            </a:r>
          </a:p>
          <a:p>
            <a:r>
              <a:rPr lang="en-US" b="1" dirty="0">
                <a:latin typeface="Times New Roman" panose="02020603050405020304" pitchFamily="18" charset="0"/>
                <a:cs typeface="Times New Roman" panose="02020603050405020304" pitchFamily="18" charset="0"/>
              </a:rPr>
              <a:t>Identity of an object</a:t>
            </a:r>
          </a:p>
          <a:p>
            <a:pPr lvl="1"/>
            <a:r>
              <a:rPr lang="en-US" b="1" dirty="0">
                <a:latin typeface="Times New Roman" panose="02020603050405020304" pitchFamily="18" charset="0"/>
                <a:cs typeface="Times New Roman" panose="02020603050405020304" pitchFamily="18" charset="0"/>
              </a:rPr>
              <a:t>Employee</a:t>
            </a:r>
            <a:r>
              <a:rPr lang="en-US" dirty="0">
                <a:latin typeface="Times New Roman" panose="02020603050405020304" pitchFamily="18" charset="0"/>
                <a:cs typeface="Times New Roman" panose="02020603050405020304" pitchFamily="18" charset="0"/>
              </a:rPr>
              <a:t> - Empid, Name, Gender, Mobile_No</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Responsibility of an object</a:t>
            </a:r>
          </a:p>
          <a:p>
            <a:pPr lvl="1"/>
            <a:r>
              <a:rPr lang="en-US" dirty="0">
                <a:latin typeface="Times New Roman" panose="02020603050405020304" pitchFamily="18" charset="0"/>
                <a:cs typeface="Times New Roman" panose="02020603050405020304" pitchFamily="18" charset="0"/>
              </a:rPr>
              <a:t>Responsibility of an object is the role it serves within the system.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008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4A1140B1-111F-4AD0-940F-60F82496923A}"/>
              </a:ext>
            </a:extLst>
          </p:cNvPr>
          <p:cNvSpPr>
            <a:spLocks noGrp="1"/>
          </p:cNvSpPr>
          <p:nvPr>
            <p:ph type="title"/>
          </p:nvPr>
        </p:nvSpPr>
        <p:spPr>
          <a:xfrm>
            <a:off x="573409" y="559477"/>
            <a:ext cx="3765200" cy="5709931"/>
          </a:xfrm>
        </p:spPr>
        <p:txBody>
          <a:bodyPr>
            <a:normAutofit/>
          </a:bodyPr>
          <a:lstStyle/>
          <a:p>
            <a:pPr algn="ctr"/>
            <a:r>
              <a:rPr lang="en-US" sz="4400"/>
              <a:t>Getter/Setter Functions</a:t>
            </a:r>
            <a:endParaRPr lang="en-GB" sz="4400" dirty="0"/>
          </a:p>
        </p:txBody>
      </p:sp>
      <p:sp>
        <p:nvSpPr>
          <p:cNvPr id="18" name="Content Placeholder 17">
            <a:extLst>
              <a:ext uri="{FF2B5EF4-FFF2-40B4-BE49-F238E27FC236}">
                <a16:creationId xmlns:a16="http://schemas.microsoft.com/office/drawing/2014/main" id="{3483F7DD-596F-49BA-B07F-9855123216D5}"/>
              </a:ext>
            </a:extLst>
          </p:cNvPr>
          <p:cNvSpPr>
            <a:spLocks noGrp="1"/>
          </p:cNvSpPr>
          <p:nvPr>
            <p:ph idx="1"/>
          </p:nvPr>
        </p:nvSpPr>
        <p:spPr>
          <a:xfrm>
            <a:off x="5478124" y="559477"/>
            <a:ext cx="5647076" cy="5475563"/>
          </a:xfrm>
        </p:spPr>
        <p:txBody>
          <a:bodyPr anchor="ctr">
            <a:normAutofit/>
          </a:bodyPr>
          <a:lstStyle/>
          <a:p>
            <a:r>
              <a:rPr lang="en-US" dirty="0"/>
              <a:t>Getters and setters are as the name suggests functions that are created to set values and to fetch i.e. get values. These vastly work with classes a lot and are famous ways of doing the same in the coding paradigm</a:t>
            </a:r>
          </a:p>
          <a:p>
            <a:endParaRPr lang="en-GB" dirty="0"/>
          </a:p>
        </p:txBody>
      </p:sp>
    </p:spTree>
    <p:extLst>
      <p:ext uri="{BB962C8B-B14F-4D97-AF65-F5344CB8AC3E}">
        <p14:creationId xmlns:p14="http://schemas.microsoft.com/office/powerpoint/2010/main" val="18623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3" name="Rectangle 12">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5" name="Rectangle 14">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7" name="Group 16">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8" name="Straight Connector 17">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A856DE3-B9AB-43F7-A80F-CB9F149A9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8073D-DAF2-46D1-A20E-77B362E973A4}"/>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400" cap="all" spc="-100">
                <a:solidFill>
                  <a:srgbClr val="FFFFFF"/>
                </a:solidFill>
              </a:rPr>
              <a:t>Getter/Setter Functions</a:t>
            </a:r>
          </a:p>
        </p:txBody>
      </p:sp>
      <p:sp useBgFill="1">
        <p:nvSpPr>
          <p:cNvPr id="24" name="Rectangle 23">
            <a:extLst>
              <a:ext uri="{FF2B5EF4-FFF2-40B4-BE49-F238E27FC236}">
                <a16:creationId xmlns:a16="http://schemas.microsoft.com/office/drawing/2014/main" id="{8B4B154C-0A60-41BF-B149-21BD6D9B9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DC1BCB1-67D2-4359-8F92-3A69D16DD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8" name="Straight Connector 27">
            <a:extLst>
              <a:ext uri="{FF2B5EF4-FFF2-40B4-BE49-F238E27FC236}">
                <a16:creationId xmlns:a16="http://schemas.microsoft.com/office/drawing/2014/main" id="{8800E080-59F0-4F83-B2C9-C7330EFDF5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506867-1785-46B5-8ECF-33F482D02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5E34C2B-2411-4D3E-85CB-2ADA38CAA5B4}"/>
              </a:ext>
            </a:extLst>
          </p:cNvPr>
          <p:cNvPicPr>
            <a:picLocks noChangeAspect="1"/>
          </p:cNvPicPr>
          <p:nvPr/>
        </p:nvPicPr>
        <p:blipFill rotWithShape="1">
          <a:blip r:embed="rId3"/>
          <a:srcRect l="53555" t="42006" r="13333" b="22744"/>
          <a:stretch/>
        </p:blipFill>
        <p:spPr>
          <a:xfrm>
            <a:off x="643192" y="1356315"/>
            <a:ext cx="6909386" cy="4137478"/>
          </a:xfrm>
          <a:prstGeom prst="rect">
            <a:avLst/>
          </a:prstGeom>
        </p:spPr>
      </p:pic>
      <p:cxnSp>
        <p:nvCxnSpPr>
          <p:cNvPr id="32" name="Straight Connector 31">
            <a:extLst>
              <a:ext uri="{FF2B5EF4-FFF2-40B4-BE49-F238E27FC236}">
                <a16:creationId xmlns:a16="http://schemas.microsoft.com/office/drawing/2014/main" id="{A8A8A2B6-6C82-4F71-BD0A-2E57CD2317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73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and it ReturnType</a:t>
            </a:r>
          </a:p>
        </p:txBody>
      </p:sp>
      <p:sp>
        <p:nvSpPr>
          <p:cNvPr id="3" name="Content Placeholder 2"/>
          <p:cNvSpPr>
            <a:spLocks noGrp="1"/>
          </p:cNvSpPr>
          <p:nvPr>
            <p:ph idx="1"/>
          </p:nvPr>
        </p:nvSpPr>
        <p:spPr/>
        <p:txBody>
          <a:bodyPr/>
          <a:lstStyle/>
          <a:p>
            <a:r>
              <a:rPr lang="en-US" dirty="0"/>
              <a:t>Int Function(){</a:t>
            </a:r>
          </a:p>
          <a:p>
            <a:pPr lvl="1"/>
            <a:r>
              <a:rPr lang="en-US" dirty="0"/>
              <a:t>Return 2;</a:t>
            </a:r>
          </a:p>
          <a:p>
            <a:r>
              <a:rPr lang="en-US" dirty="0"/>
              <a:t>}</a:t>
            </a:r>
          </a:p>
          <a:p>
            <a:r>
              <a:rPr lang="en-US" dirty="0"/>
              <a:t>Int Main(){</a:t>
            </a:r>
          </a:p>
          <a:p>
            <a:pPr lvl="1"/>
            <a:r>
              <a:rPr lang="en-US" dirty="0"/>
              <a:t>Function();</a:t>
            </a:r>
          </a:p>
          <a:p>
            <a:r>
              <a:rPr lang="en-US" dirty="0"/>
              <a:t>}</a:t>
            </a:r>
          </a:p>
        </p:txBody>
      </p:sp>
    </p:spTree>
    <p:extLst>
      <p:ext uri="{BB962C8B-B14F-4D97-AF65-F5344CB8AC3E}">
        <p14:creationId xmlns:p14="http://schemas.microsoft.com/office/powerpoint/2010/main" val="222223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5B8B-70CB-460A-9E34-B2CFA31A9DC3}"/>
              </a:ext>
            </a:extLst>
          </p:cNvPr>
          <p:cNvSpPr>
            <a:spLocks noGrp="1"/>
          </p:cNvSpPr>
          <p:nvPr>
            <p:ph type="title"/>
          </p:nvPr>
        </p:nvSpPr>
        <p:spPr/>
        <p:txBody>
          <a:bodyPr>
            <a:normAutofit fontScale="90000"/>
          </a:bodyPr>
          <a:lstStyle/>
          <a:p>
            <a:r>
              <a:rPr lang="en-GB" dirty="0"/>
              <a:t>Case-Study</a:t>
            </a:r>
          </a:p>
        </p:txBody>
      </p:sp>
      <p:sp>
        <p:nvSpPr>
          <p:cNvPr id="3" name="Content Placeholder 2">
            <a:extLst>
              <a:ext uri="{FF2B5EF4-FFF2-40B4-BE49-F238E27FC236}">
                <a16:creationId xmlns:a16="http://schemas.microsoft.com/office/drawing/2014/main" id="{C2F137B8-09F1-4F24-BF19-1892FCE681F8}"/>
              </a:ext>
            </a:extLst>
          </p:cNvPr>
          <p:cNvSpPr>
            <a:spLocks noGrp="1"/>
          </p:cNvSpPr>
          <p:nvPr>
            <p:ph idx="1"/>
          </p:nvPr>
        </p:nvSpPr>
        <p:spPr/>
        <p:txBody>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Write the definition for a class called </a:t>
            </a:r>
            <a:r>
              <a:rPr lang="en-US" sz="2400" b="1" dirty="0">
                <a:latin typeface="Times New Roman" panose="02020603050405020304" pitchFamily="18" charset="0"/>
                <a:cs typeface="Times New Roman" panose="02020603050405020304" pitchFamily="18" charset="0"/>
              </a:rPr>
              <a:t>Rectangle</a:t>
            </a:r>
            <a:r>
              <a:rPr lang="en-US" sz="2400" dirty="0">
                <a:latin typeface="Times New Roman" panose="02020603050405020304" pitchFamily="18" charset="0"/>
                <a:cs typeface="Times New Roman" panose="02020603050405020304" pitchFamily="18" charset="0"/>
              </a:rPr>
              <a:t> that has floating point data members length and width. The class has the following member functions: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setlength</a:t>
            </a:r>
            <a:r>
              <a:rPr lang="en-US" b="1" dirty="0">
                <a:latin typeface="Times New Roman" panose="02020603050405020304" pitchFamily="18" charset="0"/>
                <a:cs typeface="Times New Roman" panose="02020603050405020304" pitchFamily="18" charset="0"/>
              </a:rPr>
              <a:t>(float)</a:t>
            </a:r>
            <a:r>
              <a:rPr lang="en-US" dirty="0">
                <a:latin typeface="Times New Roman" panose="02020603050405020304" pitchFamily="18" charset="0"/>
                <a:cs typeface="Times New Roman" panose="02020603050405020304" pitchFamily="18" charset="0"/>
              </a:rPr>
              <a:t> to set the length data member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setwidth</a:t>
            </a:r>
            <a:r>
              <a:rPr lang="en-US" b="1" dirty="0">
                <a:latin typeface="Times New Roman" panose="02020603050405020304" pitchFamily="18" charset="0"/>
                <a:cs typeface="Times New Roman" panose="02020603050405020304" pitchFamily="18" charset="0"/>
              </a:rPr>
              <a:t>(float)</a:t>
            </a:r>
            <a:r>
              <a:rPr lang="en-US" dirty="0">
                <a:latin typeface="Times New Roman" panose="02020603050405020304" pitchFamily="18" charset="0"/>
                <a:cs typeface="Times New Roman" panose="02020603050405020304" pitchFamily="18" charset="0"/>
              </a:rPr>
              <a:t> to set the width data member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float area()</a:t>
            </a:r>
            <a:r>
              <a:rPr lang="en-US" dirty="0">
                <a:latin typeface="Times New Roman" panose="02020603050405020304" pitchFamily="18" charset="0"/>
                <a:cs typeface="Times New Roman" panose="02020603050405020304" pitchFamily="18" charset="0"/>
              </a:rPr>
              <a:t> to calculate and return the area of the rectangle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 show()</a:t>
            </a:r>
            <a:r>
              <a:rPr lang="en-US" dirty="0">
                <a:latin typeface="Times New Roman" panose="02020603050405020304" pitchFamily="18" charset="0"/>
                <a:cs typeface="Times New Roman" panose="02020603050405020304" pitchFamily="18" charset="0"/>
              </a:rPr>
              <a:t> to display the length and width of the rectangle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7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Encapsulation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Encapsulation is a process of combining data members and functions in a single unit called class. </a:t>
            </a:r>
          </a:p>
          <a:p>
            <a:r>
              <a:rPr lang="en-US" dirty="0">
                <a:latin typeface="Times New Roman" panose="02020603050405020304" pitchFamily="18" charset="0"/>
                <a:cs typeface="Times New Roman" panose="02020603050405020304" pitchFamily="18" charset="0"/>
              </a:rPr>
              <a:t>This is to prevent the access to the data directly, the access to them is provided through the functions of the class. </a:t>
            </a:r>
          </a:p>
          <a:p>
            <a:r>
              <a:rPr lang="en-US" dirty="0">
                <a:latin typeface="Times New Roman" panose="02020603050405020304" pitchFamily="18" charset="0"/>
                <a:cs typeface="Times New Roman" panose="02020603050405020304" pitchFamily="18" charset="0"/>
              </a:rPr>
              <a:t>It is one of the popular feature of Object Oriented Programming(OOPs) that helps in data hiding.</a:t>
            </a:r>
          </a:p>
        </p:txBody>
      </p:sp>
      <p:pic>
        <p:nvPicPr>
          <p:cNvPr id="6" name="Picture 5"/>
          <p:cNvPicPr>
            <a:picLocks noChangeAspect="1"/>
          </p:cNvPicPr>
          <p:nvPr/>
        </p:nvPicPr>
        <p:blipFill rotWithShape="1">
          <a:blip r:embed="rId2"/>
          <a:srcRect l="38318" t="50552" r="45627" b="37072"/>
          <a:stretch/>
        </p:blipFill>
        <p:spPr>
          <a:xfrm>
            <a:off x="4946635" y="4291914"/>
            <a:ext cx="1890772" cy="819798"/>
          </a:xfrm>
          <a:prstGeom prst="rect">
            <a:avLst/>
          </a:prstGeom>
        </p:spPr>
      </p:pic>
    </p:spTree>
    <p:extLst>
      <p:ext uri="{BB962C8B-B14F-4D97-AF65-F5344CB8AC3E}">
        <p14:creationId xmlns:p14="http://schemas.microsoft.com/office/powerpoint/2010/main" val="70426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DC77-C466-4A1D-B681-0E8C3774B589}"/>
              </a:ext>
            </a:extLst>
          </p:cNvPr>
          <p:cNvSpPr>
            <a:spLocks noGrp="1"/>
          </p:cNvSpPr>
          <p:nvPr>
            <p:ph type="title"/>
          </p:nvPr>
        </p:nvSpPr>
        <p:spPr/>
        <p:txBody>
          <a:bodyPr>
            <a:normAutofit fontScale="90000"/>
          </a:bodyPr>
          <a:lstStyle/>
          <a:p>
            <a:r>
              <a:rPr lang="en-GB" dirty="0"/>
              <a:t>Exercise</a:t>
            </a:r>
          </a:p>
        </p:txBody>
      </p:sp>
      <p:sp>
        <p:nvSpPr>
          <p:cNvPr id="3" name="Content Placeholder 2">
            <a:extLst>
              <a:ext uri="{FF2B5EF4-FFF2-40B4-BE49-F238E27FC236}">
                <a16:creationId xmlns:a16="http://schemas.microsoft.com/office/drawing/2014/main" id="{A072A542-5C5F-4751-8BA8-1ADB8E1FD870}"/>
              </a:ext>
            </a:extLst>
          </p:cNvPr>
          <p:cNvSpPr>
            <a:spLocks noGrp="1"/>
          </p:cNvSpPr>
          <p:nvPr>
            <p:ph idx="1"/>
          </p:nvPr>
        </p:nvSpPr>
        <p:spPr/>
        <p:txBody>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Write the definitions for each of the above member functions.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Write main function to create two rectangle objects. Set the length and width of the first rectangle to 5 and 2.5. Set the length and width of the second rectangle to 5 and 18.9. Display each rectangle and its area.</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check whether the two   Rectangles have the same area and print a message indicating the result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149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sp>
        <p:nvSpPr>
          <p:cNvPr id="3" name="Content Placeholder 2"/>
          <p:cNvSpPr>
            <a:spLocks noGrp="1"/>
          </p:cNvSpPr>
          <p:nvPr>
            <p:ph idx="1"/>
          </p:nvPr>
        </p:nvSpPr>
        <p:spPr/>
        <p:txBody>
          <a:bodyPr/>
          <a:lstStyle/>
          <a:p>
            <a:r>
              <a:rPr lang="en-US" dirty="0"/>
              <a:t>Write the definition for a class called </a:t>
            </a:r>
            <a:r>
              <a:rPr lang="en-US" b="1" dirty="0"/>
              <a:t>complex</a:t>
            </a:r>
            <a:r>
              <a:rPr lang="en-US" dirty="0"/>
              <a:t> that has floating point data members for storing real and imaginary parts. The class has the following member functions:</a:t>
            </a:r>
            <a:br>
              <a:rPr lang="en-US" dirty="0"/>
            </a:br>
            <a:r>
              <a:rPr lang="en-US" b="1" dirty="0"/>
              <a:t>void set(float, float)</a:t>
            </a:r>
            <a:r>
              <a:rPr lang="en-US" dirty="0"/>
              <a:t> to set the specified value in object</a:t>
            </a:r>
            <a:br>
              <a:rPr lang="en-US" dirty="0"/>
            </a:br>
            <a:r>
              <a:rPr lang="en-US" b="1" dirty="0"/>
              <a:t>void </a:t>
            </a:r>
            <a:r>
              <a:rPr lang="en-US" b="1" dirty="0" err="1"/>
              <a:t>disp</a:t>
            </a:r>
            <a:r>
              <a:rPr lang="en-US" b="1" dirty="0"/>
              <a:t>()</a:t>
            </a:r>
            <a:r>
              <a:rPr lang="en-US" dirty="0"/>
              <a:t> to display complex number object</a:t>
            </a:r>
            <a:br>
              <a:rPr lang="en-US" dirty="0"/>
            </a:br>
            <a:r>
              <a:rPr lang="en-US" b="1" dirty="0"/>
              <a:t>complex sum(complex)</a:t>
            </a:r>
            <a:r>
              <a:rPr lang="en-US" dirty="0"/>
              <a:t> to sum two complex numbers &amp; return complex number</a:t>
            </a:r>
            <a:br>
              <a:rPr lang="en-US" dirty="0"/>
            </a:br>
            <a:r>
              <a:rPr lang="en-US" dirty="0"/>
              <a:t>1. Write the definitions for each of the above member functions.</a:t>
            </a:r>
            <a:br>
              <a:rPr lang="en-US" dirty="0"/>
            </a:br>
            <a:r>
              <a:rPr lang="en-US" dirty="0"/>
              <a:t>2. Write main function to create three complex number objects. Set the value in two objects and call sum() to calculate sum and assign it in third object. Display all complex numbers.</a:t>
            </a:r>
          </a:p>
        </p:txBody>
      </p:sp>
    </p:spTree>
    <p:extLst>
      <p:ext uri="{BB962C8B-B14F-4D97-AF65-F5344CB8AC3E}">
        <p14:creationId xmlns:p14="http://schemas.microsoft.com/office/powerpoint/2010/main" val="1343687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072640" y="1588007"/>
          <a:ext cx="7510272" cy="4288537"/>
        </p:xfrm>
        <a:graphic>
          <a:graphicData uri="http://schemas.openxmlformats.org/drawingml/2006/table">
            <a:tbl>
              <a:tblPr/>
              <a:tblGrid>
                <a:gridCol w="2503424">
                  <a:extLst>
                    <a:ext uri="{9D8B030D-6E8A-4147-A177-3AD203B41FA5}">
                      <a16:colId xmlns:a16="http://schemas.microsoft.com/office/drawing/2014/main" val="20000"/>
                    </a:ext>
                  </a:extLst>
                </a:gridCol>
                <a:gridCol w="2503424">
                  <a:extLst>
                    <a:ext uri="{9D8B030D-6E8A-4147-A177-3AD203B41FA5}">
                      <a16:colId xmlns:a16="http://schemas.microsoft.com/office/drawing/2014/main" val="20001"/>
                    </a:ext>
                  </a:extLst>
                </a:gridCol>
                <a:gridCol w="2503424">
                  <a:extLst>
                    <a:ext uri="{9D8B030D-6E8A-4147-A177-3AD203B41FA5}">
                      <a16:colId xmlns:a16="http://schemas.microsoft.com/office/drawing/2014/main" val="20002"/>
                    </a:ext>
                  </a:extLst>
                </a:gridCol>
              </a:tblGrid>
              <a:tr h="653221">
                <a:tc>
                  <a:txBody>
                    <a:bodyPr/>
                    <a:lstStyle/>
                    <a:p>
                      <a:pPr algn="ctr" fontAlgn="ctr"/>
                      <a:r>
                        <a:rPr lang="en-US" b="1" cap="all" dirty="0">
                          <a:latin typeface="Times New Roman" pitchFamily="18" charset="0"/>
                          <a:cs typeface="Times New Roman" pitchFamily="18" charset="0"/>
                        </a:rPr>
                        <a:t>BASIS FOR COMPARISON</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b="1" cap="all">
                          <a:latin typeface="Times New Roman" pitchFamily="18" charset="0"/>
                          <a:cs typeface="Times New Roman" pitchFamily="18" charset="0"/>
                        </a:rPr>
                        <a:t>OBJECT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b="1" cap="all">
                          <a:latin typeface="Times New Roman" pitchFamily="18" charset="0"/>
                          <a:cs typeface="Times New Roman" pitchFamily="18" charset="0"/>
                        </a:rPr>
                        <a:t>CLASS</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1420045">
                <a:tc>
                  <a:txBody>
                    <a:bodyPr/>
                    <a:lstStyle/>
                    <a:p>
                      <a:pPr algn="l" fontAlgn="t"/>
                      <a:r>
                        <a:rPr lang="en-US">
                          <a:latin typeface="Times New Roman" pitchFamily="18" charset="0"/>
                          <a:cs typeface="Times New Roman" pitchFamily="18" charset="0"/>
                        </a:rPr>
                        <a:t>Definition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atin typeface="Times New Roman" pitchFamily="18" charset="0"/>
                          <a:cs typeface="Times New Roman" pitchFamily="18" charset="0"/>
                        </a:rPr>
                        <a:t>An instance of a class is known as Object.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latin typeface="Times New Roman" pitchFamily="18" charset="0"/>
                          <a:cs typeface="Times New Roman" pitchFamily="18" charset="0"/>
                        </a:rPr>
                        <a:t>A template or blueprint with which objects are created is known as Class.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7613">
                <a:tc>
                  <a:txBody>
                    <a:bodyPr/>
                    <a:lstStyle/>
                    <a:p>
                      <a:pPr algn="l" fontAlgn="t"/>
                      <a:r>
                        <a:rPr lang="en-US">
                          <a:latin typeface="Times New Roman" pitchFamily="18" charset="0"/>
                          <a:cs typeface="Times New Roman" pitchFamily="18" charset="0"/>
                        </a:rPr>
                        <a:t>Type of entity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atin typeface="Times New Roman" pitchFamily="18" charset="0"/>
                          <a:cs typeface="Times New Roman" pitchFamily="18" charset="0"/>
                        </a:rPr>
                        <a:t>Physical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latin typeface="Times New Roman" pitchFamily="18" charset="0"/>
                          <a:cs typeface="Times New Roman" pitchFamily="18" charset="0"/>
                        </a:rPr>
                        <a:t>Logical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908829">
                <a:tc>
                  <a:txBody>
                    <a:bodyPr/>
                    <a:lstStyle/>
                    <a:p>
                      <a:pPr algn="l" fontAlgn="t"/>
                      <a:r>
                        <a:rPr lang="en-US">
                          <a:latin typeface="Times New Roman" pitchFamily="18" charset="0"/>
                          <a:cs typeface="Times New Roman" pitchFamily="18" charset="0"/>
                        </a:rPr>
                        <a:t>Creation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latin typeface="Times New Roman" pitchFamily="18" charset="0"/>
                          <a:cs typeface="Times New Roman" pitchFamily="18" charset="0"/>
                        </a:rPr>
                        <a:t>Object is invoked by.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atin typeface="Times New Roman" pitchFamily="18" charset="0"/>
                          <a:cs typeface="Times New Roman" pitchFamily="18" charset="0"/>
                        </a:rPr>
                        <a:t>Class is declared by using class keyword.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08829">
                <a:tc>
                  <a:txBody>
                    <a:bodyPr/>
                    <a:lstStyle/>
                    <a:p>
                      <a:pPr algn="l" fontAlgn="t"/>
                      <a:r>
                        <a:rPr lang="en-US">
                          <a:latin typeface="Times New Roman" pitchFamily="18" charset="0"/>
                          <a:cs typeface="Times New Roman" pitchFamily="18" charset="0"/>
                        </a:rPr>
                        <a:t>Memory allocation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a:latin typeface="Times New Roman" pitchFamily="18" charset="0"/>
                          <a:cs typeface="Times New Roman" pitchFamily="18" charset="0"/>
                        </a:rPr>
                        <a:t>Creation of object consumes memory.</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latin typeface="Times New Roman" pitchFamily="18" charset="0"/>
                          <a:cs typeface="Times New Roman" pitchFamily="18" charset="0"/>
                        </a:rPr>
                        <a:t>The formation of a class doesn't allocate memory.</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4"/>
                  </a:ext>
                </a:extLst>
              </a:tr>
            </a:tbl>
          </a:graphicData>
        </a:graphic>
      </p:graphicFrame>
      <p:sp>
        <p:nvSpPr>
          <p:cNvPr id="4" name="Title 1"/>
          <p:cNvSpPr>
            <a:spLocks noGrp="1"/>
          </p:cNvSpPr>
          <p:nvPr>
            <p:ph type="title"/>
          </p:nvPr>
        </p:nvSpPr>
        <p:spPr>
          <a:xfrm>
            <a:off x="932688" y="252450"/>
            <a:ext cx="10058400" cy="1371600"/>
          </a:xfrm>
        </p:spPr>
        <p:txBody>
          <a:bodyPr/>
          <a:lstStyle/>
          <a:p>
            <a:r>
              <a:rPr lang="en-US" dirty="0"/>
              <a:t>Object v/s Classes</a:t>
            </a:r>
          </a:p>
        </p:txBody>
      </p:sp>
    </p:spTree>
    <p:extLst>
      <p:ext uri="{BB962C8B-B14F-4D97-AF65-F5344CB8AC3E}">
        <p14:creationId xmlns:p14="http://schemas.microsoft.com/office/powerpoint/2010/main" val="1038931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Access Control</a:t>
            </a:r>
            <a:endParaRPr lang="en-US" dirty="0"/>
          </a:p>
        </p:txBody>
      </p:sp>
      <p:pic>
        <p:nvPicPr>
          <p:cNvPr id="4" name="Content Placeholder 3" descr="iamge.png"/>
          <p:cNvPicPr>
            <a:picLocks noGrp="1" noChangeAspect="1"/>
          </p:cNvPicPr>
          <p:nvPr>
            <p:ph idx="1"/>
          </p:nvPr>
        </p:nvPicPr>
        <p:blipFill>
          <a:blip r:embed="rId2"/>
          <a:stretch>
            <a:fillRect/>
          </a:stretch>
        </p:blipFill>
        <p:spPr>
          <a:xfrm>
            <a:off x="3861422" y="2370677"/>
            <a:ext cx="7086994" cy="3411813"/>
          </a:xfrm>
        </p:spPr>
      </p:pic>
      <p:sp>
        <p:nvSpPr>
          <p:cNvPr id="5" name="TextBox 4"/>
          <p:cNvSpPr txBox="1"/>
          <p:nvPr/>
        </p:nvSpPr>
        <p:spPr>
          <a:xfrm>
            <a:off x="1170432" y="2511552"/>
            <a:ext cx="1792224" cy="923330"/>
          </a:xfrm>
          <a:prstGeom prst="rect">
            <a:avLst/>
          </a:prstGeom>
          <a:noFill/>
        </p:spPr>
        <p:txBody>
          <a:bodyPr wrap="square" rtlCol="0">
            <a:spAutoFit/>
          </a:bodyPr>
          <a:lstStyle/>
          <a:p>
            <a:pPr marL="342900" indent="-342900">
              <a:buFont typeface="+mj-lt"/>
              <a:buAutoNum type="arabicPeriod"/>
            </a:pPr>
            <a:r>
              <a:rPr lang="en-US" dirty="0">
                <a:latin typeface="Times New Roman" pitchFamily="18" charset="0"/>
                <a:cs typeface="Times New Roman" pitchFamily="18" charset="0"/>
              </a:rPr>
              <a:t>Public </a:t>
            </a:r>
          </a:p>
          <a:p>
            <a:pPr marL="342900" indent="-342900">
              <a:buFont typeface="+mj-lt"/>
              <a:buAutoNum type="arabicPeriod"/>
            </a:pPr>
            <a:r>
              <a:rPr lang="en-US" dirty="0">
                <a:latin typeface="Times New Roman" pitchFamily="18" charset="0"/>
                <a:cs typeface="Times New Roman" pitchFamily="18" charset="0"/>
              </a:rPr>
              <a:t>Private </a:t>
            </a:r>
          </a:p>
          <a:p>
            <a:pPr marL="342900" indent="-342900">
              <a:buFont typeface="+mj-lt"/>
              <a:buAutoNum type="arabicPeriod"/>
            </a:pPr>
            <a:r>
              <a:rPr lang="en-US" dirty="0">
                <a:latin typeface="Times New Roman" pitchFamily="18" charset="0"/>
                <a:cs typeface="Times New Roman" pitchFamily="18" charset="0"/>
              </a:rPr>
              <a:t>Protected</a:t>
            </a:r>
          </a:p>
        </p:txBody>
      </p:sp>
    </p:spTree>
    <p:extLst>
      <p:ext uri="{BB962C8B-B14F-4D97-AF65-F5344CB8AC3E}">
        <p14:creationId xmlns:p14="http://schemas.microsoft.com/office/powerpoint/2010/main" val="126922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Protected-Modifier</a:t>
            </a:r>
            <a:endParaRPr lang="en-US" dirty="0"/>
          </a:p>
        </p:txBody>
      </p:sp>
      <p:sp>
        <p:nvSpPr>
          <p:cNvPr id="3" name="Content Placeholder 2"/>
          <p:cNvSpPr>
            <a:spLocks noGrp="1"/>
          </p:cNvSpPr>
          <p:nvPr>
            <p:ph idx="1"/>
          </p:nvPr>
        </p:nvSpPr>
        <p:spPr>
          <a:xfrm>
            <a:off x="1066800" y="2103120"/>
            <a:ext cx="4163568" cy="3931920"/>
          </a:xfrm>
        </p:spPr>
        <p:txBody>
          <a:bodyPr>
            <a:normAutofit fontScale="92500"/>
          </a:bodyPr>
          <a:lstStyle/>
          <a:p>
            <a:pPr algn="just"/>
            <a:r>
              <a:rPr lang="en-US" dirty="0">
                <a:latin typeface="Times New Roman" pitchFamily="18" charset="0"/>
                <a:cs typeface="Times New Roman" pitchFamily="18" charset="0"/>
              </a:rPr>
              <a:t>Protected access modifier is similar to that of private access modifiers, the difference is that the class member declared as Protected are inaccessible outside the class but they can be accessed by any subclass(derived class) of that class.</a:t>
            </a:r>
          </a:p>
        </p:txBody>
      </p:sp>
      <p:pic>
        <p:nvPicPr>
          <p:cNvPr id="1026" name="Picture 2"/>
          <p:cNvPicPr>
            <a:picLocks noChangeAspect="1" noChangeArrowheads="1"/>
          </p:cNvPicPr>
          <p:nvPr/>
        </p:nvPicPr>
        <p:blipFill>
          <a:blip r:embed="rId2"/>
          <a:srcRect l="12542" t="15333" r="50271" b="22000"/>
          <a:stretch>
            <a:fillRect/>
          </a:stretch>
        </p:blipFill>
        <p:spPr bwMode="auto">
          <a:xfrm>
            <a:off x="6912415" y="985520"/>
            <a:ext cx="5002725" cy="52689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5829" t="9413" r="57296" b="78087"/>
          <a:stretch>
            <a:fillRect/>
          </a:stretch>
        </p:blipFill>
        <p:spPr bwMode="auto">
          <a:xfrm>
            <a:off x="547014" y="5703316"/>
            <a:ext cx="5203139" cy="1102360"/>
          </a:xfrm>
          <a:prstGeom prst="rect">
            <a:avLst/>
          </a:prstGeom>
          <a:noFill/>
          <a:ln w="9525">
            <a:noFill/>
            <a:miter lim="800000"/>
            <a:headEnd/>
            <a:tailEnd/>
          </a:ln>
          <a:effectLst/>
        </p:spPr>
      </p:pic>
    </p:spTree>
    <p:extLst>
      <p:ext uri="{BB962C8B-B14F-4D97-AF65-F5344CB8AC3E}">
        <p14:creationId xmlns:p14="http://schemas.microsoft.com/office/powerpoint/2010/main" val="1239231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Private Modifier</a:t>
            </a:r>
            <a:endParaRPr lang="en-US" dirty="0"/>
          </a:p>
        </p:txBody>
      </p:sp>
      <p:sp>
        <p:nvSpPr>
          <p:cNvPr id="3" name="Content Placeholder 2"/>
          <p:cNvSpPr>
            <a:spLocks noGrp="1"/>
          </p:cNvSpPr>
          <p:nvPr>
            <p:ph idx="1"/>
          </p:nvPr>
        </p:nvSpPr>
        <p:spPr>
          <a:xfrm>
            <a:off x="1066800" y="2103120"/>
            <a:ext cx="4736592" cy="3931920"/>
          </a:xfrm>
        </p:spPr>
        <p:txBody>
          <a:bodyPr/>
          <a:lstStyle/>
          <a:p>
            <a:pPr algn="just"/>
            <a:r>
              <a:rPr lang="en-US" dirty="0">
                <a:latin typeface="Times New Roman" pitchFamily="18" charset="0"/>
                <a:cs typeface="Times New Roman" pitchFamily="18" charset="0"/>
              </a:rPr>
              <a:t>The class members declared as </a:t>
            </a:r>
            <a:r>
              <a:rPr lang="en-US" i="1" dirty="0">
                <a:latin typeface="Times New Roman" pitchFamily="18" charset="0"/>
                <a:cs typeface="Times New Roman" pitchFamily="18" charset="0"/>
              </a:rPr>
              <a:t>private</a:t>
            </a:r>
            <a:r>
              <a:rPr lang="en-US" dirty="0">
                <a:latin typeface="Times New Roman" pitchFamily="18" charset="0"/>
                <a:cs typeface="Times New Roman" pitchFamily="18" charset="0"/>
              </a:rPr>
              <a:t> can be accessed only by the functions inside the class. They are not allowed to be accessed directly by any object or function outside the class. </a:t>
            </a:r>
          </a:p>
        </p:txBody>
      </p:sp>
      <p:pic>
        <p:nvPicPr>
          <p:cNvPr id="2050" name="Picture 2"/>
          <p:cNvPicPr>
            <a:picLocks noChangeAspect="1" noChangeArrowheads="1"/>
          </p:cNvPicPr>
          <p:nvPr/>
        </p:nvPicPr>
        <p:blipFill>
          <a:blip r:embed="rId2"/>
          <a:srcRect l="12642" t="15040" r="57599" b="33426"/>
          <a:stretch>
            <a:fillRect/>
          </a:stretch>
        </p:blipFill>
        <p:spPr bwMode="auto">
          <a:xfrm>
            <a:off x="6210808" y="435655"/>
            <a:ext cx="5444744" cy="5893009"/>
          </a:xfrm>
          <a:prstGeom prst="rect">
            <a:avLst/>
          </a:prstGeom>
          <a:noFill/>
          <a:ln w="9525">
            <a:noFill/>
            <a:miter lim="800000"/>
            <a:headEnd/>
            <a:tailEnd/>
          </a:ln>
          <a:effectLst/>
        </p:spPr>
      </p:pic>
      <p:sp>
        <p:nvSpPr>
          <p:cNvPr id="5" name="Rectangle 4"/>
          <p:cNvSpPr/>
          <p:nvPr/>
        </p:nvSpPr>
        <p:spPr>
          <a:xfrm>
            <a:off x="1169715" y="5001164"/>
            <a:ext cx="4023360" cy="830997"/>
          </a:xfrm>
          <a:prstGeom prst="rect">
            <a:avLst/>
          </a:prstGeom>
        </p:spPr>
        <p:txBody>
          <a:bodyPr wrap="square">
            <a:spAutoFit/>
          </a:bodyPr>
          <a:lstStyle/>
          <a:p>
            <a:r>
              <a:rPr lang="en-US" sz="1200" dirty="0"/>
              <a:t>The output of above program will be a compile time error because we are not allowed to access the private data members of a class directly outside the class.</a:t>
            </a:r>
          </a:p>
        </p:txBody>
      </p:sp>
    </p:spTree>
    <p:extLst>
      <p:ext uri="{BB962C8B-B14F-4D97-AF65-F5344CB8AC3E}">
        <p14:creationId xmlns:p14="http://schemas.microsoft.com/office/powerpoint/2010/main" val="2063084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Private Modifier</a:t>
            </a:r>
            <a:endParaRPr lang="en-US" dirty="0"/>
          </a:p>
        </p:txBody>
      </p:sp>
      <p:pic>
        <p:nvPicPr>
          <p:cNvPr id="3074" name="Picture 2"/>
          <p:cNvPicPr>
            <a:picLocks noGrp="1" noChangeAspect="1" noChangeArrowheads="1"/>
          </p:cNvPicPr>
          <p:nvPr>
            <p:ph idx="1"/>
          </p:nvPr>
        </p:nvPicPr>
        <p:blipFill>
          <a:blip r:embed="rId2"/>
          <a:srcRect l="11825" t="15457" r="53682" b="32572"/>
          <a:stretch>
            <a:fillRect/>
          </a:stretch>
        </p:blipFill>
        <p:spPr bwMode="auto">
          <a:xfrm>
            <a:off x="1280160" y="1755648"/>
            <a:ext cx="4181856" cy="393801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14096" t="22593" r="48717" b="63907"/>
          <a:stretch>
            <a:fillRect/>
          </a:stretch>
        </p:blipFill>
        <p:spPr bwMode="auto">
          <a:xfrm>
            <a:off x="5693156" y="1721612"/>
            <a:ext cx="5039906" cy="1143508"/>
          </a:xfrm>
          <a:prstGeom prst="rect">
            <a:avLst/>
          </a:prstGeom>
          <a:noFill/>
          <a:ln w="9525">
            <a:noFill/>
            <a:miter lim="800000"/>
            <a:headEnd/>
            <a:tailEnd/>
          </a:ln>
          <a:effectLst/>
        </p:spPr>
      </p:pic>
    </p:spTree>
    <p:extLst>
      <p:ext uri="{BB962C8B-B14F-4D97-AF65-F5344CB8AC3E}">
        <p14:creationId xmlns:p14="http://schemas.microsoft.com/office/powerpoint/2010/main" val="874886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 </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 constructor is a member function of a class which initializes objects of a class.</a:t>
            </a:r>
          </a:p>
          <a:p>
            <a:r>
              <a:rPr lang="en-US" sz="2000" dirty="0">
                <a:latin typeface="Times New Roman" panose="02020603050405020304" pitchFamily="18" charset="0"/>
                <a:cs typeface="Times New Roman" panose="02020603050405020304" pitchFamily="18" charset="0"/>
              </a:rPr>
              <a:t>It has the same name of the class.</a:t>
            </a:r>
          </a:p>
          <a:p>
            <a:r>
              <a:rPr lang="en-US" sz="2000" dirty="0">
                <a:latin typeface="Times New Roman" panose="02020603050405020304" pitchFamily="18" charset="0"/>
                <a:cs typeface="Times New Roman" panose="02020603050405020304" pitchFamily="18" charset="0"/>
              </a:rPr>
              <a:t>It must be a public member.</a:t>
            </a:r>
          </a:p>
          <a:p>
            <a:r>
              <a:rPr lang="en-US" sz="2000" dirty="0">
                <a:latin typeface="Times New Roman" panose="02020603050405020304" pitchFamily="18" charset="0"/>
                <a:cs typeface="Times New Roman" panose="02020603050405020304" pitchFamily="18" charset="0"/>
              </a:rPr>
              <a:t>No Return Values.</a:t>
            </a:r>
          </a:p>
          <a:p>
            <a:r>
              <a:rPr lang="en-US" sz="2000" dirty="0">
                <a:latin typeface="Times New Roman" panose="02020603050405020304" pitchFamily="18" charset="0"/>
                <a:cs typeface="Times New Roman" panose="02020603050405020304" pitchFamily="18" charset="0"/>
              </a:rPr>
              <a:t>Default constructors are called when constructors are not defined for the classes.</a:t>
            </a:r>
          </a:p>
          <a:p>
            <a:pPr algn="just"/>
            <a:endParaRPr lang="en-US" sz="2000" dirty="0"/>
          </a:p>
        </p:txBody>
      </p:sp>
    </p:spTree>
    <p:extLst>
      <p:ext uri="{BB962C8B-B14F-4D97-AF65-F5344CB8AC3E}">
        <p14:creationId xmlns:p14="http://schemas.microsoft.com/office/powerpoint/2010/main" val="413341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Constructor cont'd</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If we do not specify a constructor, C++ compiler generates a default constructor for us (expects no parameters and has an empty body).</a:t>
            </a:r>
          </a:p>
          <a:p>
            <a:r>
              <a:rPr lang="en-US" sz="2000" dirty="0">
                <a:latin typeface="Times New Roman" panose="02020603050405020304" pitchFamily="18" charset="0"/>
                <a:cs typeface="Times New Roman" panose="02020603050405020304" pitchFamily="18" charset="0"/>
              </a:rPr>
              <a:t>For example, in below class Car, constructor name will also be Car().</a:t>
            </a:r>
          </a:p>
          <a:p>
            <a:endParaRPr lang="en-US" sz="1600" dirty="0">
              <a:latin typeface="Times New Roman" pitchFamily="18" charset="0"/>
              <a:cs typeface="Times New Roman" pitchFamily="18" charset="0"/>
            </a:endParaRPr>
          </a:p>
        </p:txBody>
      </p:sp>
      <p:pic>
        <p:nvPicPr>
          <p:cNvPr id="89091" name="Picture 3"/>
          <p:cNvPicPr>
            <a:picLocks noChangeAspect="1" noChangeArrowheads="1"/>
          </p:cNvPicPr>
          <p:nvPr/>
        </p:nvPicPr>
        <p:blipFill>
          <a:blip r:embed="rId2"/>
          <a:srcRect l="29629" t="54760" r="57663" b="19240"/>
          <a:stretch>
            <a:fillRect/>
          </a:stretch>
        </p:blipFill>
        <p:spPr bwMode="auto">
          <a:xfrm>
            <a:off x="2036929" y="3474721"/>
            <a:ext cx="2183586" cy="2792126"/>
          </a:xfrm>
          <a:prstGeom prst="rect">
            <a:avLst/>
          </a:prstGeom>
          <a:noFill/>
          <a:ln w="9525">
            <a:noFill/>
            <a:miter lim="800000"/>
            <a:headEnd/>
            <a:tailEnd/>
          </a:ln>
          <a:effectLst/>
        </p:spPr>
      </p:pic>
      <p:pic>
        <p:nvPicPr>
          <p:cNvPr id="4" name="Picture 3"/>
          <p:cNvPicPr>
            <a:picLocks noChangeAspect="1"/>
          </p:cNvPicPr>
          <p:nvPr/>
        </p:nvPicPr>
        <p:blipFill rotWithShape="1">
          <a:blip r:embed="rId3"/>
          <a:srcRect l="37447" t="26997" r="47691" b="50333"/>
          <a:stretch/>
        </p:blipFill>
        <p:spPr>
          <a:xfrm>
            <a:off x="5064456" y="3532382"/>
            <a:ext cx="2934485" cy="2517861"/>
          </a:xfrm>
          <a:prstGeom prst="rect">
            <a:avLst/>
          </a:prstGeom>
        </p:spPr>
      </p:pic>
    </p:spTree>
    <p:extLst>
      <p:ext uri="{BB962C8B-B14F-4D97-AF65-F5344CB8AC3E}">
        <p14:creationId xmlns:p14="http://schemas.microsoft.com/office/powerpoint/2010/main" val="2290302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Advantages</a:t>
            </a:r>
            <a:endParaRPr lang="en-US" dirty="0"/>
          </a:p>
        </p:txBody>
      </p:sp>
      <p:sp>
        <p:nvSpPr>
          <p:cNvPr id="3" name="Content Placeholder 2"/>
          <p:cNvSpPr>
            <a:spLocks noGrp="1"/>
          </p:cNvSpPr>
          <p:nvPr>
            <p:ph idx="1"/>
          </p:nvPr>
        </p:nvSpPr>
        <p:spPr>
          <a:xfrm>
            <a:off x="1066800" y="2103120"/>
            <a:ext cx="5992368" cy="3931920"/>
          </a:xfrm>
        </p:spPr>
        <p:txBody>
          <a:bodyPr>
            <a:normAutofit lnSpcReduction="10000"/>
          </a:bodyPr>
          <a:lstStyle/>
          <a:p>
            <a:pPr algn="just"/>
            <a:r>
              <a:rPr lang="en-US" dirty="0">
                <a:latin typeface="Times New Roman" pitchFamily="18" charset="0"/>
                <a:cs typeface="Times New Roman" pitchFamily="18" charset="0"/>
              </a:rPr>
              <a:t>The main purpose of the class constructor in C++ programming is to construct an object of the class. In other word, it is used to initialize all class data members.</a:t>
            </a:r>
          </a:p>
          <a:p>
            <a:pPr algn="just"/>
            <a:r>
              <a:rPr lang="en-US" dirty="0">
                <a:latin typeface="Times New Roman" pitchFamily="18" charset="0"/>
                <a:cs typeface="Times New Roman" pitchFamily="18" charset="0"/>
              </a:rPr>
              <a:t>For example, in below class, constructor Car () is initializing data members with default values. And, when we create the object of a class, this constructor will always be called.</a:t>
            </a:r>
          </a:p>
        </p:txBody>
      </p:sp>
      <p:pic>
        <p:nvPicPr>
          <p:cNvPr id="90114" name="Picture 2"/>
          <p:cNvPicPr>
            <a:picLocks noChangeAspect="1" noChangeArrowheads="1"/>
          </p:cNvPicPr>
          <p:nvPr/>
        </p:nvPicPr>
        <p:blipFill>
          <a:blip r:embed="rId2"/>
          <a:srcRect l="12504" t="14987" r="49788" b="36680"/>
          <a:stretch>
            <a:fillRect/>
          </a:stretch>
        </p:blipFill>
        <p:spPr bwMode="auto">
          <a:xfrm>
            <a:off x="7120636" y="1292352"/>
            <a:ext cx="4597400" cy="4215384"/>
          </a:xfrm>
          <a:prstGeom prst="rect">
            <a:avLst/>
          </a:prstGeom>
          <a:noFill/>
          <a:ln w="9525">
            <a:noFill/>
            <a:miter lim="800000"/>
            <a:headEnd/>
            <a:tailEnd/>
          </a:ln>
          <a:effectLst/>
        </p:spPr>
      </p:pic>
    </p:spTree>
    <p:extLst>
      <p:ext uri="{BB962C8B-B14F-4D97-AF65-F5344CB8AC3E}">
        <p14:creationId xmlns:p14="http://schemas.microsoft.com/office/powerpoint/2010/main" val="213348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Real Life Example Of Encapsulation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a company there are different sections like the accounts section, finance section, sales section etc. The finance section handles all the financial transactions and keep records of all the data related to finance. Similarly, the sales section handles all the sales related activities and keep records of all the sales. Now there may arise a situation when for some reason an official from finance section needs all the data about sales in a particular month. In this case, he is not allowed to directly access the data of sales section. He will first have to contact some other officer in the sales section and then request him to give the particular data.</a:t>
            </a:r>
          </a:p>
        </p:txBody>
      </p:sp>
    </p:spTree>
    <p:extLst>
      <p:ext uri="{BB962C8B-B14F-4D97-AF65-F5344CB8AC3E}">
        <p14:creationId xmlns:p14="http://schemas.microsoft.com/office/powerpoint/2010/main" val="1364597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Excercise</a:t>
            </a:r>
            <a:endParaRPr lang="en-US" dirty="0"/>
          </a:p>
        </p:txBody>
      </p:sp>
      <p:sp>
        <p:nvSpPr>
          <p:cNvPr id="3" name="Content Placeholder 2"/>
          <p:cNvSpPr>
            <a:spLocks noGrp="1"/>
          </p:cNvSpPr>
          <p:nvPr>
            <p:ph idx="1"/>
          </p:nvPr>
        </p:nvSpPr>
        <p:spPr/>
        <p:txBody>
          <a:bodyPr/>
          <a:lstStyle/>
          <a:p>
            <a:r>
              <a:rPr lang="en-US" dirty="0"/>
              <a:t>Write a program and input two integers in main and pass them to default constructor of the class. Show the result of the </a:t>
            </a:r>
            <a:r>
              <a:rPr lang="en-US" dirty="0" err="1"/>
              <a:t>additon</a:t>
            </a:r>
            <a:r>
              <a:rPr lang="en-US" dirty="0"/>
              <a:t> of two numbers.</a:t>
            </a:r>
          </a:p>
        </p:txBody>
      </p:sp>
    </p:spTree>
    <p:extLst>
      <p:ext uri="{BB962C8B-B14F-4D97-AF65-F5344CB8AC3E}">
        <p14:creationId xmlns:p14="http://schemas.microsoft.com/office/powerpoint/2010/main" val="2047817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Class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The class that only exhibits the common features of its objects.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ANIMAL</a:t>
            </a:r>
          </a:p>
          <a:p>
            <a:r>
              <a:rPr lang="en-US" dirty="0">
                <a:latin typeface="Times New Roman" panose="02020603050405020304" pitchFamily="18" charset="0"/>
                <a:cs typeface="Times New Roman" panose="02020603050405020304" pitchFamily="18" charset="0"/>
              </a:rPr>
              <a:t>- BIRDS</a:t>
            </a:r>
          </a:p>
          <a:p>
            <a:r>
              <a:rPr lang="en-US" dirty="0">
                <a:latin typeface="Times New Roman" panose="02020603050405020304" pitchFamily="18" charset="0"/>
                <a:cs typeface="Times New Roman" panose="02020603050405020304" pitchFamily="18" charset="0"/>
              </a:rPr>
              <a:t>- HUMAN</a:t>
            </a:r>
          </a:p>
        </p:txBody>
      </p:sp>
    </p:spTree>
    <p:extLst>
      <p:ext uri="{BB962C8B-B14F-4D97-AF65-F5344CB8AC3E}">
        <p14:creationId xmlns:p14="http://schemas.microsoft.com/office/powerpoint/2010/main" val="355939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Specialized Class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The class that exhibits different or unique features (behaviors)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ANIMAL (Generalized)</a:t>
            </a:r>
          </a:p>
          <a:p>
            <a:pPr lvl="1"/>
            <a:r>
              <a:rPr lang="en-US" dirty="0">
                <a:latin typeface="Times New Roman" panose="02020603050405020304" pitchFamily="18" charset="0"/>
                <a:cs typeface="Times New Roman" panose="02020603050405020304" pitchFamily="18" charset="0"/>
              </a:rPr>
              <a:t>Specialized:</a:t>
            </a:r>
          </a:p>
          <a:p>
            <a:pPr lvl="2"/>
            <a:r>
              <a:rPr lang="en-US" dirty="0">
                <a:latin typeface="Times New Roman" panose="02020603050405020304" pitchFamily="18" charset="0"/>
                <a:cs typeface="Times New Roman" panose="02020603050405020304" pitchFamily="18" charset="0"/>
              </a:rPr>
              <a:t>Mammals</a:t>
            </a:r>
          </a:p>
          <a:p>
            <a:pPr lvl="2"/>
            <a:r>
              <a:rPr lang="en-US" dirty="0">
                <a:latin typeface="Times New Roman" panose="02020603050405020304" pitchFamily="18" charset="0"/>
                <a:cs typeface="Times New Roman" panose="02020603050405020304" pitchFamily="18" charset="0"/>
              </a:rPr>
              <a:t>Cats</a:t>
            </a:r>
          </a:p>
          <a:p>
            <a:pPr lvl="2"/>
            <a:r>
              <a:rPr lang="en-US" dirty="0">
                <a:latin typeface="Times New Roman" panose="02020603050405020304" pitchFamily="18" charset="0"/>
                <a:cs typeface="Times New Roman" panose="02020603050405020304" pitchFamily="18" charset="0"/>
              </a:rPr>
              <a:t>Dog</a:t>
            </a:r>
          </a:p>
          <a:p>
            <a:pPr marL="310896" lvl="2" indent="0">
              <a:buNone/>
            </a:pP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13679" y="3825025"/>
            <a:ext cx="4636394" cy="1754326"/>
          </a:xfrm>
          <a:prstGeom prst="rect">
            <a:avLst/>
          </a:prstGeom>
          <a:noFill/>
        </p:spPr>
        <p:txBody>
          <a:bodyPr wrap="square" rtlCol="0">
            <a:spAutoFit/>
          </a:bodyPr>
          <a:lstStyle/>
          <a:p>
            <a:r>
              <a:rPr lang="en-US" dirty="0"/>
              <a:t>	     ANIMAL</a:t>
            </a:r>
          </a:p>
          <a:p>
            <a:r>
              <a:rPr lang="en-US" dirty="0"/>
              <a:t>WILD			PET</a:t>
            </a:r>
          </a:p>
          <a:p>
            <a:endParaRPr lang="en-US" dirty="0"/>
          </a:p>
          <a:p>
            <a:r>
              <a:rPr lang="en-US" dirty="0"/>
              <a:t>CAT 			CAT</a:t>
            </a:r>
          </a:p>
          <a:p>
            <a:endParaRPr lang="en-US" dirty="0"/>
          </a:p>
          <a:p>
            <a:r>
              <a:rPr lang="en-US" dirty="0"/>
              <a:t>Lion   </a:t>
            </a:r>
            <a:r>
              <a:rPr lang="en-US" dirty="0" err="1"/>
              <a:t>Streat</a:t>
            </a:r>
            <a:r>
              <a:rPr lang="en-US" dirty="0"/>
              <a:t> Cat            Persian        Siamese</a:t>
            </a:r>
          </a:p>
        </p:txBody>
      </p:sp>
      <p:cxnSp>
        <p:nvCxnSpPr>
          <p:cNvPr id="6" name="Straight Connector 5"/>
          <p:cNvCxnSpPr/>
          <p:nvPr/>
        </p:nvCxnSpPr>
        <p:spPr>
          <a:xfrm flipH="1">
            <a:off x="7070501" y="4031087"/>
            <a:ext cx="631065" cy="20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512935" y="4069724"/>
            <a:ext cx="708338" cy="128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97014" y="4404575"/>
            <a:ext cx="12879" cy="33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414456" y="4378817"/>
            <a:ext cx="0" cy="321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606862" y="4919730"/>
            <a:ext cx="90152" cy="33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697014" y="4906851"/>
            <a:ext cx="373487" cy="347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9221273" y="4919730"/>
            <a:ext cx="193183" cy="33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414456" y="4919730"/>
            <a:ext cx="502276" cy="3348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77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C30F-99B7-4FB1-9B29-BE7A0E38F612}"/>
              </a:ext>
            </a:extLst>
          </p:cNvPr>
          <p:cNvSpPr>
            <a:spLocks noGrp="1"/>
          </p:cNvSpPr>
          <p:nvPr>
            <p:ph type="title"/>
          </p:nvPr>
        </p:nvSpPr>
        <p:spPr/>
        <p:txBody>
          <a:bodyPr>
            <a:normAutofit fontScale="90000"/>
          </a:bodyPr>
          <a:lstStyle/>
          <a:p>
            <a:r>
              <a:rPr lang="en-US" dirty="0"/>
              <a:t>Type of classes</a:t>
            </a:r>
          </a:p>
        </p:txBody>
      </p:sp>
      <p:sp>
        <p:nvSpPr>
          <p:cNvPr id="3" name="Content Placeholder 2">
            <a:extLst>
              <a:ext uri="{FF2B5EF4-FFF2-40B4-BE49-F238E27FC236}">
                <a16:creationId xmlns:a16="http://schemas.microsoft.com/office/drawing/2014/main" id="{9CA8EE5C-6FA6-43E1-ADBD-68EBD54005F9}"/>
              </a:ext>
            </a:extLst>
          </p:cNvPr>
          <p:cNvSpPr>
            <a:spLocks noGrp="1"/>
          </p:cNvSpPr>
          <p:nvPr>
            <p:ph idx="1"/>
          </p:nvPr>
        </p:nvSpPr>
        <p:spPr/>
        <p:txBody>
          <a:bodyPr/>
          <a:lstStyle/>
          <a:p>
            <a:pPr fontAlgn="base"/>
            <a:r>
              <a:rPr lang="en-US" dirty="0"/>
              <a:t>There are four distinct types of classes which are differentiated </a:t>
            </a:r>
            <a:r>
              <a:rPr lang="en-US" b="1" dirty="0"/>
              <a:t>based on implementation</a:t>
            </a:r>
            <a:r>
              <a:rPr lang="en-US" dirty="0"/>
              <a:t>. They are:</a:t>
            </a:r>
          </a:p>
          <a:p>
            <a:pPr marL="342900" indent="-342900" fontAlgn="base">
              <a:buFont typeface="+mj-lt"/>
              <a:buAutoNum type="arabicPeriod"/>
            </a:pPr>
            <a:r>
              <a:rPr lang="en-US" dirty="0"/>
              <a:t>Base Classes/ Concrete Base  class</a:t>
            </a:r>
          </a:p>
          <a:p>
            <a:pPr marL="342900" indent="-342900" fontAlgn="base">
              <a:buFont typeface="+mj-lt"/>
              <a:buAutoNum type="arabicPeriod"/>
            </a:pPr>
            <a:r>
              <a:rPr lang="en-US" dirty="0"/>
              <a:t>Derived Classes / Concrete Derived class</a:t>
            </a:r>
          </a:p>
          <a:p>
            <a:pPr marL="342900" indent="-342900" fontAlgn="base">
              <a:buFont typeface="+mj-lt"/>
              <a:buAutoNum type="arabicPeriod"/>
            </a:pPr>
            <a:r>
              <a:rPr lang="en-US" dirty="0"/>
              <a:t>Abstract Class</a:t>
            </a:r>
          </a:p>
        </p:txBody>
      </p:sp>
    </p:spTree>
    <p:extLst>
      <p:ext uri="{BB962C8B-B14F-4D97-AF65-F5344CB8AC3E}">
        <p14:creationId xmlns:p14="http://schemas.microsoft.com/office/powerpoint/2010/main" val="2727627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4DC4-1624-4ED5-B7F9-A0128CC382DD}"/>
              </a:ext>
            </a:extLst>
          </p:cNvPr>
          <p:cNvSpPr>
            <a:spLocks noGrp="1"/>
          </p:cNvSpPr>
          <p:nvPr>
            <p:ph type="title"/>
          </p:nvPr>
        </p:nvSpPr>
        <p:spPr/>
        <p:txBody>
          <a:bodyPr>
            <a:normAutofit fontScale="90000"/>
          </a:bodyPr>
          <a:lstStyle/>
          <a:p>
            <a:r>
              <a:rPr lang="en-US" dirty="0"/>
              <a:t>Abstract Class</a:t>
            </a:r>
          </a:p>
        </p:txBody>
      </p:sp>
      <p:sp>
        <p:nvSpPr>
          <p:cNvPr id="5" name="Rectangle 4"/>
          <p:cNvSpPr/>
          <p:nvPr/>
        </p:nvSpPr>
        <p:spPr>
          <a:xfrm>
            <a:off x="999744" y="2149501"/>
            <a:ext cx="5476119" cy="3293209"/>
          </a:xfrm>
          <a:prstGeom prst="rect">
            <a:avLst/>
          </a:prstGeom>
        </p:spPr>
        <p:txBody>
          <a:bodyPr wrap="square">
            <a:spAutoFit/>
          </a:bodyPr>
          <a:lstStyle/>
          <a:p>
            <a:pPr marL="285750" indent="-285750" algn="just">
              <a:buFont typeface="Wingdings" panose="05000000000000000000" pitchFamily="2" charset="2"/>
              <a:buChar char="§"/>
            </a:pPr>
            <a:r>
              <a:rPr lang="en-US" sz="1600" b="1" dirty="0">
                <a:latin typeface="Times New Roman" panose="02020603050405020304" pitchFamily="18" charset="0"/>
                <a:cs typeface="Times New Roman" pitchFamily="18" charset="0"/>
              </a:rPr>
              <a:t>Abstract class in C++</a:t>
            </a:r>
            <a:r>
              <a:rPr lang="en-US" sz="1600" dirty="0">
                <a:latin typeface="Times New Roman" pitchFamily="18" charset="0"/>
                <a:cs typeface="Times New Roman" pitchFamily="18" charset="0"/>
              </a:rPr>
              <a:t> is a class that has at least one pure virtual function (i.e., a function that has no definition). The classes inheriting the abstract class must provide a definition for the pure virtual function; otherwise, the subclass would become an abstract class itself.</a:t>
            </a:r>
          </a:p>
          <a:p>
            <a:pPr marL="285750" indent="-285750" algn="just">
              <a:buFont typeface="Wingdings" panose="05000000000000000000" pitchFamily="2" charset="2"/>
              <a:buChar char="§"/>
            </a:pPr>
            <a:r>
              <a:rPr lang="en-US" sz="1600" dirty="0">
                <a:latin typeface="Times New Roman" pitchFamily="18" charset="0"/>
                <a:cs typeface="Times New Roman" pitchFamily="18" charset="0"/>
              </a:rPr>
              <a:t>The purpose of an </a:t>
            </a:r>
            <a:r>
              <a:rPr lang="en-US" sz="1600" b="1" dirty="0">
                <a:latin typeface="Times New Roman" pitchFamily="18" charset="0"/>
                <a:cs typeface="Times New Roman" pitchFamily="18" charset="0"/>
              </a:rPr>
              <a:t>abstract class</a:t>
            </a:r>
            <a:r>
              <a:rPr lang="en-US" sz="1600" dirty="0">
                <a:latin typeface="Times New Roman" pitchFamily="18" charset="0"/>
                <a:cs typeface="Times New Roman" pitchFamily="18" charset="0"/>
              </a:rPr>
              <a:t> (often referred to as an ABC) is to provide an appropriate base class from which other classes can inherit.</a:t>
            </a:r>
          </a:p>
          <a:p>
            <a:pPr marL="285750" indent="-285750" algn="just">
              <a:buFont typeface="Wingdings" panose="05000000000000000000" pitchFamily="2" charset="2"/>
              <a:buChar char="§"/>
            </a:pPr>
            <a:r>
              <a:rPr lang="en-US" sz="1600" dirty="0">
                <a:latin typeface="Times New Roman" pitchFamily="18" charset="0"/>
                <a:cs typeface="Times New Roman" pitchFamily="18" charset="0"/>
              </a:rPr>
              <a:t>For example, a Vehicle parent class with Truck and Motorbike inheriting from it is an abstraction that easily allows more vehicles to be added.</a:t>
            </a:r>
          </a:p>
          <a:p>
            <a:pPr marL="285750" indent="-285750" algn="just">
              <a:buFont typeface="Wingdings" panose="05000000000000000000" pitchFamily="2" charset="2"/>
              <a:buChar char="§"/>
            </a:pPr>
            <a:r>
              <a:rPr lang="en-US" sz="1600" dirty="0">
                <a:latin typeface="Times New Roman" pitchFamily="18" charset="0"/>
                <a:cs typeface="Times New Roman" pitchFamily="18" charset="0"/>
              </a:rPr>
              <a:t>Abstract classes are essential to providing an abstraction to the code to make it reusable and extendable.</a:t>
            </a:r>
          </a:p>
        </p:txBody>
      </p:sp>
      <p:pic>
        <p:nvPicPr>
          <p:cNvPr id="4098" name="Picture 2"/>
          <p:cNvPicPr>
            <a:picLocks noChangeAspect="1" noChangeArrowheads="1"/>
          </p:cNvPicPr>
          <p:nvPr/>
        </p:nvPicPr>
        <p:blipFill>
          <a:blip r:embed="rId2"/>
          <a:srcRect l="30233" t="33787" r="33621" b="29213"/>
          <a:stretch>
            <a:fillRect/>
          </a:stretch>
        </p:blipFill>
        <p:spPr bwMode="auto">
          <a:xfrm>
            <a:off x="6718300" y="2014194"/>
            <a:ext cx="4406900" cy="2819400"/>
          </a:xfrm>
          <a:prstGeom prst="rect">
            <a:avLst/>
          </a:prstGeom>
          <a:noFill/>
          <a:ln w="9525">
            <a:noFill/>
            <a:miter lim="800000"/>
            <a:headEnd/>
            <a:tailEnd/>
          </a:ln>
          <a:effectLst/>
        </p:spPr>
      </p:pic>
    </p:spTree>
    <p:extLst>
      <p:ext uri="{BB962C8B-B14F-4D97-AF65-F5344CB8AC3E}">
        <p14:creationId xmlns:p14="http://schemas.microsoft.com/office/powerpoint/2010/main" val="2957746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t>
            </a:r>
            <a:r>
              <a:t>irtual member function</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virtual member function for which no implementation is given is called a </a:t>
            </a:r>
            <a:r>
              <a:rPr lang="en-US" sz="2000" i="1" dirty="0">
                <a:latin typeface="Times New Roman" panose="02020603050405020304" pitchFamily="18" charset="0"/>
                <a:cs typeface="Times New Roman" panose="02020603050405020304" pitchFamily="18" charset="0"/>
              </a:rPr>
              <a:t>pure virtual function</a:t>
            </a:r>
            <a:r>
              <a:rPr lang="en-US" sz="2000" dirty="0">
                <a:latin typeface="Times New Roman" panose="02020603050405020304" pitchFamily="18" charset="0"/>
                <a:cs typeface="Times New Roman" panose="02020603050405020304" pitchFamily="18" charset="0"/>
              </a:rPr>
              <a:t> .</a:t>
            </a:r>
          </a:p>
          <a:p>
            <a:pPr algn="ctr"/>
            <a:r>
              <a:rPr lang="en-US" sz="2000" dirty="0">
                <a:latin typeface="Times New Roman" panose="02020603050405020304" pitchFamily="18" charset="0"/>
                <a:cs typeface="Times New Roman" panose="02020603050405020304" pitchFamily="18" charset="0"/>
              </a:rPr>
              <a:t>Virtual void fun() = 0;</a:t>
            </a:r>
          </a:p>
          <a:p>
            <a:r>
              <a:rPr lang="en-US" sz="2000" dirty="0">
                <a:latin typeface="Times New Roman" panose="02020603050405020304" pitchFamily="18" charset="0"/>
                <a:cs typeface="Times New Roman" panose="02020603050405020304" pitchFamily="18" charset="0"/>
              </a:rPr>
              <a:t>Sometimes implementation of all function cannot be provided in a base class because we don’t know the implementation. Such a class is called abstract class.</a:t>
            </a:r>
          </a:p>
        </p:txBody>
      </p:sp>
    </p:spTree>
    <p:extLst>
      <p:ext uri="{BB962C8B-B14F-4D97-AF65-F5344CB8AC3E}">
        <p14:creationId xmlns:p14="http://schemas.microsoft.com/office/powerpoint/2010/main" val="2467412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42EE-2F46-4B84-BCEE-E6B32FC26030}"/>
              </a:ext>
            </a:extLst>
          </p:cNvPr>
          <p:cNvSpPr>
            <a:spLocks noGrp="1"/>
          </p:cNvSpPr>
          <p:nvPr>
            <p:ph type="title"/>
          </p:nvPr>
        </p:nvSpPr>
        <p:spPr/>
        <p:txBody>
          <a:bodyPr>
            <a:normAutofit fontScale="90000"/>
          </a:bodyPr>
          <a:lstStyle/>
          <a:p>
            <a:r>
              <a:rPr lang="en-US" dirty="0"/>
              <a:t>Concrete Class</a:t>
            </a:r>
          </a:p>
        </p:txBody>
      </p:sp>
      <p:sp>
        <p:nvSpPr>
          <p:cNvPr id="5" name="Rectangle 4"/>
          <p:cNvSpPr/>
          <p:nvPr/>
        </p:nvSpPr>
        <p:spPr>
          <a:xfrm>
            <a:off x="1755648" y="1910048"/>
            <a:ext cx="10034016"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concrete class is a class that can be used to create an object. An abstract class cannot be used to create an object (you must extend an abstract class and make a concrete class to be able to then create an object).</a:t>
            </a:r>
          </a:p>
        </p:txBody>
      </p:sp>
      <p:sp>
        <p:nvSpPr>
          <p:cNvPr id="6" name="Rectangle 5"/>
          <p:cNvSpPr/>
          <p:nvPr/>
        </p:nvSpPr>
        <p:spPr>
          <a:xfrm>
            <a:off x="1780032" y="2970752"/>
            <a:ext cx="9692640" cy="923330"/>
          </a:xfrm>
          <a:prstGeom prst="rect">
            <a:avLst/>
          </a:prstGeom>
        </p:spPr>
        <p:txBody>
          <a:bodyPr wrap="square">
            <a:spAutoFit/>
          </a:bodyPr>
          <a:lstStyle/>
          <a:p>
            <a:pPr>
              <a:buFont typeface="Arial" pitchFamily="34" charset="0"/>
              <a:buChar char="•"/>
            </a:pPr>
            <a:r>
              <a:rPr lang="en-US" dirty="0">
                <a:latin typeface="Times New Roman" panose="02020603050405020304" pitchFamily="18" charset="0"/>
                <a:cs typeface="Times New Roman" panose="02020603050405020304" pitchFamily="18" charset="0"/>
              </a:rPr>
              <a:t>You can instantiate a concrete class.</a:t>
            </a:r>
          </a:p>
          <a:p>
            <a:pPr>
              <a:buFont typeface="Arial" pitchFamily="34" charset="0"/>
              <a:buChar char="•"/>
            </a:pPr>
            <a:r>
              <a:rPr lang="en-US" dirty="0">
                <a:latin typeface="Times New Roman" panose="02020603050405020304" pitchFamily="18" charset="0"/>
                <a:cs typeface="Times New Roman" panose="02020603050405020304" pitchFamily="18" charset="0"/>
              </a:rPr>
              <a:t>A concrete class doesn’t have any abstract methods.</a:t>
            </a:r>
          </a:p>
          <a:p>
            <a:pPr>
              <a:buFont typeface="Arial" pitchFamily="34" charset="0"/>
              <a:buChar char="•"/>
            </a:pPr>
            <a:r>
              <a:rPr lang="en-US" dirty="0">
                <a:latin typeface="Times New Roman" panose="02020603050405020304" pitchFamily="18" charset="0"/>
                <a:cs typeface="Times New Roman" panose="02020603050405020304" pitchFamily="18" charset="0"/>
              </a:rPr>
              <a:t>It is not mandatory to inherit a concrete class to use it.</a:t>
            </a:r>
          </a:p>
        </p:txBody>
      </p:sp>
    </p:spTree>
    <p:extLst>
      <p:ext uri="{BB962C8B-B14F-4D97-AF65-F5344CB8AC3E}">
        <p14:creationId xmlns:p14="http://schemas.microsoft.com/office/powerpoint/2010/main" val="3826852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Sructure </a:t>
            </a:r>
            <a:endParaRPr lang="en-US" dirty="0"/>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structure</a:t>
            </a:r>
            <a:r>
              <a:rPr lang="en-US" dirty="0">
                <a:latin typeface="Times New Roman" pitchFamily="18" charset="0"/>
                <a:cs typeface="Times New Roman" pitchFamily="18" charset="0"/>
              </a:rPr>
              <a:t> is another user defined data type available in C/C++ that allows to combine data items of different kinds.</a:t>
            </a:r>
          </a:p>
          <a:p>
            <a:r>
              <a:rPr lang="en-US" dirty="0">
                <a:latin typeface="Times New Roman" pitchFamily="18" charset="0"/>
                <a:cs typeface="Times New Roman" pitchFamily="18" charset="0"/>
              </a:rPr>
              <a:t>Structures are used to represent a record. Suppose you want to keep track of your books in a library. You might want to track the following attributes about each book −</a:t>
            </a:r>
          </a:p>
          <a:p>
            <a:pPr lvl="1"/>
            <a:r>
              <a:rPr lang="en-US" dirty="0">
                <a:latin typeface="Times New Roman" pitchFamily="18" charset="0"/>
                <a:cs typeface="Times New Roman" pitchFamily="18" charset="0"/>
              </a:rPr>
              <a:t>Title</a:t>
            </a:r>
          </a:p>
          <a:p>
            <a:pPr lvl="1"/>
            <a:r>
              <a:rPr lang="en-US" dirty="0">
                <a:latin typeface="Times New Roman" pitchFamily="18" charset="0"/>
                <a:cs typeface="Times New Roman" pitchFamily="18" charset="0"/>
              </a:rPr>
              <a:t>Author</a:t>
            </a:r>
          </a:p>
          <a:p>
            <a:pPr lvl="1"/>
            <a:r>
              <a:rPr lang="en-US" dirty="0">
                <a:latin typeface="Times New Roman" pitchFamily="18" charset="0"/>
                <a:cs typeface="Times New Roman" pitchFamily="18" charset="0"/>
              </a:rPr>
              <a:t>Subject</a:t>
            </a:r>
          </a:p>
          <a:p>
            <a:pPr lvl="1"/>
            <a:r>
              <a:rPr lang="en-US" dirty="0">
                <a:latin typeface="Times New Roman" pitchFamily="18" charset="0"/>
                <a:cs typeface="Times New Roman" pitchFamily="18" charset="0"/>
              </a:rPr>
              <a:t>Book ID</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17886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Syntax</a:t>
            </a:r>
            <a:r>
              <a:rPr>
                <a:latin typeface="Times New Roman" pitchFamily="18" charset="0"/>
                <a:cs typeface="Times New Roman" pitchFamily="18" charset="0"/>
              </a:rPr>
              <a:t> of structure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The struct keyword defines a structure type followed by an identifier (name of the structure).</a:t>
            </a:r>
          </a:p>
          <a:p>
            <a:r>
              <a:rPr lang="en-US" dirty="0">
                <a:latin typeface="Times New Roman" pitchFamily="18" charset="0"/>
                <a:cs typeface="Times New Roman" pitchFamily="18" charset="0"/>
              </a:rPr>
              <a:t>Then inside the curly braces, you can declare one or more members (declare variables inside curly braces) of that structure. </a:t>
            </a:r>
          </a:p>
          <a:p>
            <a:pPr lvl="1"/>
            <a:r>
              <a:rPr lang="en-US" dirty="0">
                <a:latin typeface="Times New Roman" pitchFamily="18" charset="0"/>
                <a:cs typeface="Times New Roman" pitchFamily="18" charset="0"/>
              </a:rPr>
              <a:t>For example:</a:t>
            </a:r>
          </a:p>
          <a:p>
            <a:endParaRPr lang="en-US"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srcRect l="33867" t="53775" r="49677" b="28179"/>
          <a:stretch>
            <a:fillRect/>
          </a:stretch>
        </p:blipFill>
        <p:spPr bwMode="auto">
          <a:xfrm>
            <a:off x="5669280" y="3328416"/>
            <a:ext cx="4037950" cy="2767584"/>
          </a:xfrm>
          <a:prstGeom prst="rect">
            <a:avLst/>
          </a:prstGeom>
          <a:noFill/>
          <a:ln w="9525">
            <a:noFill/>
            <a:miter lim="800000"/>
            <a:headEnd/>
            <a:tailEnd/>
          </a:ln>
          <a:effectLst/>
        </p:spPr>
      </p:pic>
    </p:spTree>
    <p:extLst>
      <p:ext uri="{BB962C8B-B14F-4D97-AF65-F5344CB8AC3E}">
        <p14:creationId xmlns:p14="http://schemas.microsoft.com/office/powerpoint/2010/main" val="826083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t> Structure vs C++ Structure</a:t>
            </a:r>
            <a:endParaRPr lang="en-US" dirty="0"/>
          </a:p>
        </p:txBody>
      </p:sp>
      <p:sp>
        <p:nvSpPr>
          <p:cNvPr id="3" name="Content Placeholder 2"/>
          <p:cNvSpPr>
            <a:spLocks noGrp="1"/>
          </p:cNvSpPr>
          <p:nvPr>
            <p:ph idx="1"/>
          </p:nvPr>
        </p:nvSpPr>
        <p:spPr/>
        <p:txBody>
          <a:bodyPr/>
          <a:lstStyle/>
          <a:p>
            <a:pPr>
              <a:buNone/>
            </a:pPr>
            <a:r>
              <a:rPr lang="en-US" sz="2800" b="1" dirty="0">
                <a:latin typeface="Times New Roman" pitchFamily="18" charset="0"/>
                <a:cs typeface="Times New Roman" pitchFamily="18" charset="0"/>
              </a:rPr>
              <a:t>1. Member functions inside structure</a:t>
            </a:r>
            <a:r>
              <a:rPr lang="en-US" sz="2800" dirty="0">
                <a:latin typeface="Times New Roman" pitchFamily="18" charset="0"/>
                <a:cs typeface="Times New Roman" pitchFamily="18" charset="0"/>
              </a:rPr>
              <a:t>: </a:t>
            </a:r>
          </a:p>
          <a:p>
            <a:r>
              <a:rPr lang="en-US" dirty="0">
                <a:latin typeface="Times New Roman" pitchFamily="18" charset="0"/>
                <a:cs typeface="Times New Roman" pitchFamily="18" charset="0"/>
              </a:rPr>
              <a:t>Structures in C cannot have member functions inside structure but Structures in C++ can have member functions along with data members.</a:t>
            </a:r>
          </a:p>
        </p:txBody>
      </p:sp>
      <p:sp>
        <p:nvSpPr>
          <p:cNvPr id="2053" name="Rectangle 5"/>
          <p:cNvSpPr>
            <a:spLocks noChangeArrowheads="1"/>
          </p:cNvSpPr>
          <p:nvPr/>
        </p:nvSpPr>
        <p:spPr bwMode="auto">
          <a:xfrm>
            <a:off x="6997700" y="3916353"/>
            <a:ext cx="4130548" cy="1477328"/>
          </a:xfrm>
          <a:prstGeom prst="rect">
            <a:avLst/>
          </a:prstGeom>
          <a:solidFill>
            <a:schemeClr val="bg2"/>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ndale Mono"/>
                <a:cs typeface="Arial" pitchFamily="34" charset="0"/>
              </a:rPr>
              <a:t>struct </a:t>
            </a:r>
            <a:r>
              <a:rPr kumimoji="0" lang="en-US" sz="1800" b="0" i="0" u="none" strike="noStrike" cap="none" normalizeH="0" baseline="0" dirty="0" err="1">
                <a:ln>
                  <a:noFill/>
                </a:ln>
                <a:solidFill>
                  <a:srgbClr val="000000"/>
                </a:solidFill>
                <a:effectLst/>
                <a:latin typeface="Andale Mono"/>
                <a:cs typeface="Arial" pitchFamily="34" charset="0"/>
              </a:rPr>
              <a:t>person_str</a:t>
            </a:r>
            <a:r>
              <a:rPr kumimoji="0" lang="en-US" sz="1800" b="0" i="0" u="none" strike="noStrike" cap="none" normalizeH="0" baseline="0" dirty="0">
                <a:ln>
                  <a:noFill/>
                </a:ln>
                <a:solidFill>
                  <a:srgbClr val="000000"/>
                </a:solidFill>
                <a:effectLst/>
                <a:latin typeface="Andale Mono"/>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ndale Mono"/>
                <a:cs typeface="Arial" pitchFamily="34" charset="0"/>
              </a:rPr>
              <a:t>string name; int age; </a:t>
            </a:r>
            <a:r>
              <a:rPr kumimoji="0" lang="en-US" sz="1800" b="0" i="0" u="none" strike="noStrike" cap="none" normalizeH="0" baseline="0" dirty="0">
                <a:ln>
                  <a:noFill/>
                </a:ln>
                <a:solidFill>
                  <a:srgbClr val="449944"/>
                </a:solidFill>
                <a:effectLst/>
                <a:latin typeface="Andale Mono"/>
                <a:cs typeface="Arial" pitchFamily="34" charset="0"/>
              </a:rPr>
              <a:t>//constructor</a:t>
            </a:r>
            <a:r>
              <a:rPr kumimoji="0" lang="en-US" sz="1800" b="0" i="0" u="none" strike="noStrike" cap="none" normalizeH="0" baseline="0" dirty="0">
                <a:ln>
                  <a:noFill/>
                </a:ln>
                <a:solidFill>
                  <a:srgbClr val="000000"/>
                </a:solidFill>
                <a:effectLst/>
                <a:latin typeface="Andale Mono"/>
                <a:cs typeface="Arial" pitchFamily="34" charset="0"/>
              </a:rPr>
              <a:t> </a:t>
            </a:r>
            <a:r>
              <a:rPr kumimoji="0" lang="en-US" sz="1800" b="0" i="0" u="none" strike="noStrike" cap="none" normalizeH="0" baseline="0" dirty="0" err="1">
                <a:ln>
                  <a:noFill/>
                </a:ln>
                <a:solidFill>
                  <a:srgbClr val="000000"/>
                </a:solidFill>
                <a:effectLst/>
                <a:latin typeface="Andale Mono"/>
                <a:cs typeface="Arial" pitchFamily="34" charset="0"/>
              </a:rPr>
              <a:t>person_str</a:t>
            </a:r>
            <a:r>
              <a:rPr kumimoji="0" lang="en-US" sz="1800" b="0" i="0" u="none" strike="noStrike" cap="none" normalizeH="0" baseline="0" dirty="0">
                <a:ln>
                  <a:noFill/>
                </a:ln>
                <a:solidFill>
                  <a:srgbClr val="000000"/>
                </a:solidFill>
                <a:effectLst/>
                <a:latin typeface="Andale Mono"/>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ndale Mono"/>
                <a:cs typeface="Arial" pitchFamily="34" charset="0"/>
              </a:rPr>
              <a:t>name = </a:t>
            </a:r>
            <a:r>
              <a:rPr kumimoji="0" lang="en-US" sz="1800" b="0" i="0" u="none" strike="noStrike" cap="none" normalizeH="0" baseline="0" dirty="0">
                <a:ln>
                  <a:noFill/>
                </a:ln>
                <a:solidFill>
                  <a:srgbClr val="000099"/>
                </a:solidFill>
                <a:effectLst/>
                <a:latin typeface="Andale Mono"/>
                <a:cs typeface="Arial" pitchFamily="34" charset="0"/>
              </a:rPr>
              <a:t>"default"</a:t>
            </a:r>
            <a:r>
              <a:rPr kumimoji="0" lang="en-US" sz="1800" b="0" i="0" u="none" strike="noStrike" cap="none" normalizeH="0" baseline="0" dirty="0">
                <a:ln>
                  <a:noFill/>
                </a:ln>
                <a:solidFill>
                  <a:srgbClr val="000000"/>
                </a:solidFill>
                <a:effectLst/>
                <a:latin typeface="Andale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ndale Mono"/>
                <a:cs typeface="Arial" pitchFamily="34" charset="0"/>
              </a:rPr>
              <a:t>age = </a:t>
            </a:r>
            <a:r>
              <a:rPr kumimoji="0" lang="en-US" sz="1800" b="0" i="0" u="none" strike="noStrike" cap="none" normalizeH="0" baseline="0" dirty="0">
                <a:ln>
                  <a:noFill/>
                </a:ln>
                <a:solidFill>
                  <a:srgbClr val="800000"/>
                </a:solidFill>
                <a:effectLst/>
                <a:latin typeface="Andale Mono"/>
                <a:cs typeface="Arial" pitchFamily="34" charset="0"/>
              </a:rPr>
              <a:t>77</a:t>
            </a:r>
            <a:r>
              <a:rPr kumimoji="0" lang="en-US" sz="1800" b="0" i="0" u="none" strike="noStrike" cap="none" normalizeH="0" baseline="0" dirty="0">
                <a:ln>
                  <a:noFill/>
                </a:ln>
                <a:solidFill>
                  <a:srgbClr val="000000"/>
                </a:solidFill>
                <a:effectLst/>
                <a:latin typeface="Andale Mono"/>
                <a:cs typeface="Arial" pitchFamily="34" charset="0"/>
              </a:rPr>
              <a:t>;}</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10277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 life example</a:t>
            </a:r>
          </a:p>
        </p:txBody>
      </p:sp>
      <p:sp>
        <p:nvSpPr>
          <p:cNvPr id="3" name="Content Placeholder 2"/>
          <p:cNvSpPr>
            <a:spLocks noGrp="1"/>
          </p:cNvSpPr>
          <p:nvPr>
            <p:ph idx="1"/>
          </p:nvPr>
        </p:nvSpPr>
        <p:spPr/>
        <p:txBody>
          <a:bodyPr/>
          <a:lstStyle/>
          <a:p>
            <a:pPr marL="7620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a company, two software projects are going on with two different teams. One team requires data from the other team. But this team cannot access the data from the other team because they do not have the appropriate permissions. This is</a:t>
            </a:r>
            <a:r>
              <a:rPr lang="en-US" b="1" i="1" dirty="0">
                <a:latin typeface="Times New Roman" panose="02020603050405020304" pitchFamily="18" charset="0"/>
                <a:cs typeface="Times New Roman" panose="02020603050405020304" pitchFamily="18" charset="0"/>
              </a:rPr>
              <a:t> Encapsulation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305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C Structure vs C++ Structure</a:t>
            </a:r>
            <a:endParaRPr lang="en-US" dirty="0"/>
          </a:p>
        </p:txBody>
      </p:sp>
      <p:sp>
        <p:nvSpPr>
          <p:cNvPr id="3" name="Content Placeholder 2"/>
          <p:cNvSpPr>
            <a:spLocks noGrp="1"/>
          </p:cNvSpPr>
          <p:nvPr>
            <p:ph idx="1"/>
          </p:nvPr>
        </p:nvSpPr>
        <p:spPr>
          <a:xfrm>
            <a:off x="1030224" y="1810512"/>
            <a:ext cx="10058400" cy="3931920"/>
          </a:xfrm>
        </p:spPr>
        <p:txBody>
          <a:bodyPr/>
          <a:lstStyle/>
          <a:p>
            <a:pPr>
              <a:buNone/>
            </a:pPr>
            <a:r>
              <a:rPr lang="en-US" sz="2800" b="1" dirty="0">
                <a:latin typeface="Times New Roman" pitchFamily="18" charset="0"/>
                <a:cs typeface="Times New Roman" pitchFamily="18" charset="0"/>
              </a:rPr>
              <a:t>2. Direct Initialization: </a:t>
            </a:r>
          </a:p>
          <a:p>
            <a:r>
              <a:rPr lang="en-US" dirty="0">
                <a:latin typeface="Times New Roman" pitchFamily="18" charset="0"/>
                <a:cs typeface="Times New Roman" pitchFamily="18" charset="0"/>
              </a:rPr>
              <a:t>We cannot directly initialize structure data members in C but we can do it in C++</a:t>
            </a:r>
          </a:p>
        </p:txBody>
      </p:sp>
      <p:sp>
        <p:nvSpPr>
          <p:cNvPr id="5" name="Rectangle 4"/>
          <p:cNvSpPr/>
          <p:nvPr/>
        </p:nvSpPr>
        <p:spPr>
          <a:xfrm>
            <a:off x="1243584" y="3255264"/>
            <a:ext cx="4255008" cy="28041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#include &lt;</a:t>
            </a:r>
            <a:r>
              <a:rPr lang="en-US" sz="1400" dirty="0" err="1">
                <a:solidFill>
                  <a:schemeClr val="tx1"/>
                </a:solidFill>
              </a:rPr>
              <a:t>stdio.h</a:t>
            </a:r>
            <a:r>
              <a:rPr lang="en-US" sz="1400" dirty="0">
                <a:solidFill>
                  <a:schemeClr val="tx1"/>
                </a:solidFill>
              </a:rPr>
              <a:t>&gt; </a:t>
            </a:r>
          </a:p>
          <a:p>
            <a:endParaRPr lang="en-US" sz="1400" dirty="0">
              <a:solidFill>
                <a:schemeClr val="tx1"/>
              </a:solidFill>
            </a:endParaRPr>
          </a:p>
          <a:p>
            <a:r>
              <a:rPr lang="en-US" sz="1400" dirty="0">
                <a:solidFill>
                  <a:schemeClr val="tx1"/>
                </a:solidFill>
              </a:rPr>
              <a:t>struct Record { </a:t>
            </a:r>
          </a:p>
          <a:p>
            <a:r>
              <a:rPr lang="en-US" sz="1400" dirty="0">
                <a:solidFill>
                  <a:schemeClr val="tx1"/>
                </a:solidFill>
              </a:rPr>
              <a:t>	int x = 7; </a:t>
            </a:r>
          </a:p>
          <a:p>
            <a:r>
              <a:rPr lang="en-US" sz="1400" dirty="0">
                <a:solidFill>
                  <a:schemeClr val="tx1"/>
                </a:solidFill>
              </a:rPr>
              <a:t>}; </a:t>
            </a:r>
          </a:p>
          <a:p>
            <a:endParaRPr lang="en-US" sz="1400" dirty="0">
              <a:solidFill>
                <a:schemeClr val="tx1"/>
              </a:solidFill>
            </a:endParaRPr>
          </a:p>
          <a:p>
            <a:r>
              <a:rPr lang="en-US" sz="1400" dirty="0">
                <a:solidFill>
                  <a:schemeClr val="tx1"/>
                </a:solidFill>
              </a:rPr>
              <a:t>// Driver Program </a:t>
            </a:r>
          </a:p>
          <a:p>
            <a:r>
              <a:rPr lang="en-US" sz="1400" dirty="0">
                <a:solidFill>
                  <a:schemeClr val="tx1"/>
                </a:solidFill>
              </a:rPr>
              <a:t>int main() </a:t>
            </a:r>
          </a:p>
          <a:p>
            <a:r>
              <a:rPr lang="en-US" sz="1400" dirty="0">
                <a:solidFill>
                  <a:schemeClr val="tx1"/>
                </a:solidFill>
              </a:rPr>
              <a:t>{ </a:t>
            </a:r>
          </a:p>
          <a:p>
            <a:r>
              <a:rPr lang="en-US" sz="1400" dirty="0">
                <a:solidFill>
                  <a:schemeClr val="tx1"/>
                </a:solidFill>
              </a:rPr>
              <a:t>	struct Record s; </a:t>
            </a:r>
          </a:p>
          <a:p>
            <a:r>
              <a:rPr lang="en-US" sz="1400" dirty="0">
                <a:solidFill>
                  <a:schemeClr val="tx1"/>
                </a:solidFill>
              </a:rPr>
              <a:t>	</a:t>
            </a:r>
            <a:r>
              <a:rPr lang="en-US" sz="1400" dirty="0" err="1">
                <a:solidFill>
                  <a:schemeClr val="tx1"/>
                </a:solidFill>
              </a:rPr>
              <a:t>printf</a:t>
            </a:r>
            <a:r>
              <a:rPr lang="en-US" sz="1400" dirty="0">
                <a:solidFill>
                  <a:schemeClr val="tx1"/>
                </a:solidFill>
              </a:rPr>
              <a:t>("%d", </a:t>
            </a:r>
            <a:r>
              <a:rPr lang="en-US" sz="1400" dirty="0" err="1">
                <a:solidFill>
                  <a:schemeClr val="tx1"/>
                </a:solidFill>
              </a:rPr>
              <a:t>s.x</a:t>
            </a:r>
            <a:r>
              <a:rPr lang="en-US" sz="1400" dirty="0">
                <a:solidFill>
                  <a:schemeClr val="tx1"/>
                </a:solidFill>
              </a:rPr>
              <a:t>); </a:t>
            </a:r>
          </a:p>
          <a:p>
            <a:r>
              <a:rPr lang="en-US" sz="1400" dirty="0">
                <a:solidFill>
                  <a:schemeClr val="tx1"/>
                </a:solidFill>
              </a:rPr>
              <a:t>	return 0; </a:t>
            </a:r>
          </a:p>
          <a:p>
            <a:r>
              <a:rPr lang="en-US" sz="1400" dirty="0">
                <a:solidFill>
                  <a:schemeClr val="tx1"/>
                </a:solidFill>
              </a:rPr>
              <a:t>}</a:t>
            </a:r>
          </a:p>
        </p:txBody>
      </p:sp>
      <p:sp>
        <p:nvSpPr>
          <p:cNvPr id="6" name="Rectangle 5"/>
          <p:cNvSpPr/>
          <p:nvPr/>
        </p:nvSpPr>
        <p:spPr>
          <a:xfrm>
            <a:off x="6132576" y="3368701"/>
            <a:ext cx="4328160" cy="1107996"/>
          </a:xfrm>
          <a:prstGeom prst="rect">
            <a:avLst/>
          </a:prstGeom>
          <a:solidFill>
            <a:schemeClr val="tx2">
              <a:lumMod val="20000"/>
              <a:lumOff val="80000"/>
            </a:schemeClr>
          </a:solidFill>
        </p:spPr>
        <p:txBody>
          <a:bodyPr wrap="square">
            <a:spAutoFit/>
          </a:bodyPr>
          <a:lstStyle/>
          <a:p>
            <a:r>
              <a:rPr lang="en-US" sz="1100" b="1" dirty="0"/>
              <a:t>/* Output : Compiler Error </a:t>
            </a:r>
          </a:p>
          <a:p>
            <a:r>
              <a:rPr lang="en-US" sz="1100" b="1" dirty="0"/>
              <a:t>6:8: error: expected ':', ', ', ';', '}' or </a:t>
            </a:r>
          </a:p>
          <a:p>
            <a:r>
              <a:rPr lang="en-US" sz="1100" b="1" dirty="0"/>
              <a:t>'__attribute__' before '=' token </a:t>
            </a:r>
          </a:p>
          <a:p>
            <a:r>
              <a:rPr lang="en-US" sz="1100" b="1" dirty="0"/>
              <a:t>int x = 7; </a:t>
            </a:r>
          </a:p>
          <a:p>
            <a:r>
              <a:rPr lang="en-US" sz="1100" b="1" dirty="0"/>
              <a:t>		^ </a:t>
            </a:r>
          </a:p>
          <a:p>
            <a:r>
              <a:rPr lang="en-US" sz="1100" b="1" dirty="0"/>
              <a:t>In function 'main': */</a:t>
            </a:r>
          </a:p>
        </p:txBody>
      </p:sp>
    </p:spTree>
    <p:extLst>
      <p:ext uri="{BB962C8B-B14F-4D97-AF65-F5344CB8AC3E}">
        <p14:creationId xmlns:p14="http://schemas.microsoft.com/office/powerpoint/2010/main" val="2486056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C Structure vs C++ Structure</a:t>
            </a:r>
            <a:endParaRPr lang="en-US" dirty="0"/>
          </a:p>
        </p:txBody>
      </p:sp>
      <p:sp>
        <p:nvSpPr>
          <p:cNvPr id="3" name="Content Placeholder 2"/>
          <p:cNvSpPr>
            <a:spLocks noGrp="1"/>
          </p:cNvSpPr>
          <p:nvPr>
            <p:ph idx="1"/>
          </p:nvPr>
        </p:nvSpPr>
        <p:spPr/>
        <p:txBody>
          <a:bodyPr/>
          <a:lstStyle/>
          <a:p>
            <a:pPr>
              <a:buNone/>
            </a:pPr>
            <a:r>
              <a:rPr lang="en-US" sz="2800" b="1" dirty="0">
                <a:latin typeface="Times New Roman" pitchFamily="18" charset="0"/>
                <a:cs typeface="Times New Roman" pitchFamily="18" charset="0"/>
              </a:rPr>
              <a:t>3. Using struct keyword:</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In C, we need to use struct to declare a struct variable. In C++, struct is not necessary. For example, let there be a structure for Record. In C, we must use “struct Record” for Record variables. In C++, we need not use struct and using ‘Record‘ only would work.</a:t>
            </a:r>
          </a:p>
          <a:p>
            <a:pPr>
              <a:buNone/>
            </a:pPr>
            <a:endParaRPr lang="en-US" dirty="0">
              <a:latin typeface="Times New Roman" pitchFamily="18" charset="0"/>
              <a:cs typeface="Times New Roman" pitchFamily="18" charset="0"/>
            </a:endParaRPr>
          </a:p>
        </p:txBody>
      </p:sp>
      <p:sp>
        <p:nvSpPr>
          <p:cNvPr id="4" name="Rectangle 3"/>
          <p:cNvSpPr/>
          <p:nvPr/>
        </p:nvSpPr>
        <p:spPr>
          <a:xfrm>
            <a:off x="1694688" y="3938016"/>
            <a:ext cx="2767584" cy="23408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solidFill>
                  <a:schemeClr val="tx1"/>
                </a:solidFill>
              </a:rPr>
              <a:t>struct Record { </a:t>
            </a:r>
          </a:p>
          <a:p>
            <a:pPr fontAlgn="base"/>
            <a:r>
              <a:rPr lang="en-US" sz="1400" dirty="0">
                <a:solidFill>
                  <a:schemeClr val="tx1"/>
                </a:solidFill>
              </a:rPr>
              <a:t>    int x = 7; </a:t>
            </a:r>
          </a:p>
          <a:p>
            <a:pPr fontAlgn="base"/>
            <a:r>
              <a:rPr lang="en-US" sz="1400" dirty="0">
                <a:solidFill>
                  <a:schemeClr val="tx1"/>
                </a:solidFill>
              </a:rPr>
              <a:t>}; </a:t>
            </a:r>
          </a:p>
          <a:p>
            <a:pPr fontAlgn="base"/>
            <a:r>
              <a:rPr lang="en-US" sz="1400" dirty="0">
                <a:solidFill>
                  <a:schemeClr val="tx1"/>
                </a:solidFill>
              </a:rPr>
              <a:t>  </a:t>
            </a:r>
          </a:p>
          <a:p>
            <a:pPr fontAlgn="base"/>
            <a:r>
              <a:rPr lang="en-US" sz="1400" dirty="0">
                <a:solidFill>
                  <a:schemeClr val="tx1"/>
                </a:solidFill>
              </a:rPr>
              <a:t>// Driver Program </a:t>
            </a:r>
          </a:p>
          <a:p>
            <a:pPr fontAlgn="base"/>
            <a:r>
              <a:rPr lang="en-US" sz="1400" dirty="0">
                <a:solidFill>
                  <a:schemeClr val="tx1"/>
                </a:solidFill>
              </a:rPr>
              <a:t>int main() </a:t>
            </a:r>
          </a:p>
          <a:p>
            <a:pPr fontAlgn="base"/>
            <a:r>
              <a:rPr lang="en-US" sz="1400" dirty="0">
                <a:solidFill>
                  <a:schemeClr val="tx1"/>
                </a:solidFill>
              </a:rPr>
              <a:t>{ </a:t>
            </a:r>
          </a:p>
          <a:p>
            <a:pPr fontAlgn="base"/>
            <a:r>
              <a:rPr lang="en-US" sz="1400" dirty="0">
                <a:solidFill>
                  <a:schemeClr val="tx1"/>
                </a:solidFill>
              </a:rPr>
              <a:t>    struct Record s; </a:t>
            </a:r>
          </a:p>
          <a:p>
            <a:pPr fontAlgn="base"/>
            <a:r>
              <a:rPr lang="en-US" sz="1400" dirty="0">
                <a:solidFill>
                  <a:schemeClr val="tx1"/>
                </a:solidFill>
              </a:rPr>
              <a:t>    </a:t>
            </a:r>
            <a:r>
              <a:rPr lang="en-US" sz="1400" dirty="0" err="1">
                <a:solidFill>
                  <a:schemeClr val="tx1"/>
                </a:solidFill>
              </a:rPr>
              <a:t>printf</a:t>
            </a:r>
            <a:r>
              <a:rPr lang="en-US" sz="1400" dirty="0">
                <a:solidFill>
                  <a:schemeClr val="tx1"/>
                </a:solidFill>
              </a:rPr>
              <a:t>("%d", </a:t>
            </a:r>
            <a:r>
              <a:rPr lang="en-US" sz="1400" dirty="0" err="1">
                <a:solidFill>
                  <a:schemeClr val="tx1"/>
                </a:solidFill>
              </a:rPr>
              <a:t>s.x</a:t>
            </a:r>
            <a:r>
              <a:rPr lang="en-US" sz="1400" dirty="0">
                <a:solidFill>
                  <a:schemeClr val="tx1"/>
                </a:solidFill>
              </a:rPr>
              <a:t>); </a:t>
            </a:r>
          </a:p>
          <a:p>
            <a:pPr fontAlgn="base"/>
            <a:r>
              <a:rPr lang="en-US" sz="1400" dirty="0">
                <a:solidFill>
                  <a:schemeClr val="tx1"/>
                </a:solidFill>
              </a:rPr>
              <a:t>    return 0; </a:t>
            </a:r>
          </a:p>
          <a:p>
            <a:pPr fontAlgn="base"/>
            <a:r>
              <a:rPr lang="en-US" sz="1400" dirty="0">
                <a:solidFill>
                  <a:schemeClr val="tx1"/>
                </a:solidFill>
              </a:rPr>
              <a:t>}</a:t>
            </a:r>
          </a:p>
          <a:p>
            <a:pPr algn="ctr"/>
            <a:endParaRPr lang="en-US" sz="1400" dirty="0">
              <a:solidFill>
                <a:schemeClr val="tx1"/>
              </a:solidFill>
            </a:endParaRPr>
          </a:p>
        </p:txBody>
      </p:sp>
      <p:sp>
        <p:nvSpPr>
          <p:cNvPr id="5" name="Rectangle 4"/>
          <p:cNvSpPr/>
          <p:nvPr/>
        </p:nvSpPr>
        <p:spPr>
          <a:xfrm>
            <a:off x="6675120" y="3572256"/>
            <a:ext cx="3334512" cy="26151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200" dirty="0">
                <a:solidFill>
                  <a:schemeClr val="tx1"/>
                </a:solidFill>
              </a:rPr>
              <a:t>#include &lt;</a:t>
            </a:r>
            <a:r>
              <a:rPr lang="en-US" sz="1200" dirty="0" err="1">
                <a:solidFill>
                  <a:schemeClr val="tx1"/>
                </a:solidFill>
              </a:rPr>
              <a:t>iostream</a:t>
            </a:r>
            <a:r>
              <a:rPr lang="en-US" sz="1200" dirty="0">
                <a:solidFill>
                  <a:schemeClr val="tx1"/>
                </a:solidFill>
              </a:rPr>
              <a:t>&gt; </a:t>
            </a:r>
          </a:p>
          <a:p>
            <a:pPr fontAlgn="base"/>
            <a:r>
              <a:rPr lang="en-US" sz="1200" dirty="0">
                <a:solidFill>
                  <a:schemeClr val="tx1"/>
                </a:solidFill>
              </a:rPr>
              <a:t>using namespace std; </a:t>
            </a:r>
          </a:p>
          <a:p>
            <a:pPr fontAlgn="base"/>
            <a:r>
              <a:rPr lang="en-US" sz="1200" dirty="0">
                <a:solidFill>
                  <a:schemeClr val="tx1"/>
                </a:solidFill>
              </a:rPr>
              <a:t>  </a:t>
            </a:r>
          </a:p>
          <a:p>
            <a:pPr fontAlgn="base"/>
            <a:r>
              <a:rPr lang="en-US" sz="1200" dirty="0">
                <a:solidFill>
                  <a:schemeClr val="tx1"/>
                </a:solidFill>
              </a:rPr>
              <a:t>struct Record { </a:t>
            </a:r>
          </a:p>
          <a:p>
            <a:pPr fontAlgn="base"/>
            <a:r>
              <a:rPr lang="en-US" sz="1200" dirty="0">
                <a:solidFill>
                  <a:schemeClr val="tx1"/>
                </a:solidFill>
              </a:rPr>
              <a:t>    int x = 7; </a:t>
            </a:r>
          </a:p>
          <a:p>
            <a:pPr fontAlgn="base"/>
            <a:r>
              <a:rPr lang="en-US" sz="1200" dirty="0">
                <a:solidFill>
                  <a:schemeClr val="tx1"/>
                </a:solidFill>
              </a:rPr>
              <a:t>}; </a:t>
            </a:r>
          </a:p>
          <a:p>
            <a:pPr fontAlgn="base"/>
            <a:r>
              <a:rPr lang="en-US" sz="1200" dirty="0">
                <a:solidFill>
                  <a:schemeClr val="tx1"/>
                </a:solidFill>
              </a:rPr>
              <a:t>  </a:t>
            </a:r>
          </a:p>
          <a:p>
            <a:pPr fontAlgn="base"/>
            <a:r>
              <a:rPr lang="en-US" sz="1200" dirty="0">
                <a:solidFill>
                  <a:schemeClr val="tx1"/>
                </a:solidFill>
              </a:rPr>
              <a:t>// Driver Program </a:t>
            </a:r>
          </a:p>
          <a:p>
            <a:pPr fontAlgn="base"/>
            <a:r>
              <a:rPr lang="en-US" sz="1200" dirty="0">
                <a:solidFill>
                  <a:schemeClr val="tx1"/>
                </a:solidFill>
              </a:rPr>
              <a:t>int main() </a:t>
            </a:r>
          </a:p>
          <a:p>
            <a:pPr fontAlgn="base"/>
            <a:r>
              <a:rPr lang="en-US" sz="1200" dirty="0">
                <a:solidFill>
                  <a:schemeClr val="tx1"/>
                </a:solidFill>
              </a:rPr>
              <a:t>{ </a:t>
            </a:r>
          </a:p>
          <a:p>
            <a:pPr fontAlgn="base"/>
            <a:r>
              <a:rPr lang="en-US" sz="1200" dirty="0">
                <a:solidFill>
                  <a:schemeClr val="tx1"/>
                </a:solidFill>
              </a:rPr>
              <a:t>    Record s; </a:t>
            </a:r>
          </a:p>
          <a:p>
            <a:pPr fontAlgn="base"/>
            <a:r>
              <a:rPr lang="en-US" sz="1200" dirty="0">
                <a:solidFill>
                  <a:schemeClr val="tx1"/>
                </a:solidFill>
              </a:rPr>
              <a:t>    cout &lt;&lt; </a:t>
            </a:r>
            <a:r>
              <a:rPr lang="en-US" sz="1200" dirty="0" err="1">
                <a:solidFill>
                  <a:schemeClr val="tx1"/>
                </a:solidFill>
              </a:rPr>
              <a:t>s.x</a:t>
            </a:r>
            <a:r>
              <a:rPr lang="en-US" sz="1200" dirty="0">
                <a:solidFill>
                  <a:schemeClr val="tx1"/>
                </a:solidFill>
              </a:rPr>
              <a:t> &lt;&lt; </a:t>
            </a:r>
            <a:r>
              <a:rPr lang="en-US" sz="1200" dirty="0" err="1">
                <a:solidFill>
                  <a:schemeClr val="tx1"/>
                </a:solidFill>
              </a:rPr>
              <a:t>endl</a:t>
            </a:r>
            <a:r>
              <a:rPr lang="en-US" sz="1200" dirty="0">
                <a:solidFill>
                  <a:schemeClr val="tx1"/>
                </a:solidFill>
              </a:rPr>
              <a:t>; </a:t>
            </a:r>
          </a:p>
          <a:p>
            <a:pPr fontAlgn="base"/>
            <a:r>
              <a:rPr lang="en-US" sz="1200" dirty="0">
                <a:solidFill>
                  <a:schemeClr val="tx1"/>
                </a:solidFill>
              </a:rPr>
              <a:t>    return 0; </a:t>
            </a:r>
          </a:p>
          <a:p>
            <a:pPr fontAlgn="base"/>
            <a:r>
              <a:rPr lang="en-US" sz="1200" dirty="0">
                <a:solidFill>
                  <a:schemeClr val="tx1"/>
                </a:solidFill>
              </a:rPr>
              <a:t>} </a:t>
            </a:r>
          </a:p>
        </p:txBody>
      </p:sp>
    </p:spTree>
    <p:extLst>
      <p:ext uri="{BB962C8B-B14F-4D97-AF65-F5344CB8AC3E}">
        <p14:creationId xmlns:p14="http://schemas.microsoft.com/office/powerpoint/2010/main" val="2405110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C Structure vs C++ Structure</a:t>
            </a:r>
            <a:endParaRPr lang="en-US" dirty="0"/>
          </a:p>
        </p:txBody>
      </p:sp>
      <p:sp>
        <p:nvSpPr>
          <p:cNvPr id="3" name="Content Placeholder 2"/>
          <p:cNvSpPr>
            <a:spLocks noGrp="1"/>
          </p:cNvSpPr>
          <p:nvPr>
            <p:ph idx="1"/>
          </p:nvPr>
        </p:nvSpPr>
        <p:spPr/>
        <p:txBody>
          <a:bodyPr/>
          <a:lstStyle/>
          <a:p>
            <a:pPr>
              <a:buNone/>
            </a:pPr>
            <a:r>
              <a:rPr lang="en-US" sz="2400" b="1" dirty="0">
                <a:latin typeface="Times New Roman" pitchFamily="18" charset="0"/>
                <a:cs typeface="Times New Roman" pitchFamily="18" charset="0"/>
              </a:rPr>
              <a:t>4. Static Members:</a:t>
            </a:r>
            <a:r>
              <a:rPr lang="en-US" sz="2400" dirty="0">
                <a:latin typeface="Times New Roman" pitchFamily="18" charset="0"/>
                <a:cs typeface="Times New Roman" pitchFamily="18" charset="0"/>
              </a:rPr>
              <a:t> </a:t>
            </a:r>
            <a:r>
              <a:rPr lang="en-US" dirty="0">
                <a:latin typeface="Times New Roman" pitchFamily="18" charset="0"/>
                <a:cs typeface="Times New Roman" pitchFamily="18" charset="0"/>
              </a:rPr>
              <a:t>C structures cannot have static members but is allowed in C++.</a:t>
            </a:r>
          </a:p>
          <a:p>
            <a:pPr>
              <a:buNone/>
            </a:pPr>
            <a:r>
              <a:rPr lang="en-US" sz="2400" b="1" dirty="0">
                <a:latin typeface="Times New Roman" pitchFamily="18" charset="0"/>
                <a:cs typeface="Times New Roman" pitchFamily="18" charset="0"/>
              </a:rPr>
              <a:t>5</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Access Modifiers:</a:t>
            </a:r>
            <a:r>
              <a:rPr lang="en-US" dirty="0">
                <a:latin typeface="Times New Roman" pitchFamily="18" charset="0"/>
                <a:cs typeface="Times New Roman" pitchFamily="18" charset="0"/>
              </a:rPr>
              <a:t> C structures do not have access modifiers as these modifiers are not supported by the language. C++ structures can have this concept as it is inbuilt in the language.</a:t>
            </a:r>
          </a:p>
          <a:p>
            <a:pPr>
              <a:buNone/>
            </a:pPr>
            <a:r>
              <a:rPr lang="en-US" sz="2400" b="1" dirty="0">
                <a:latin typeface="Times New Roman" pitchFamily="18" charset="0"/>
                <a:cs typeface="Times New Roman" pitchFamily="18" charset="0"/>
              </a:rPr>
              <a:t>6</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Constructor creation in structure</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Structures in C cannot have constructor inside structure but Structures in C++ can have Constructor creation.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70997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t>
            </a:r>
            <a:r>
              <a:t>tructure vs Classes</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In C++, a structure is the same as a class except for a few differences. </a:t>
            </a:r>
          </a:p>
          <a:p>
            <a:r>
              <a:rPr lang="en-US" sz="2000" dirty="0">
                <a:latin typeface="Times New Roman" pitchFamily="18" charset="0"/>
                <a:cs typeface="Times New Roman" pitchFamily="18" charset="0"/>
              </a:rPr>
              <a:t>The most important of them is security. </a:t>
            </a:r>
          </a:p>
          <a:p>
            <a:r>
              <a:rPr lang="en-US" sz="2000" dirty="0">
                <a:latin typeface="Times New Roman" pitchFamily="18" charset="0"/>
                <a:cs typeface="Times New Roman" pitchFamily="18" charset="0"/>
              </a:rPr>
              <a:t>A Structure is not secure and cannot hide its implementation details from the end user while a class is secure and can hide its programming and designing details. </a:t>
            </a:r>
          </a:p>
          <a:p>
            <a:pPr lvl="1"/>
            <a:r>
              <a:rPr lang="en-US" sz="1800" b="1" dirty="0">
                <a:latin typeface="Times New Roman" pitchFamily="18" charset="0"/>
                <a:cs typeface="Times New Roman" pitchFamily="18" charset="0"/>
              </a:rPr>
              <a:t>Following are the points that expound on this difference:</a:t>
            </a:r>
          </a:p>
          <a:p>
            <a:pPr lvl="1"/>
            <a:r>
              <a:rPr lang="en-US" sz="1800" dirty="0">
                <a:latin typeface="Times New Roman" pitchFamily="18" charset="0"/>
                <a:cs typeface="Times New Roman" pitchFamily="18" charset="0"/>
              </a:rPr>
              <a:t>What if we forget to put an access modifier before the first field?</a:t>
            </a:r>
            <a:endParaRPr lang="en-US" sz="1800" b="1" dirty="0">
              <a:latin typeface="Times New Roman" pitchFamily="18" charset="0"/>
              <a:cs typeface="Times New Roman" pitchFamily="18" charset="0"/>
            </a:endParaRPr>
          </a:p>
          <a:p>
            <a:pPr lvl="1">
              <a:buNone/>
            </a:pPr>
            <a:r>
              <a:rPr lang="en-US" sz="1800" dirty="0">
                <a:latin typeface="Times New Roman" pitchFamily="18" charset="0"/>
                <a:cs typeface="Times New Roman" pitchFamily="18" charset="0"/>
              </a:rPr>
              <a:t>	</a:t>
            </a:r>
          </a:p>
          <a:p>
            <a:pPr lvl="1">
              <a:buNone/>
            </a:pPr>
            <a:r>
              <a:rPr lang="en-US" sz="1800" dirty="0">
                <a:latin typeface="Times New Roman" pitchFamily="18" charset="0"/>
                <a:cs typeface="Times New Roman" pitchFamily="18" charset="0"/>
              </a:rPr>
              <a:t>	1) Data Members of a class are private by default and members of a struct are public by default.</a:t>
            </a:r>
          </a:p>
          <a:p>
            <a:pPr lvl="1" algn="ctr">
              <a:buFontTx/>
              <a:buNone/>
            </a:pPr>
            <a:r>
              <a:rPr lang="en-US" sz="1800" dirty="0">
                <a:latin typeface="Courier New" panose="02070309020205020404" pitchFamily="49" charset="0"/>
              </a:rPr>
              <a:t>struct Robot {    OR    class Robot {</a:t>
            </a:r>
          </a:p>
          <a:p>
            <a:pPr lvl="1" algn="ctr">
              <a:buFontTx/>
              <a:buNone/>
            </a:pPr>
            <a:r>
              <a:rPr lang="en-US" sz="1800" dirty="0">
                <a:latin typeface="Courier New" panose="02070309020205020404" pitchFamily="49" charset="0"/>
              </a:rPr>
              <a:t>  float </a:t>
            </a:r>
            <a:r>
              <a:rPr lang="en-US" sz="1800" dirty="0" err="1">
                <a:latin typeface="Courier New" panose="02070309020205020404" pitchFamily="49" charset="0"/>
              </a:rPr>
              <a:t>locX</a:t>
            </a:r>
            <a:r>
              <a:rPr lang="en-US" sz="1800" dirty="0">
                <a:latin typeface="Courier New" panose="02070309020205020404" pitchFamily="49" charset="0"/>
              </a:rPr>
              <a:t>;             float </a:t>
            </a:r>
            <a:r>
              <a:rPr lang="en-US" sz="1800" dirty="0" err="1">
                <a:latin typeface="Courier New" panose="02070309020205020404" pitchFamily="49" charset="0"/>
              </a:rPr>
              <a:t>locX</a:t>
            </a:r>
            <a:r>
              <a:rPr lang="en-US" sz="1800" dirty="0">
                <a:latin typeface="Courier New" panose="02070309020205020404" pitchFamily="49" charset="0"/>
              </a:rPr>
              <a:t>;</a:t>
            </a:r>
          </a:p>
          <a:p>
            <a:pPr lvl="1">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814888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416" y="593826"/>
            <a:ext cx="10058400" cy="1371600"/>
          </a:xfrm>
        </p:spPr>
        <p:txBody>
          <a:bodyPr/>
          <a:lstStyle/>
          <a:p>
            <a:r>
              <a:t>Structure vs Classes</a:t>
            </a:r>
            <a:endParaRPr lang="en-US" dirty="0">
              <a:latin typeface="Times New Roman" pitchFamily="18" charset="0"/>
              <a:cs typeface="Times New Roman" pitchFamily="18" charset="0"/>
            </a:endParaRPr>
          </a:p>
        </p:txBody>
      </p:sp>
      <p:sp>
        <p:nvSpPr>
          <p:cNvPr id="4" name="Text Placeholder 3"/>
          <p:cNvSpPr txBox="1">
            <a:spLocks/>
          </p:cNvSpPr>
          <p:nvPr/>
        </p:nvSpPr>
        <p:spPr>
          <a:xfrm>
            <a:off x="937324" y="2193227"/>
            <a:ext cx="5157787" cy="823912"/>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ts val="900"/>
              </a:spcBef>
              <a:spcAft>
                <a:spcPts val="0"/>
              </a:spcAft>
              <a:buClr>
                <a:schemeClr val="tx1">
                  <a:lumMod val="85000"/>
                  <a:lumOff val="15000"/>
                </a:schemeClr>
              </a:buClr>
              <a:buSzTx/>
              <a:buFont typeface="Garamond" pitchFamily="18" charset="0"/>
              <a:buChar char="◦"/>
              <a:tabLst/>
              <a:defRPr/>
            </a:pPr>
            <a:r>
              <a:rPr kumimoji="0" lang="en-US" sz="18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Class	</a:t>
            </a:r>
            <a:endParaRPr kumimoji="0" lang="en-GB" sz="18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5" name="Text Placeholder 5"/>
          <p:cNvSpPr txBox="1">
            <a:spLocks/>
          </p:cNvSpPr>
          <p:nvPr/>
        </p:nvSpPr>
        <p:spPr>
          <a:xfrm>
            <a:off x="6123432" y="2144459"/>
            <a:ext cx="5183188" cy="823912"/>
          </a:xfrm>
          <a:prstGeom prst="rect">
            <a:avLst/>
          </a:prstGeom>
        </p:spPr>
        <p:txBody>
          <a:bodyPr/>
          <a:lstStyle/>
          <a:p>
            <a:pPr marL="182880" marR="0" lvl="0" indent="-182880" algn="l" defTabSz="914400" rtl="0" eaLnBrk="1" fontAlgn="auto" latinLnBrk="0" hangingPunct="1">
              <a:lnSpc>
                <a:spcPct val="100000"/>
              </a:lnSpc>
              <a:spcBef>
                <a:spcPts val="900"/>
              </a:spcBef>
              <a:spcAft>
                <a:spcPts val="0"/>
              </a:spcAft>
              <a:buClr>
                <a:schemeClr val="tx1">
                  <a:lumMod val="85000"/>
                  <a:lumOff val="15000"/>
                </a:schemeClr>
              </a:buClr>
              <a:buSzTx/>
              <a:buFont typeface="Garamond" pitchFamily="18" charset="0"/>
              <a:buChar char="◦"/>
              <a:tabLst/>
              <a:defRPr/>
            </a:pPr>
            <a:r>
              <a:rPr kumimoji="0" lang="en-US" sz="18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Structure</a:t>
            </a:r>
            <a:endParaRPr kumimoji="0" lang="en-GB" sz="18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839788" y="2779224"/>
          <a:ext cx="10514012" cy="365760"/>
        </p:xfrm>
        <a:graphic>
          <a:graphicData uri="http://schemas.openxmlformats.org/drawingml/2006/table">
            <a:tbl>
              <a:tblPr>
                <a:tableStyleId>{2D5ABB26-0587-4C30-8999-92F81FD0307C}</a:tableStyleId>
              </a:tblPr>
              <a:tblGrid>
                <a:gridCol w="5257006">
                  <a:extLst>
                    <a:ext uri="{9D8B030D-6E8A-4147-A177-3AD203B41FA5}">
                      <a16:colId xmlns:a16="http://schemas.microsoft.com/office/drawing/2014/main" val="20000"/>
                    </a:ext>
                  </a:extLst>
                </a:gridCol>
                <a:gridCol w="5257006">
                  <a:extLst>
                    <a:ext uri="{9D8B030D-6E8A-4147-A177-3AD203B41FA5}">
                      <a16:colId xmlns:a16="http://schemas.microsoft.com/office/drawing/2014/main" val="20001"/>
                    </a:ext>
                  </a:extLst>
                </a:gridCol>
              </a:tblGrid>
              <a:tr h="0">
                <a:tc>
                  <a:txBody>
                    <a:bodyPr/>
                    <a:lstStyle/>
                    <a:p>
                      <a:pPr algn="l" fontAlgn="base"/>
                      <a:r>
                        <a:rPr lang="en-US" dirty="0">
                          <a:effectLst/>
                          <a:latin typeface="Times New Roman" pitchFamily="18" charset="0"/>
                          <a:cs typeface="Times New Roman" pitchFamily="18" charset="0"/>
                        </a:rPr>
                        <a:t>Classes are of reference types.</a:t>
                      </a:r>
                      <a:endParaRPr lang="en-US" b="0" dirty="0">
                        <a:effectLst/>
                        <a:latin typeface="Times New Roman" pitchFamily="18" charset="0"/>
                        <a:cs typeface="Times New Roman" pitchFamily="18" charset="0"/>
                      </a:endParaRPr>
                    </a:p>
                  </a:txBody>
                  <a:tcPr marL="76200" marR="76200" marT="76200" marB="76200" anchor="ctr"/>
                </a:tc>
                <a:tc>
                  <a:txBody>
                    <a:bodyPr/>
                    <a:lstStyle/>
                    <a:p>
                      <a:pPr algn="l" fontAlgn="base"/>
                      <a:r>
                        <a:rPr lang="en-US" dirty="0" err="1">
                          <a:effectLst/>
                          <a:latin typeface="Times New Roman" pitchFamily="18" charset="0"/>
                          <a:cs typeface="Times New Roman" pitchFamily="18" charset="0"/>
                        </a:rPr>
                        <a:t>Structs</a:t>
                      </a:r>
                      <a:r>
                        <a:rPr lang="en-US" dirty="0">
                          <a:effectLst/>
                          <a:latin typeface="Times New Roman" pitchFamily="18" charset="0"/>
                          <a:cs typeface="Times New Roman" pitchFamily="18" charset="0"/>
                        </a:rPr>
                        <a:t> are of value types.</a:t>
                      </a:r>
                      <a:endParaRPr lang="en-US" b="0" dirty="0">
                        <a:effectLst/>
                        <a:latin typeface="Times New Roman" pitchFamily="18" charset="0"/>
                        <a:cs typeface="Times New Roman" pitchFamily="18" charset="0"/>
                      </a:endParaRPr>
                    </a:p>
                  </a:txBody>
                  <a:tcPr marL="76200" marR="76200" marT="76200" marB="76200" anchor="ctr"/>
                </a:tc>
                <a:extLst>
                  <a:ext uri="{0D108BD9-81ED-4DB2-BD59-A6C34878D82A}">
                    <a16:rowId xmlns:a16="http://schemas.microsoft.com/office/drawing/2014/main" val="10000"/>
                  </a:ext>
                </a:extLst>
              </a:tr>
            </a:tbl>
          </a:graphicData>
        </a:graphic>
      </p:graphicFrame>
      <p:graphicFrame>
        <p:nvGraphicFramePr>
          <p:cNvPr id="7" name="Content Placeholder 15"/>
          <p:cNvGraphicFramePr>
            <a:graphicFrameLocks/>
          </p:cNvGraphicFramePr>
          <p:nvPr/>
        </p:nvGraphicFramePr>
        <p:xfrm>
          <a:off x="839785" y="3227968"/>
          <a:ext cx="10514014" cy="593145"/>
        </p:xfrm>
        <a:graphic>
          <a:graphicData uri="http://schemas.openxmlformats.org/drawingml/2006/table">
            <a:tbl>
              <a:tblPr>
                <a:tableStyleId>{2D5ABB26-0587-4C30-8999-92F81FD0307C}</a:tableStyleId>
              </a:tblPr>
              <a:tblGrid>
                <a:gridCol w="5257007">
                  <a:extLst>
                    <a:ext uri="{9D8B030D-6E8A-4147-A177-3AD203B41FA5}">
                      <a16:colId xmlns:a16="http://schemas.microsoft.com/office/drawing/2014/main" val="20000"/>
                    </a:ext>
                  </a:extLst>
                </a:gridCol>
                <a:gridCol w="5257007">
                  <a:extLst>
                    <a:ext uri="{9D8B030D-6E8A-4147-A177-3AD203B41FA5}">
                      <a16:colId xmlns:a16="http://schemas.microsoft.com/office/drawing/2014/main" val="20001"/>
                    </a:ext>
                  </a:extLst>
                </a:gridCol>
              </a:tblGrid>
              <a:tr h="593145">
                <a:tc>
                  <a:txBody>
                    <a:bodyPr/>
                    <a:lstStyle/>
                    <a:p>
                      <a:pPr algn="l" fontAlgn="base"/>
                      <a:r>
                        <a:rPr lang="en-US" sz="1600" dirty="0">
                          <a:effectLst/>
                          <a:latin typeface="Times New Roman" pitchFamily="18" charset="0"/>
                          <a:cs typeface="Times New Roman" pitchFamily="18" charset="0"/>
                        </a:rPr>
                        <a:t>All the reference types are allocated on heap memory.</a:t>
                      </a:r>
                      <a:endParaRPr lang="en-US" sz="1600" b="0" dirty="0">
                        <a:effectLst/>
                        <a:latin typeface="Times New Roman" pitchFamily="18" charset="0"/>
                        <a:cs typeface="Times New Roman" pitchFamily="18" charset="0"/>
                      </a:endParaRPr>
                    </a:p>
                  </a:txBody>
                  <a:tcPr marL="64472" marR="64472" marT="64472" marB="64472" anchor="ctr"/>
                </a:tc>
                <a:tc>
                  <a:txBody>
                    <a:bodyPr/>
                    <a:lstStyle/>
                    <a:p>
                      <a:pPr algn="l" fontAlgn="base"/>
                      <a:r>
                        <a:rPr lang="en-US" sz="1600" dirty="0">
                          <a:effectLst/>
                          <a:latin typeface="Times New Roman" pitchFamily="18" charset="0"/>
                          <a:cs typeface="Times New Roman" pitchFamily="18" charset="0"/>
                        </a:rPr>
                        <a:t>All the value types are allocated on stack memory.</a:t>
                      </a:r>
                      <a:endParaRPr lang="en-US" sz="1600" b="0" dirty="0">
                        <a:effectLst/>
                        <a:latin typeface="Times New Roman" pitchFamily="18" charset="0"/>
                        <a:cs typeface="Times New Roman" pitchFamily="18" charset="0"/>
                      </a:endParaRPr>
                    </a:p>
                  </a:txBody>
                  <a:tcPr marL="64472" marR="64472" marT="64472" marB="64472" anchor="ct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839782" y="3816510"/>
          <a:ext cx="10514016" cy="365760"/>
        </p:xfrm>
        <a:graphic>
          <a:graphicData uri="http://schemas.openxmlformats.org/drawingml/2006/table">
            <a:tbl>
              <a:tblPr>
                <a:tableStyleId>{2D5ABB26-0587-4C30-8999-92F81FD0307C}</a:tableStyleId>
              </a:tblPr>
              <a:tblGrid>
                <a:gridCol w="5257008">
                  <a:extLst>
                    <a:ext uri="{9D8B030D-6E8A-4147-A177-3AD203B41FA5}">
                      <a16:colId xmlns:a16="http://schemas.microsoft.com/office/drawing/2014/main" val="20000"/>
                    </a:ext>
                  </a:extLst>
                </a:gridCol>
                <a:gridCol w="5257008">
                  <a:extLst>
                    <a:ext uri="{9D8B030D-6E8A-4147-A177-3AD203B41FA5}">
                      <a16:colId xmlns:a16="http://schemas.microsoft.com/office/drawing/2014/main" val="20001"/>
                    </a:ext>
                  </a:extLst>
                </a:gridCol>
              </a:tblGrid>
              <a:tr h="0">
                <a:tc>
                  <a:txBody>
                    <a:bodyPr/>
                    <a:lstStyle/>
                    <a:p>
                      <a:pPr algn="l" fontAlgn="base"/>
                      <a:r>
                        <a:rPr lang="en-GB" dirty="0">
                          <a:effectLst/>
                          <a:latin typeface="Times New Roman" pitchFamily="18" charset="0"/>
                          <a:cs typeface="Times New Roman" pitchFamily="18" charset="0"/>
                        </a:rPr>
                        <a:t>Class has limitless features.</a:t>
                      </a:r>
                      <a:endParaRPr lang="en-GB" b="0" dirty="0">
                        <a:effectLst/>
                        <a:latin typeface="Times New Roman" pitchFamily="18" charset="0"/>
                        <a:cs typeface="Times New Roman" pitchFamily="18" charset="0"/>
                      </a:endParaRPr>
                    </a:p>
                  </a:txBody>
                  <a:tcPr marL="76200" marR="76200" marT="76200" marB="76200" anchor="ctr"/>
                </a:tc>
                <a:tc>
                  <a:txBody>
                    <a:bodyPr/>
                    <a:lstStyle/>
                    <a:p>
                      <a:pPr algn="l" fontAlgn="base"/>
                      <a:r>
                        <a:rPr lang="en-GB" dirty="0" err="1">
                          <a:effectLst/>
                          <a:latin typeface="Times New Roman" pitchFamily="18" charset="0"/>
                          <a:cs typeface="Times New Roman" pitchFamily="18" charset="0"/>
                        </a:rPr>
                        <a:t>Struct</a:t>
                      </a:r>
                      <a:r>
                        <a:rPr lang="en-GB" dirty="0">
                          <a:effectLst/>
                          <a:latin typeface="Times New Roman" pitchFamily="18" charset="0"/>
                          <a:cs typeface="Times New Roman" pitchFamily="18" charset="0"/>
                        </a:rPr>
                        <a:t> has limited features.</a:t>
                      </a:r>
                      <a:endParaRPr lang="en-GB" b="0" dirty="0">
                        <a:effectLst/>
                        <a:latin typeface="Times New Roman" pitchFamily="18" charset="0"/>
                        <a:cs typeface="Times New Roman" pitchFamily="18" charset="0"/>
                      </a:endParaRPr>
                    </a:p>
                  </a:txBody>
                  <a:tcPr marL="76200" marR="76200" marT="76200" marB="76200" anchor="ct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839782" y="4261171"/>
          <a:ext cx="10514016" cy="365760"/>
        </p:xfrm>
        <a:graphic>
          <a:graphicData uri="http://schemas.openxmlformats.org/drawingml/2006/table">
            <a:tbl>
              <a:tblPr>
                <a:tableStyleId>{2D5ABB26-0587-4C30-8999-92F81FD0307C}</a:tableStyleId>
              </a:tblPr>
              <a:tblGrid>
                <a:gridCol w="5257008">
                  <a:extLst>
                    <a:ext uri="{9D8B030D-6E8A-4147-A177-3AD203B41FA5}">
                      <a16:colId xmlns:a16="http://schemas.microsoft.com/office/drawing/2014/main" val="20000"/>
                    </a:ext>
                  </a:extLst>
                </a:gridCol>
                <a:gridCol w="5257008">
                  <a:extLst>
                    <a:ext uri="{9D8B030D-6E8A-4147-A177-3AD203B41FA5}">
                      <a16:colId xmlns:a16="http://schemas.microsoft.com/office/drawing/2014/main" val="20001"/>
                    </a:ext>
                  </a:extLst>
                </a:gridCol>
              </a:tblGrid>
              <a:tr h="0">
                <a:tc>
                  <a:txBody>
                    <a:bodyPr/>
                    <a:lstStyle/>
                    <a:p>
                      <a:pPr algn="l" fontAlgn="base"/>
                      <a:r>
                        <a:rPr lang="en-US" dirty="0">
                          <a:effectLst/>
                          <a:latin typeface="Times New Roman" pitchFamily="18" charset="0"/>
                          <a:cs typeface="Times New Roman" pitchFamily="18" charset="0"/>
                        </a:rPr>
                        <a:t>Class is generally used in large programs.</a:t>
                      </a:r>
                      <a:endParaRPr lang="en-US" b="0" dirty="0">
                        <a:effectLst/>
                        <a:latin typeface="Times New Roman" pitchFamily="18" charset="0"/>
                        <a:cs typeface="Times New Roman" pitchFamily="18" charset="0"/>
                      </a:endParaRPr>
                    </a:p>
                  </a:txBody>
                  <a:tcPr marL="76200" marR="76200" marT="76200" marB="76200" anchor="ctr"/>
                </a:tc>
                <a:tc>
                  <a:txBody>
                    <a:bodyPr/>
                    <a:lstStyle/>
                    <a:p>
                      <a:pPr algn="l" fontAlgn="base"/>
                      <a:r>
                        <a:rPr lang="en-US" dirty="0" err="1">
                          <a:effectLst/>
                          <a:latin typeface="Times New Roman" pitchFamily="18" charset="0"/>
                          <a:cs typeface="Times New Roman" pitchFamily="18" charset="0"/>
                        </a:rPr>
                        <a:t>Struct</a:t>
                      </a:r>
                      <a:r>
                        <a:rPr lang="en-US" dirty="0">
                          <a:effectLst/>
                          <a:latin typeface="Times New Roman" pitchFamily="18" charset="0"/>
                          <a:cs typeface="Times New Roman" pitchFamily="18" charset="0"/>
                        </a:rPr>
                        <a:t> are used in small programs.</a:t>
                      </a:r>
                      <a:endParaRPr lang="en-US" b="0" dirty="0">
                        <a:effectLst/>
                        <a:latin typeface="Times New Roman" pitchFamily="18" charset="0"/>
                        <a:cs typeface="Times New Roman" pitchFamily="18" charset="0"/>
                      </a:endParaRPr>
                    </a:p>
                  </a:txBody>
                  <a:tcPr marL="76200" marR="76200" marT="76200" marB="76200" anchor="ct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839782" y="4713770"/>
          <a:ext cx="10514016" cy="365760"/>
        </p:xfrm>
        <a:graphic>
          <a:graphicData uri="http://schemas.openxmlformats.org/drawingml/2006/table">
            <a:tbl>
              <a:tblPr>
                <a:tableStyleId>{2D5ABB26-0587-4C30-8999-92F81FD0307C}</a:tableStyleId>
              </a:tblPr>
              <a:tblGrid>
                <a:gridCol w="5257008">
                  <a:extLst>
                    <a:ext uri="{9D8B030D-6E8A-4147-A177-3AD203B41FA5}">
                      <a16:colId xmlns:a16="http://schemas.microsoft.com/office/drawing/2014/main" val="20000"/>
                    </a:ext>
                  </a:extLst>
                </a:gridCol>
                <a:gridCol w="5257008">
                  <a:extLst>
                    <a:ext uri="{9D8B030D-6E8A-4147-A177-3AD203B41FA5}">
                      <a16:colId xmlns:a16="http://schemas.microsoft.com/office/drawing/2014/main" val="20001"/>
                    </a:ext>
                  </a:extLst>
                </a:gridCol>
              </a:tblGrid>
              <a:tr h="0">
                <a:tc>
                  <a:txBody>
                    <a:bodyPr/>
                    <a:lstStyle/>
                    <a:p>
                      <a:pPr algn="l" fontAlgn="base"/>
                      <a:r>
                        <a:rPr lang="en-US" dirty="0">
                          <a:effectLst/>
                          <a:latin typeface="Times New Roman" pitchFamily="18" charset="0"/>
                          <a:cs typeface="Times New Roman" pitchFamily="18" charset="0"/>
                        </a:rPr>
                        <a:t>A Class can inherit from another class.</a:t>
                      </a:r>
                      <a:endParaRPr lang="en-US" b="0" dirty="0">
                        <a:effectLst/>
                        <a:latin typeface="Times New Roman" pitchFamily="18" charset="0"/>
                        <a:cs typeface="Times New Roman" pitchFamily="18" charset="0"/>
                      </a:endParaRPr>
                    </a:p>
                  </a:txBody>
                  <a:tcPr marL="76200" marR="76200" marT="76200" marB="76200" anchor="ctr"/>
                </a:tc>
                <a:tc>
                  <a:txBody>
                    <a:bodyPr/>
                    <a:lstStyle/>
                    <a:p>
                      <a:pPr algn="l" fontAlgn="base"/>
                      <a:r>
                        <a:rPr lang="en-US" dirty="0">
                          <a:effectLst/>
                          <a:latin typeface="Times New Roman" pitchFamily="18" charset="0"/>
                          <a:cs typeface="Times New Roman" pitchFamily="18" charset="0"/>
                        </a:rPr>
                        <a:t>A </a:t>
                      </a:r>
                      <a:r>
                        <a:rPr lang="en-US" dirty="0" err="1">
                          <a:effectLst/>
                          <a:latin typeface="Times New Roman" pitchFamily="18" charset="0"/>
                          <a:cs typeface="Times New Roman" pitchFamily="18" charset="0"/>
                        </a:rPr>
                        <a:t>Struct</a:t>
                      </a:r>
                      <a:r>
                        <a:rPr lang="en-US" dirty="0">
                          <a:effectLst/>
                          <a:latin typeface="Times New Roman" pitchFamily="18" charset="0"/>
                          <a:cs typeface="Times New Roman" pitchFamily="18" charset="0"/>
                        </a:rPr>
                        <a:t> is not allowed to inherit from another </a:t>
                      </a:r>
                      <a:r>
                        <a:rPr lang="en-US" dirty="0" err="1">
                          <a:effectLst/>
                          <a:latin typeface="Times New Roman" pitchFamily="18" charset="0"/>
                          <a:cs typeface="Times New Roman" pitchFamily="18" charset="0"/>
                        </a:rPr>
                        <a:t>struct</a:t>
                      </a:r>
                      <a:r>
                        <a:rPr lang="en-US" dirty="0">
                          <a:effectLst/>
                          <a:latin typeface="Times New Roman" pitchFamily="18" charset="0"/>
                          <a:cs typeface="Times New Roman" pitchFamily="18" charset="0"/>
                        </a:rPr>
                        <a:t> or class.</a:t>
                      </a:r>
                      <a:endParaRPr lang="en-US" b="0" dirty="0">
                        <a:effectLst/>
                        <a:latin typeface="Times New Roman" pitchFamily="18" charset="0"/>
                        <a:cs typeface="Times New Roman" pitchFamily="18" charset="0"/>
                      </a:endParaRPr>
                    </a:p>
                  </a:txBody>
                  <a:tcPr marL="76200" marR="76200" marT="76200" marB="7620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3192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Primitive Data VS Derived Data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3578012"/>
              </p:ext>
            </p:extLst>
          </p:nvPr>
        </p:nvGraphicFramePr>
        <p:xfrm>
          <a:off x="3971364" y="1611042"/>
          <a:ext cx="7691720" cy="1699260"/>
        </p:xfrm>
        <a:graphic>
          <a:graphicData uri="http://schemas.openxmlformats.org/drawingml/2006/table">
            <a:tbl>
              <a:tblPr>
                <a:tableStyleId>{E929F9F4-4A8F-4326-A1B4-22849713DDAB}</a:tableStyleId>
              </a:tblPr>
              <a:tblGrid>
                <a:gridCol w="3845860">
                  <a:extLst>
                    <a:ext uri="{9D8B030D-6E8A-4147-A177-3AD203B41FA5}">
                      <a16:colId xmlns:a16="http://schemas.microsoft.com/office/drawing/2014/main" val="20000"/>
                    </a:ext>
                  </a:extLst>
                </a:gridCol>
                <a:gridCol w="3845860">
                  <a:extLst>
                    <a:ext uri="{9D8B030D-6E8A-4147-A177-3AD203B41FA5}">
                      <a16:colId xmlns:a16="http://schemas.microsoft.com/office/drawing/2014/main" val="20001"/>
                    </a:ext>
                  </a:extLst>
                </a:gridCol>
              </a:tblGrid>
              <a:tr h="0">
                <a:tc>
                  <a:txBody>
                    <a:bodyPr/>
                    <a:lstStyle/>
                    <a:p>
                      <a:pPr algn="l" fontAlgn="base"/>
                      <a:r>
                        <a:rPr lang="en-US" sz="1400" b="1" i="1" dirty="0">
                          <a:solidFill>
                            <a:schemeClr val="tx1"/>
                          </a:solidFill>
                          <a:effectLst/>
                          <a:latin typeface="Times New Roman" panose="02020603050405020304" pitchFamily="18" charset="0"/>
                          <a:cs typeface="Times New Roman" panose="02020603050405020304" pitchFamily="18" charset="0"/>
                        </a:rPr>
                        <a:t>Fundamental Data Types</a:t>
                      </a:r>
                    </a:p>
                  </a:txBody>
                  <a:tcPr marL="95250" marR="95250" marT="95250" marB="95250" anchor="ctr"/>
                </a:tc>
                <a:tc>
                  <a:txBody>
                    <a:bodyPr/>
                    <a:lstStyle/>
                    <a:p>
                      <a:pPr algn="l" fontAlgn="base"/>
                      <a:r>
                        <a:rPr lang="en-US" sz="1400" b="1" i="1" dirty="0">
                          <a:solidFill>
                            <a:schemeClr val="tx1"/>
                          </a:solidFill>
                          <a:effectLst/>
                          <a:latin typeface="Times New Roman" panose="02020603050405020304" pitchFamily="18" charset="0"/>
                          <a:cs typeface="Times New Roman" panose="02020603050405020304" pitchFamily="18" charset="0"/>
                        </a:rPr>
                        <a:t>Derived Data Types</a:t>
                      </a:r>
                    </a:p>
                  </a:txBody>
                  <a:tcPr marL="95250" marR="95250" marT="95250" marB="95250" anchor="ctr"/>
                </a:tc>
                <a:extLst>
                  <a:ext uri="{0D108BD9-81ED-4DB2-BD59-A6C34878D82A}">
                    <a16:rowId xmlns:a16="http://schemas.microsoft.com/office/drawing/2014/main" val="10000"/>
                  </a:ext>
                </a:extLst>
              </a:tr>
              <a:tr h="0">
                <a:tc>
                  <a:txBody>
                    <a:bodyPr/>
                    <a:lstStyle/>
                    <a:p>
                      <a:pPr algn="l" fontAlgn="base"/>
                      <a:r>
                        <a:rPr lang="en-US" sz="1250">
                          <a:solidFill>
                            <a:schemeClr val="tx1"/>
                          </a:solidFill>
                          <a:effectLst/>
                          <a:latin typeface="Times New Roman" panose="02020603050405020304" pitchFamily="18" charset="0"/>
                          <a:cs typeface="Times New Roman" panose="02020603050405020304" pitchFamily="18" charset="0"/>
                        </a:rPr>
                        <a:t>Fundamental data type is also called primitive data type. These are the basic data types.</a:t>
                      </a:r>
                      <a:endParaRPr lang="en-US" sz="1250" b="0">
                        <a:solidFill>
                          <a:schemeClr val="tx1"/>
                        </a:solidFill>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l" fontAlgn="base"/>
                      <a:r>
                        <a:rPr lang="en-US" sz="1250">
                          <a:solidFill>
                            <a:schemeClr val="tx1"/>
                          </a:solidFill>
                          <a:effectLst/>
                          <a:latin typeface="Times New Roman" panose="02020603050405020304" pitchFamily="18" charset="0"/>
                          <a:cs typeface="Times New Roman" panose="02020603050405020304" pitchFamily="18" charset="0"/>
                        </a:rPr>
                        <a:t>Derived data type is the aggregation of fundamental data type.</a:t>
                      </a:r>
                      <a:endParaRPr lang="en-US" sz="1250" b="0">
                        <a:solidFill>
                          <a:schemeClr val="tx1"/>
                        </a:solidFill>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0001"/>
                  </a:ext>
                </a:extLst>
              </a:tr>
              <a:tr h="0">
                <a:tc>
                  <a:txBody>
                    <a:bodyPr/>
                    <a:lstStyle/>
                    <a:p>
                      <a:pPr algn="l" fontAlgn="base"/>
                      <a:r>
                        <a:rPr lang="en-US" sz="1250" dirty="0">
                          <a:solidFill>
                            <a:schemeClr val="tx1"/>
                          </a:solidFill>
                          <a:effectLst/>
                          <a:latin typeface="Times New Roman" panose="02020603050405020304" pitchFamily="18" charset="0"/>
                          <a:cs typeface="Times New Roman" panose="02020603050405020304" pitchFamily="18" charset="0"/>
                        </a:rPr>
                        <a:t>character, integer, float, and void are fundamental data types.</a:t>
                      </a:r>
                      <a:endParaRPr lang="en-US" sz="1250" b="0" dirty="0">
                        <a:solidFill>
                          <a:schemeClr val="tx1"/>
                        </a:solidFill>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l" fontAlgn="base"/>
                      <a:r>
                        <a:rPr lang="en-US" sz="1250" dirty="0">
                          <a:solidFill>
                            <a:schemeClr val="tx1"/>
                          </a:solidFill>
                          <a:effectLst/>
                          <a:latin typeface="Times New Roman" panose="02020603050405020304" pitchFamily="18" charset="0"/>
                          <a:cs typeface="Times New Roman" panose="02020603050405020304" pitchFamily="18" charset="0"/>
                        </a:rPr>
                        <a:t>Pointers, arrays, structures and unions are derived data type</a:t>
                      </a:r>
                      <a:endParaRPr lang="en-US" sz="1250" b="0" dirty="0">
                        <a:solidFill>
                          <a:schemeClr val="tx1"/>
                        </a:solidFill>
                        <a:effectLst/>
                        <a:latin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07737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data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9079145"/>
              </p:ext>
            </p:extLst>
          </p:nvPr>
        </p:nvGraphicFramePr>
        <p:xfrm>
          <a:off x="316006" y="1410867"/>
          <a:ext cx="7239000" cy="3535680"/>
        </p:xfrm>
        <a:graphic>
          <a:graphicData uri="http://schemas.openxmlformats.org/drawingml/2006/table">
            <a:tbl>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0">
                <a:tc>
                  <a:txBody>
                    <a:bodyPr/>
                    <a:lstStyle/>
                    <a:p>
                      <a:pPr algn="l"/>
                      <a:r>
                        <a:rPr lang="en-US" b="0">
                          <a:effectLst/>
                        </a:rPr>
                        <a:t>Data Type</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Meaning</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Size (in Bytes)</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0"/>
                  </a:ext>
                </a:extLst>
              </a:tr>
              <a:tr h="0">
                <a:tc>
                  <a:txBody>
                    <a:bodyPr/>
                    <a:lstStyle/>
                    <a:p>
                      <a:r>
                        <a:rPr lang="en-US">
                          <a:effectLst/>
                        </a:rPr>
                        <a:t>int</a:t>
                      </a:r>
                    </a:p>
                  </a:txBody>
                  <a:tcPr marL="228600" marR="228600" marT="114300" marB="114300" anchor="ctr">
                    <a:lnL>
                      <a:noFill/>
                    </a:lnL>
                    <a:lnR>
                      <a:noFill/>
                    </a:lnR>
                    <a:lnT>
                      <a:noFill/>
                    </a:lnT>
                    <a:lnB>
                      <a:noFill/>
                    </a:lnB>
                    <a:solidFill>
                      <a:srgbClr val="F8FAFF"/>
                    </a:solidFill>
                  </a:tcPr>
                </a:tc>
                <a:tc>
                  <a:txBody>
                    <a:bodyPr/>
                    <a:lstStyle/>
                    <a:p>
                      <a:r>
                        <a:rPr lang="en-US">
                          <a:effectLst/>
                        </a:rPr>
                        <a:t>Integer</a:t>
                      </a:r>
                    </a:p>
                  </a:txBody>
                  <a:tcPr marL="228600" marR="228600" marT="114300" marB="114300" anchor="ctr">
                    <a:lnL>
                      <a:noFill/>
                    </a:lnL>
                    <a:lnR>
                      <a:noFill/>
                    </a:lnR>
                    <a:lnT>
                      <a:noFill/>
                    </a:lnT>
                    <a:lnB>
                      <a:noFill/>
                    </a:lnB>
                    <a:solidFill>
                      <a:srgbClr val="F8FAFF"/>
                    </a:solidFill>
                  </a:tcPr>
                </a:tc>
                <a:tc>
                  <a:txBody>
                    <a:bodyPr/>
                    <a:lstStyle/>
                    <a:p>
                      <a:r>
                        <a:rPr lang="en-US">
                          <a:effectLst/>
                        </a:rPr>
                        <a:t>2 or 4</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1"/>
                  </a:ext>
                </a:extLst>
              </a:tr>
              <a:tr h="0">
                <a:tc>
                  <a:txBody>
                    <a:bodyPr/>
                    <a:lstStyle/>
                    <a:p>
                      <a:r>
                        <a:rPr lang="en-US">
                          <a:effectLst/>
                        </a:rPr>
                        <a:t>float</a:t>
                      </a:r>
                    </a:p>
                  </a:txBody>
                  <a:tcPr marL="228600" marR="228600" marT="114300" marB="114300" anchor="ctr">
                    <a:lnL>
                      <a:noFill/>
                    </a:lnL>
                    <a:lnR>
                      <a:noFill/>
                    </a:lnR>
                    <a:lnT>
                      <a:noFill/>
                    </a:lnT>
                    <a:lnB>
                      <a:noFill/>
                    </a:lnB>
                    <a:solidFill>
                      <a:srgbClr val="F8FAFF"/>
                    </a:solidFill>
                  </a:tcPr>
                </a:tc>
                <a:tc>
                  <a:txBody>
                    <a:bodyPr/>
                    <a:lstStyle/>
                    <a:p>
                      <a:r>
                        <a:rPr lang="en-US">
                          <a:effectLst/>
                        </a:rPr>
                        <a:t>Floating-point</a:t>
                      </a:r>
                    </a:p>
                  </a:txBody>
                  <a:tcPr marL="228600" marR="228600" marT="114300" marB="114300" anchor="ctr">
                    <a:lnL>
                      <a:noFill/>
                    </a:lnL>
                    <a:lnR>
                      <a:noFill/>
                    </a:lnR>
                    <a:lnT>
                      <a:noFill/>
                    </a:lnT>
                    <a:lnB>
                      <a:noFill/>
                    </a:lnB>
                    <a:solidFill>
                      <a:srgbClr val="F8FAFF"/>
                    </a:solidFill>
                  </a:tcPr>
                </a:tc>
                <a:tc>
                  <a:txBody>
                    <a:bodyPr/>
                    <a:lstStyle/>
                    <a:p>
                      <a:r>
                        <a:rPr lang="en-US">
                          <a:effectLst/>
                        </a:rPr>
                        <a:t>4</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2"/>
                  </a:ext>
                </a:extLst>
              </a:tr>
              <a:tr h="0">
                <a:tc>
                  <a:txBody>
                    <a:bodyPr/>
                    <a:lstStyle/>
                    <a:p>
                      <a:r>
                        <a:rPr lang="en-US">
                          <a:effectLst/>
                        </a:rPr>
                        <a:t>double</a:t>
                      </a:r>
                    </a:p>
                  </a:txBody>
                  <a:tcPr marL="228600" marR="228600" marT="114300" marB="114300" anchor="ctr">
                    <a:lnL>
                      <a:noFill/>
                    </a:lnL>
                    <a:lnR>
                      <a:noFill/>
                    </a:lnR>
                    <a:lnT>
                      <a:noFill/>
                    </a:lnT>
                    <a:lnB>
                      <a:noFill/>
                    </a:lnB>
                    <a:solidFill>
                      <a:srgbClr val="F8FAFF"/>
                    </a:solidFill>
                  </a:tcPr>
                </a:tc>
                <a:tc>
                  <a:txBody>
                    <a:bodyPr/>
                    <a:lstStyle/>
                    <a:p>
                      <a:r>
                        <a:rPr lang="en-US">
                          <a:effectLst/>
                        </a:rPr>
                        <a:t>Double Floating-point</a:t>
                      </a:r>
                    </a:p>
                  </a:txBody>
                  <a:tcPr marL="228600" marR="228600" marT="114300" marB="114300" anchor="ctr">
                    <a:lnL>
                      <a:noFill/>
                    </a:lnL>
                    <a:lnR>
                      <a:noFill/>
                    </a:lnR>
                    <a:lnT>
                      <a:noFill/>
                    </a:lnT>
                    <a:lnB>
                      <a:noFill/>
                    </a:lnB>
                    <a:solidFill>
                      <a:srgbClr val="F8FAFF"/>
                    </a:solidFill>
                  </a:tcPr>
                </a:tc>
                <a:tc>
                  <a:txBody>
                    <a:bodyPr/>
                    <a:lstStyle/>
                    <a:p>
                      <a:r>
                        <a:rPr lang="en-US">
                          <a:effectLst/>
                        </a:rPr>
                        <a:t>8</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3"/>
                  </a:ext>
                </a:extLst>
              </a:tr>
              <a:tr h="0">
                <a:tc>
                  <a:txBody>
                    <a:bodyPr/>
                    <a:lstStyle/>
                    <a:p>
                      <a:r>
                        <a:rPr lang="en-US">
                          <a:effectLst/>
                        </a:rPr>
                        <a:t>char</a:t>
                      </a:r>
                    </a:p>
                  </a:txBody>
                  <a:tcPr marL="228600" marR="228600" marT="114300" marB="114300" anchor="ctr">
                    <a:lnL>
                      <a:noFill/>
                    </a:lnL>
                    <a:lnR>
                      <a:noFill/>
                    </a:lnR>
                    <a:lnT>
                      <a:noFill/>
                    </a:lnT>
                    <a:lnB>
                      <a:noFill/>
                    </a:lnB>
                    <a:solidFill>
                      <a:srgbClr val="F8FAFF"/>
                    </a:solidFill>
                  </a:tcPr>
                </a:tc>
                <a:tc>
                  <a:txBody>
                    <a:bodyPr/>
                    <a:lstStyle/>
                    <a:p>
                      <a:r>
                        <a:rPr lang="en-US">
                          <a:effectLst/>
                        </a:rPr>
                        <a:t>Character</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4"/>
                  </a:ext>
                </a:extLst>
              </a:tr>
              <a:tr h="0">
                <a:tc>
                  <a:txBody>
                    <a:bodyPr/>
                    <a:lstStyle/>
                    <a:p>
                      <a:r>
                        <a:rPr lang="en-US">
                          <a:effectLst/>
                        </a:rPr>
                        <a:t>wchar_t</a:t>
                      </a:r>
                    </a:p>
                  </a:txBody>
                  <a:tcPr marL="228600" marR="228600" marT="114300" marB="114300" anchor="ctr">
                    <a:lnL>
                      <a:noFill/>
                    </a:lnL>
                    <a:lnR>
                      <a:noFill/>
                    </a:lnR>
                    <a:lnT>
                      <a:noFill/>
                    </a:lnT>
                    <a:lnB>
                      <a:noFill/>
                    </a:lnB>
                    <a:solidFill>
                      <a:srgbClr val="F8FAFF"/>
                    </a:solidFill>
                  </a:tcPr>
                </a:tc>
                <a:tc>
                  <a:txBody>
                    <a:bodyPr/>
                    <a:lstStyle/>
                    <a:p>
                      <a:r>
                        <a:rPr lang="en-US">
                          <a:effectLst/>
                        </a:rPr>
                        <a:t>Wide Character</a:t>
                      </a:r>
                    </a:p>
                  </a:txBody>
                  <a:tcPr marL="228600" marR="228600" marT="114300" marB="114300" anchor="ctr">
                    <a:lnL>
                      <a:noFill/>
                    </a:lnL>
                    <a:lnR>
                      <a:noFill/>
                    </a:lnR>
                    <a:lnT>
                      <a:noFill/>
                    </a:lnT>
                    <a:lnB>
                      <a:noFill/>
                    </a:lnB>
                    <a:solidFill>
                      <a:srgbClr val="F8FAFF"/>
                    </a:solidFill>
                  </a:tcPr>
                </a:tc>
                <a:tc>
                  <a:txBody>
                    <a:bodyPr/>
                    <a:lstStyle/>
                    <a:p>
                      <a:r>
                        <a:rPr lang="en-US">
                          <a:effectLst/>
                        </a:rPr>
                        <a:t>2</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5"/>
                  </a:ext>
                </a:extLst>
              </a:tr>
              <a:tr h="0">
                <a:tc>
                  <a:txBody>
                    <a:bodyPr/>
                    <a:lstStyle/>
                    <a:p>
                      <a:r>
                        <a:rPr lang="en-US">
                          <a:effectLst/>
                        </a:rPr>
                        <a:t>bool</a:t>
                      </a:r>
                    </a:p>
                  </a:txBody>
                  <a:tcPr marL="228600" marR="228600" marT="114300" marB="114300" anchor="ctr">
                    <a:lnL>
                      <a:noFill/>
                    </a:lnL>
                    <a:lnR>
                      <a:noFill/>
                    </a:lnR>
                    <a:lnT>
                      <a:noFill/>
                    </a:lnT>
                    <a:lnB>
                      <a:noFill/>
                    </a:lnB>
                    <a:solidFill>
                      <a:srgbClr val="F8FAFF"/>
                    </a:solidFill>
                  </a:tcPr>
                </a:tc>
                <a:tc>
                  <a:txBody>
                    <a:bodyPr/>
                    <a:lstStyle/>
                    <a:p>
                      <a:r>
                        <a:rPr lang="en-US">
                          <a:effectLst/>
                        </a:rPr>
                        <a:t>Boolean</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6"/>
                  </a:ext>
                </a:extLst>
              </a:tr>
              <a:tr h="0">
                <a:tc>
                  <a:txBody>
                    <a:bodyPr/>
                    <a:lstStyle/>
                    <a:p>
                      <a:r>
                        <a:rPr lang="en-US">
                          <a:effectLst/>
                        </a:rPr>
                        <a:t>void</a:t>
                      </a:r>
                    </a:p>
                  </a:txBody>
                  <a:tcPr marL="228600" marR="228600" marT="114300" marB="114300" anchor="ctr">
                    <a:lnL>
                      <a:noFill/>
                    </a:lnL>
                    <a:lnR>
                      <a:noFill/>
                    </a:lnR>
                    <a:lnT>
                      <a:noFill/>
                    </a:lnT>
                    <a:lnB>
                      <a:noFill/>
                    </a:lnB>
                    <a:solidFill>
                      <a:srgbClr val="F8FAFF"/>
                    </a:solidFill>
                  </a:tcPr>
                </a:tc>
                <a:tc>
                  <a:txBody>
                    <a:bodyPr/>
                    <a:lstStyle/>
                    <a:p>
                      <a:r>
                        <a:rPr lang="en-US">
                          <a:effectLst/>
                        </a:rPr>
                        <a:t>Empty</a:t>
                      </a:r>
                    </a:p>
                  </a:txBody>
                  <a:tcPr marL="228600" marR="228600" marT="114300" marB="114300" anchor="ctr">
                    <a:lnL>
                      <a:noFill/>
                    </a:lnL>
                    <a:lnR>
                      <a:noFill/>
                    </a:lnR>
                    <a:lnT>
                      <a:noFill/>
                    </a:lnT>
                    <a:lnB>
                      <a:noFill/>
                    </a:lnB>
                    <a:solidFill>
                      <a:srgbClr val="F8FAFF"/>
                    </a:solidFill>
                  </a:tcPr>
                </a:tc>
                <a:tc>
                  <a:txBody>
                    <a:bodyPr/>
                    <a:lstStyle/>
                    <a:p>
                      <a:r>
                        <a:rPr lang="en-US" dirty="0">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7"/>
                  </a:ext>
                </a:extLst>
              </a:tr>
            </a:tbl>
          </a:graphicData>
        </a:graphic>
      </p:graphicFrame>
      <p:sp>
        <p:nvSpPr>
          <p:cNvPr id="11" name="Rectangle 10"/>
          <p:cNvSpPr/>
          <p:nvPr/>
        </p:nvSpPr>
        <p:spPr>
          <a:xfrm>
            <a:off x="7726622" y="1903512"/>
            <a:ext cx="1651414" cy="307777"/>
          </a:xfrm>
          <a:prstGeom prst="rect">
            <a:avLst/>
          </a:prstGeom>
        </p:spPr>
        <p:txBody>
          <a:bodyPr wrap="none">
            <a:spAutoFit/>
          </a:bodyPr>
          <a:lstStyle/>
          <a:p>
            <a:r>
              <a:rPr lang="en-US" dirty="0"/>
              <a:t>int salary = 85000;</a:t>
            </a:r>
          </a:p>
        </p:txBody>
      </p:sp>
      <p:sp>
        <p:nvSpPr>
          <p:cNvPr id="12" name="Rectangle 11"/>
          <p:cNvSpPr/>
          <p:nvPr/>
        </p:nvSpPr>
        <p:spPr>
          <a:xfrm>
            <a:off x="7646894" y="2442324"/>
            <a:ext cx="2940424" cy="523220"/>
          </a:xfrm>
          <a:prstGeom prst="rect">
            <a:avLst/>
          </a:prstGeom>
        </p:spPr>
        <p:txBody>
          <a:bodyPr wrap="square">
            <a:spAutoFit/>
          </a:bodyPr>
          <a:lstStyle/>
          <a:p>
            <a:r>
              <a:rPr lang="en-US" dirty="0"/>
              <a:t>float area = 64.74;</a:t>
            </a:r>
          </a:p>
          <a:p>
            <a:r>
              <a:rPr lang="en-US" dirty="0"/>
              <a:t>double volume = 134.64534;</a:t>
            </a:r>
          </a:p>
        </p:txBody>
      </p:sp>
      <p:sp>
        <p:nvSpPr>
          <p:cNvPr id="14" name="Rectangle 13"/>
          <p:cNvSpPr/>
          <p:nvPr/>
        </p:nvSpPr>
        <p:spPr>
          <a:xfrm>
            <a:off x="7726622" y="3242746"/>
            <a:ext cx="1241045" cy="307777"/>
          </a:xfrm>
          <a:prstGeom prst="rect">
            <a:avLst/>
          </a:prstGeom>
        </p:spPr>
        <p:txBody>
          <a:bodyPr wrap="none">
            <a:spAutoFit/>
          </a:bodyPr>
          <a:lstStyle/>
          <a:p>
            <a:r>
              <a:rPr lang="en-US" dirty="0"/>
              <a:t>char test = 'h'</a:t>
            </a:r>
          </a:p>
        </p:txBody>
      </p:sp>
      <p:sp>
        <p:nvSpPr>
          <p:cNvPr id="15" name="Rectangle 14"/>
          <p:cNvSpPr/>
          <p:nvPr/>
        </p:nvSpPr>
        <p:spPr>
          <a:xfrm>
            <a:off x="7756277" y="3961642"/>
            <a:ext cx="1592103" cy="307777"/>
          </a:xfrm>
          <a:prstGeom prst="rect">
            <a:avLst/>
          </a:prstGeom>
        </p:spPr>
        <p:txBody>
          <a:bodyPr wrap="none">
            <a:spAutoFit/>
          </a:bodyPr>
          <a:lstStyle/>
          <a:p>
            <a:r>
              <a:rPr lang="en-US" dirty="0" err="1"/>
              <a:t>bool</a:t>
            </a:r>
            <a:r>
              <a:rPr lang="en-US" dirty="0"/>
              <a:t> </a:t>
            </a:r>
            <a:r>
              <a:rPr lang="en-US" dirty="0" err="1"/>
              <a:t>cond</a:t>
            </a:r>
            <a:r>
              <a:rPr lang="en-US" dirty="0"/>
              <a:t> = false;</a:t>
            </a:r>
          </a:p>
        </p:txBody>
      </p:sp>
    </p:spTree>
    <p:extLst>
      <p:ext uri="{BB962C8B-B14F-4D97-AF65-F5344CB8AC3E}">
        <p14:creationId xmlns:p14="http://schemas.microsoft.com/office/powerpoint/2010/main" val="277480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1: Get ASCII Value of a Character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#include &lt;iostream&gt;</a:t>
            </a:r>
          </a:p>
          <a:p>
            <a:r>
              <a:rPr lang="en-US" dirty="0"/>
              <a:t>using namespace std;</a:t>
            </a:r>
          </a:p>
          <a:p>
            <a:endParaRPr lang="en-US" dirty="0"/>
          </a:p>
          <a:p>
            <a:r>
              <a:rPr lang="en-US" dirty="0"/>
              <a:t>int main() {</a:t>
            </a:r>
          </a:p>
          <a:p>
            <a:r>
              <a:rPr lang="en-US" dirty="0"/>
              <a:t>    char </a:t>
            </a:r>
            <a:r>
              <a:rPr lang="en-US" dirty="0" err="1"/>
              <a:t>ch</a:t>
            </a:r>
            <a:r>
              <a:rPr lang="en-US" dirty="0"/>
              <a:t> = 'h';</a:t>
            </a:r>
          </a:p>
          <a:p>
            <a:endParaRPr lang="en-US" dirty="0"/>
          </a:p>
          <a:p>
            <a:r>
              <a:rPr lang="en-US" dirty="0"/>
              <a:t>    // Printing the corresponding ASCII of a character </a:t>
            </a:r>
          </a:p>
          <a:p>
            <a:r>
              <a:rPr lang="en-US" dirty="0"/>
              <a:t>    // Notice the use of int() to get an integer</a:t>
            </a:r>
          </a:p>
          <a:p>
            <a:r>
              <a:rPr lang="en-US" dirty="0"/>
              <a:t>    cout &lt;&lt; "ASCII value = " &lt;&lt; int(</a:t>
            </a:r>
            <a:r>
              <a:rPr lang="en-US" dirty="0" err="1"/>
              <a:t>ch</a:t>
            </a:r>
            <a:r>
              <a:rPr lang="en-US" dirty="0"/>
              <a:t>) &lt;&lt; endl;</a:t>
            </a:r>
          </a:p>
          <a:p>
            <a:endParaRPr lang="en-US" dirty="0"/>
          </a:p>
          <a:p>
            <a:r>
              <a:rPr lang="en-US" dirty="0"/>
              <a:t>    return 0;</a:t>
            </a:r>
          </a:p>
          <a:p>
            <a:r>
              <a:rPr lang="en-US" dirty="0"/>
              <a:t>}</a:t>
            </a:r>
          </a:p>
          <a:p>
            <a:endParaRPr lang="en-US" dirty="0"/>
          </a:p>
        </p:txBody>
      </p:sp>
    </p:spTree>
    <p:extLst>
      <p:ext uri="{BB962C8B-B14F-4D97-AF65-F5344CB8AC3E}">
        <p14:creationId xmlns:p14="http://schemas.microsoft.com/office/powerpoint/2010/main" val="4130136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1: Printing a char variable</a:t>
            </a:r>
            <a:br>
              <a:rPr lang="en-US" b="1" dirty="0"/>
            </a:b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#include &lt;iostream&gt;</a:t>
            </a:r>
          </a:p>
          <a:p>
            <a:r>
              <a:rPr lang="en-US" dirty="0"/>
              <a:t>using namespace std;</a:t>
            </a:r>
          </a:p>
          <a:p>
            <a:endParaRPr lang="en-US" dirty="0"/>
          </a:p>
          <a:p>
            <a:r>
              <a:rPr lang="en-US" dirty="0"/>
              <a:t>int main() {</a:t>
            </a:r>
          </a:p>
          <a:p>
            <a:endParaRPr lang="en-US" dirty="0"/>
          </a:p>
          <a:p>
            <a:r>
              <a:rPr lang="en-US" dirty="0"/>
              <a:t>    // initializing a variable</a:t>
            </a:r>
          </a:p>
          <a:p>
            <a:r>
              <a:rPr lang="en-US" dirty="0"/>
              <a:t>    char </a:t>
            </a:r>
            <a:r>
              <a:rPr lang="en-US" dirty="0" err="1"/>
              <a:t>ch</a:t>
            </a:r>
            <a:r>
              <a:rPr lang="en-US" dirty="0"/>
              <a:t> = 'h';</a:t>
            </a:r>
          </a:p>
          <a:p>
            <a:endParaRPr lang="en-US" dirty="0"/>
          </a:p>
          <a:p>
            <a:r>
              <a:rPr lang="en-US" dirty="0"/>
              <a:t>    // printing the  variable</a:t>
            </a:r>
          </a:p>
          <a:p>
            <a:r>
              <a:rPr lang="en-US" dirty="0"/>
              <a:t>    cout &lt;&lt; "Character = " &lt;&lt; </a:t>
            </a:r>
            <a:r>
              <a:rPr lang="en-US" dirty="0" err="1"/>
              <a:t>ch</a:t>
            </a:r>
            <a:r>
              <a:rPr lang="en-US" dirty="0"/>
              <a:t> &lt;&lt; endl;</a:t>
            </a:r>
          </a:p>
          <a:p>
            <a:endParaRPr lang="en-US" dirty="0"/>
          </a:p>
          <a:p>
            <a:r>
              <a:rPr lang="en-US" dirty="0"/>
              <a:t>    return 0;</a:t>
            </a:r>
          </a:p>
          <a:p>
            <a:r>
              <a:rPr lang="en-US" dirty="0"/>
              <a:t>}</a:t>
            </a:r>
          </a:p>
          <a:p>
            <a:endParaRPr lang="en-US" dirty="0"/>
          </a:p>
        </p:txBody>
      </p:sp>
    </p:spTree>
    <p:extLst>
      <p:ext uri="{BB962C8B-B14F-4D97-AF65-F5344CB8AC3E}">
        <p14:creationId xmlns:p14="http://schemas.microsoft.com/office/powerpoint/2010/main" val="4209202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 Type Modifiers</a:t>
            </a:r>
            <a:br>
              <a:rPr lang="en-US" b="1" i="1" dirty="0"/>
            </a:br>
            <a:endParaRPr lang="en-US" dirty="0"/>
          </a:p>
        </p:txBody>
      </p:sp>
      <p:sp>
        <p:nvSpPr>
          <p:cNvPr id="4" name="Content Placeholder 3"/>
          <p:cNvSpPr>
            <a:spLocks noGrp="1"/>
          </p:cNvSpPr>
          <p:nvPr>
            <p:ph idx="1"/>
          </p:nvPr>
        </p:nvSpPr>
        <p:spPr>
          <a:xfrm>
            <a:off x="415600" y="1562133"/>
            <a:ext cx="11360700" cy="3219302"/>
          </a:xfrm>
          <a:prstGeom prst="rect">
            <a:avLst/>
          </a:prstGeom>
        </p:spPr>
        <p:txBody>
          <a:bodyPr wrap="square">
            <a:spAutoFit/>
          </a:bodyPr>
          <a:lstStyle/>
          <a:p>
            <a:r>
              <a:rPr lang="en-US" dirty="0"/>
              <a:t>We can further modify some of the fundamental data types by using type modifiers. There are 4 type modifiers in C++. They are:</a:t>
            </a:r>
          </a:p>
          <a:p>
            <a:endParaRPr lang="en-US" dirty="0"/>
          </a:p>
          <a:p>
            <a:pPr marL="342900" indent="-342900">
              <a:buFont typeface="+mj-lt"/>
              <a:buAutoNum type="arabicPeriod"/>
            </a:pPr>
            <a:r>
              <a:rPr lang="en-US" dirty="0"/>
              <a:t>signed</a:t>
            </a:r>
          </a:p>
          <a:p>
            <a:pPr marL="342900" indent="-342900">
              <a:buFont typeface="+mj-lt"/>
              <a:buAutoNum type="arabicPeriod"/>
            </a:pPr>
            <a:r>
              <a:rPr lang="en-US" dirty="0"/>
              <a:t>unsigned</a:t>
            </a:r>
          </a:p>
          <a:p>
            <a:pPr marL="342900" indent="-342900">
              <a:buFont typeface="+mj-lt"/>
              <a:buAutoNum type="arabicPeriod"/>
            </a:pPr>
            <a:r>
              <a:rPr lang="en-US" dirty="0"/>
              <a:t>short</a:t>
            </a:r>
          </a:p>
          <a:p>
            <a:pPr marL="342900" indent="-342900">
              <a:buFont typeface="+mj-lt"/>
              <a:buAutoNum type="arabicPeriod"/>
            </a:pPr>
            <a:r>
              <a:rPr lang="en-US" dirty="0"/>
              <a:t>long</a:t>
            </a:r>
          </a:p>
        </p:txBody>
      </p:sp>
      <p:sp>
        <p:nvSpPr>
          <p:cNvPr id="5" name="Rectangle 4"/>
          <p:cNvSpPr/>
          <p:nvPr/>
        </p:nvSpPr>
        <p:spPr>
          <a:xfrm>
            <a:off x="415600" y="4935948"/>
            <a:ext cx="6096000" cy="1323439"/>
          </a:xfrm>
          <a:prstGeom prst="rect">
            <a:avLst/>
          </a:prstGeom>
          <a:solidFill>
            <a:schemeClr val="accent4">
              <a:lumMod val="75000"/>
            </a:schemeClr>
          </a:solidFill>
        </p:spPr>
        <p:style>
          <a:lnRef idx="2">
            <a:schemeClr val="accent6"/>
          </a:lnRef>
          <a:fillRef idx="1">
            <a:schemeClr val="lt1"/>
          </a:fillRef>
          <a:effectRef idx="0">
            <a:schemeClr val="accent6"/>
          </a:effectRef>
          <a:fontRef idx="minor">
            <a:schemeClr val="dk1"/>
          </a:fontRef>
        </p:style>
        <p:txBody>
          <a:bodyPr>
            <a:spAutoFit/>
          </a:bodyPr>
          <a:lstStyle/>
          <a:p>
            <a:r>
              <a:rPr lang="en-US" sz="1600" dirty="0">
                <a:latin typeface="Times New Roman" panose="02020603050405020304" pitchFamily="18" charset="0"/>
                <a:cs typeface="Times New Roman" panose="02020603050405020304" pitchFamily="18" charset="0"/>
              </a:rPr>
              <a:t>long b = 4523232;</a:t>
            </a:r>
          </a:p>
          <a:p>
            <a:r>
              <a:rPr lang="en-US" sz="1600" dirty="0">
                <a:latin typeface="Times New Roman" panose="02020603050405020304" pitchFamily="18" charset="0"/>
                <a:cs typeface="Times New Roman" panose="02020603050405020304" pitchFamily="18" charset="0"/>
              </a:rPr>
              <a:t>long int c = 2345342;</a:t>
            </a:r>
          </a:p>
          <a:p>
            <a:r>
              <a:rPr lang="en-US" sz="1600" dirty="0">
                <a:latin typeface="Times New Roman" panose="02020603050405020304" pitchFamily="18" charset="0"/>
                <a:cs typeface="Times New Roman" panose="02020603050405020304" pitchFamily="18" charset="0"/>
              </a:rPr>
              <a:t>long double d = 233434.56343;</a:t>
            </a:r>
          </a:p>
          <a:p>
            <a:r>
              <a:rPr lang="en-US" sz="1600" dirty="0">
                <a:latin typeface="Times New Roman" panose="02020603050405020304" pitchFamily="18" charset="0"/>
                <a:cs typeface="Times New Roman" panose="02020603050405020304" pitchFamily="18" charset="0"/>
              </a:rPr>
              <a:t>short d = 3434233; // Error! out of range</a:t>
            </a:r>
          </a:p>
          <a:p>
            <a:r>
              <a:rPr lang="en-US" sz="1600" dirty="0">
                <a:latin typeface="Times New Roman" panose="02020603050405020304" pitchFamily="18" charset="0"/>
                <a:cs typeface="Times New Roman" panose="02020603050405020304" pitchFamily="18" charset="0"/>
              </a:rPr>
              <a:t>unsigned int a = -5;    // Error! can only store positive numbers or 0</a:t>
            </a:r>
          </a:p>
        </p:txBody>
      </p:sp>
      <p:graphicFrame>
        <p:nvGraphicFramePr>
          <p:cNvPr id="6" name="Table 5"/>
          <p:cNvGraphicFramePr>
            <a:graphicFrameLocks noGrp="1"/>
          </p:cNvGraphicFramePr>
          <p:nvPr>
            <p:extLst>
              <p:ext uri="{D42A27DB-BD31-4B8C-83A1-F6EECF244321}">
                <p14:modId xmlns:p14="http://schemas.microsoft.com/office/powerpoint/2010/main" val="2929801880"/>
              </p:ext>
            </p:extLst>
          </p:nvPr>
        </p:nvGraphicFramePr>
        <p:xfrm>
          <a:off x="5387789" y="2421451"/>
          <a:ext cx="6550956" cy="2873474"/>
        </p:xfrm>
        <a:graphic>
          <a:graphicData uri="http://schemas.openxmlformats.org/drawingml/2006/table">
            <a:tbl>
              <a:tblPr/>
              <a:tblGrid>
                <a:gridCol w="1667435">
                  <a:extLst>
                    <a:ext uri="{9D8B030D-6E8A-4147-A177-3AD203B41FA5}">
                      <a16:colId xmlns:a16="http://schemas.microsoft.com/office/drawing/2014/main" val="20000"/>
                    </a:ext>
                  </a:extLst>
                </a:gridCol>
                <a:gridCol w="1667435">
                  <a:extLst>
                    <a:ext uri="{9D8B030D-6E8A-4147-A177-3AD203B41FA5}">
                      <a16:colId xmlns:a16="http://schemas.microsoft.com/office/drawing/2014/main" val="20001"/>
                    </a:ext>
                  </a:extLst>
                </a:gridCol>
                <a:gridCol w="3216086">
                  <a:extLst>
                    <a:ext uri="{9D8B030D-6E8A-4147-A177-3AD203B41FA5}">
                      <a16:colId xmlns:a16="http://schemas.microsoft.com/office/drawing/2014/main" val="20002"/>
                    </a:ext>
                  </a:extLst>
                </a:gridCol>
              </a:tblGrid>
              <a:tr h="360207">
                <a:tc>
                  <a:txBody>
                    <a:bodyPr/>
                    <a:lstStyle/>
                    <a:p>
                      <a:pPr algn="l"/>
                      <a:r>
                        <a:rPr lang="en-US" b="0" dirty="0">
                          <a:effectLst/>
                          <a:latin typeface="Times New Roman" panose="02020603050405020304" pitchFamily="18" charset="0"/>
                          <a:cs typeface="Times New Roman" panose="02020603050405020304" pitchFamily="18" charset="0"/>
                        </a:rPr>
                        <a:t>Data Type</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latin typeface="Times New Roman" panose="02020603050405020304" pitchFamily="18" charset="0"/>
                          <a:cs typeface="Times New Roman" panose="02020603050405020304" pitchFamily="18" charset="0"/>
                        </a:rPr>
                        <a:t>Size (in Bytes)</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latin typeface="Times New Roman" panose="02020603050405020304" pitchFamily="18" charset="0"/>
                          <a:cs typeface="Times New Roman" panose="02020603050405020304" pitchFamily="18" charset="0"/>
                        </a:rPr>
                        <a:t>Meaning</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0"/>
                  </a:ext>
                </a:extLst>
              </a:tr>
              <a:tr h="534100">
                <a:tc>
                  <a:txBody>
                    <a:bodyPr/>
                    <a:lstStyle/>
                    <a:p>
                      <a:r>
                        <a:rPr lang="en-US">
                          <a:effectLst/>
                          <a:latin typeface="Times New Roman" panose="02020603050405020304" pitchFamily="18" charset="0"/>
                          <a:cs typeface="Times New Roman" panose="02020603050405020304" pitchFamily="18" charset="0"/>
                        </a:rPr>
                        <a:t>signed int</a:t>
                      </a:r>
                    </a:p>
                  </a:txBody>
                  <a:tcPr marL="228600" marR="228600" marT="114300" marB="114300" anchor="ctr">
                    <a:lnL>
                      <a:noFill/>
                    </a:lnL>
                    <a:lnR>
                      <a:noFill/>
                    </a:lnR>
                    <a:lnT>
                      <a:noFill/>
                    </a:lnT>
                    <a:lnB>
                      <a:noFill/>
                    </a:lnB>
                    <a:solidFill>
                      <a:srgbClr val="F8FAFF"/>
                    </a:solidFill>
                  </a:tcPr>
                </a:tc>
                <a:tc>
                  <a:txBody>
                    <a:bodyPr/>
                    <a:lstStyle/>
                    <a:p>
                      <a:r>
                        <a:rPr lang="en-US" dirty="0">
                          <a:effectLst/>
                          <a:latin typeface="Times New Roman" panose="02020603050405020304" pitchFamily="18" charset="0"/>
                          <a:cs typeface="Times New Roman" panose="02020603050405020304" pitchFamily="18" charset="0"/>
                        </a:rPr>
                        <a:t>4</a:t>
                      </a:r>
                    </a:p>
                  </a:txBody>
                  <a:tcPr marL="228600" marR="228600" marT="114300" marB="114300" anchor="ctr">
                    <a:lnL>
                      <a:noFill/>
                    </a:lnL>
                    <a:lnR>
                      <a:noFill/>
                    </a:lnR>
                    <a:lnT>
                      <a:noFill/>
                    </a:lnT>
                    <a:lnB>
                      <a:noFill/>
                    </a:lnB>
                    <a:solidFill>
                      <a:srgbClr val="F8FAFF"/>
                    </a:solidFill>
                  </a:tcPr>
                </a:tc>
                <a:tc>
                  <a:txBody>
                    <a:bodyPr/>
                    <a:lstStyle/>
                    <a:p>
                      <a:r>
                        <a:rPr lang="en-US">
                          <a:effectLst/>
                          <a:latin typeface="Times New Roman" panose="02020603050405020304" pitchFamily="18" charset="0"/>
                          <a:cs typeface="Times New Roman" panose="02020603050405020304" pitchFamily="18" charset="0"/>
                        </a:rPr>
                        <a:t>used for integers (equivalent to int)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1"/>
                  </a:ext>
                </a:extLst>
              </a:tr>
              <a:tr h="534100">
                <a:tc>
                  <a:txBody>
                    <a:bodyPr/>
                    <a:lstStyle/>
                    <a:p>
                      <a:r>
                        <a:rPr lang="en-US">
                          <a:effectLst/>
                          <a:latin typeface="Times New Roman" panose="02020603050405020304" pitchFamily="18" charset="0"/>
                          <a:cs typeface="Times New Roman" panose="02020603050405020304" pitchFamily="18" charset="0"/>
                        </a:rPr>
                        <a:t>unsigned int</a:t>
                      </a:r>
                    </a:p>
                  </a:txBody>
                  <a:tcPr marL="228600" marR="228600" marT="114300" marB="114300" anchor="ctr">
                    <a:lnL>
                      <a:noFill/>
                    </a:lnL>
                    <a:lnR>
                      <a:noFill/>
                    </a:lnR>
                    <a:lnT>
                      <a:noFill/>
                    </a:lnT>
                    <a:lnB>
                      <a:noFill/>
                    </a:lnB>
                    <a:solidFill>
                      <a:srgbClr val="F8FAFF"/>
                    </a:solidFill>
                  </a:tcPr>
                </a:tc>
                <a:tc>
                  <a:txBody>
                    <a:bodyPr/>
                    <a:lstStyle/>
                    <a:p>
                      <a:r>
                        <a:rPr lang="en-US" dirty="0">
                          <a:effectLst/>
                          <a:latin typeface="Times New Roman" panose="02020603050405020304" pitchFamily="18" charset="0"/>
                          <a:cs typeface="Times New Roman" panose="02020603050405020304" pitchFamily="18" charset="0"/>
                        </a:rPr>
                        <a:t>4</a:t>
                      </a:r>
                    </a:p>
                  </a:txBody>
                  <a:tcPr marL="228600" marR="228600" marT="114300" marB="114300" anchor="ctr">
                    <a:lnL>
                      <a:noFill/>
                    </a:lnL>
                    <a:lnR>
                      <a:noFill/>
                    </a:lnR>
                    <a:lnT>
                      <a:noFill/>
                    </a:lnT>
                    <a:lnB>
                      <a:noFill/>
                    </a:lnB>
                    <a:solidFill>
                      <a:srgbClr val="F8FAFF"/>
                    </a:solidFill>
                  </a:tcPr>
                </a:tc>
                <a:tc>
                  <a:txBody>
                    <a:bodyPr/>
                    <a:lstStyle/>
                    <a:p>
                      <a:r>
                        <a:rPr lang="en-US">
                          <a:effectLst/>
                          <a:latin typeface="Times New Roman" panose="02020603050405020304" pitchFamily="18" charset="0"/>
                          <a:cs typeface="Times New Roman" panose="02020603050405020304" pitchFamily="18" charset="0"/>
                        </a:rPr>
                        <a:t>can only store positive integers</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2"/>
                  </a:ext>
                </a:extLst>
              </a:tr>
              <a:tr h="534100">
                <a:tc>
                  <a:txBody>
                    <a:bodyPr/>
                    <a:lstStyle/>
                    <a:p>
                      <a:r>
                        <a:rPr lang="en-US">
                          <a:effectLst/>
                          <a:latin typeface="Times New Roman" panose="02020603050405020304" pitchFamily="18" charset="0"/>
                          <a:cs typeface="Times New Roman" panose="02020603050405020304" pitchFamily="18" charset="0"/>
                        </a:rPr>
                        <a:t>short</a:t>
                      </a:r>
                    </a:p>
                  </a:txBody>
                  <a:tcPr marL="228600" marR="228600" marT="114300" marB="114300" anchor="ctr">
                    <a:lnL>
                      <a:noFill/>
                    </a:lnL>
                    <a:lnR>
                      <a:noFill/>
                    </a:lnR>
                    <a:lnT>
                      <a:noFill/>
                    </a:lnT>
                    <a:lnB>
                      <a:noFill/>
                    </a:lnB>
                    <a:solidFill>
                      <a:srgbClr val="F8FAFF"/>
                    </a:solidFill>
                  </a:tcPr>
                </a:tc>
                <a:tc>
                  <a:txBody>
                    <a:bodyPr/>
                    <a:lstStyle/>
                    <a:p>
                      <a:r>
                        <a:rPr lang="en-US" dirty="0">
                          <a:effectLst/>
                          <a:latin typeface="Times New Roman" panose="02020603050405020304" pitchFamily="18" charset="0"/>
                          <a:cs typeface="Times New Roman" panose="02020603050405020304" pitchFamily="18" charset="0"/>
                        </a:rPr>
                        <a:t>2</a:t>
                      </a:r>
                    </a:p>
                  </a:txBody>
                  <a:tcPr marL="228600" marR="228600" marT="114300" marB="114300" anchor="ctr">
                    <a:lnL>
                      <a:noFill/>
                    </a:lnL>
                    <a:lnR>
                      <a:noFill/>
                    </a:lnR>
                    <a:lnT>
                      <a:noFill/>
                    </a:lnT>
                    <a:lnB>
                      <a:noFill/>
                    </a:lnB>
                    <a:solidFill>
                      <a:srgbClr val="F8FAFF"/>
                    </a:solidFill>
                  </a:tcPr>
                </a:tc>
                <a:tc>
                  <a:txBody>
                    <a:bodyPr/>
                    <a:lstStyle/>
                    <a:p>
                      <a:r>
                        <a:rPr lang="en-US">
                          <a:effectLst/>
                          <a:latin typeface="Times New Roman" panose="02020603050405020304" pitchFamily="18" charset="0"/>
                          <a:cs typeface="Times New Roman" panose="02020603050405020304" pitchFamily="18" charset="0"/>
                        </a:rPr>
                        <a:t>used for small integers (range </a:t>
                      </a:r>
                      <a:r>
                        <a:rPr lang="en-US" b="1">
                          <a:effectLst/>
                          <a:latin typeface="Times New Roman" panose="02020603050405020304" pitchFamily="18" charset="0"/>
                          <a:cs typeface="Times New Roman" panose="02020603050405020304" pitchFamily="18" charset="0"/>
                        </a:rPr>
                        <a:t>-32768 to 32767</a:t>
                      </a:r>
                      <a:r>
                        <a:rPr lang="en-US">
                          <a:effectLst/>
                          <a:latin typeface="Times New Roman" panose="02020603050405020304" pitchFamily="18" charset="0"/>
                          <a:cs typeface="Times New Roman" panose="02020603050405020304" pitchFamily="18" charset="0"/>
                        </a:rPr>
                        <a: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3"/>
                  </a:ext>
                </a:extLst>
              </a:tr>
              <a:tr h="707994">
                <a:tc>
                  <a:txBody>
                    <a:bodyPr/>
                    <a:lstStyle/>
                    <a:p>
                      <a:r>
                        <a:rPr lang="en-US" dirty="0">
                          <a:effectLst/>
                          <a:latin typeface="Times New Roman" panose="02020603050405020304" pitchFamily="18" charset="0"/>
                          <a:cs typeface="Times New Roman" panose="02020603050405020304" pitchFamily="18" charset="0"/>
                        </a:rPr>
                        <a:t>unsigned short</a:t>
                      </a:r>
                    </a:p>
                  </a:txBody>
                  <a:tcPr marL="228600" marR="228600" marT="114300" marB="114300" anchor="ctr">
                    <a:lnL>
                      <a:noFill/>
                    </a:lnL>
                    <a:lnR>
                      <a:noFill/>
                    </a:lnR>
                    <a:lnT>
                      <a:noFill/>
                    </a:lnT>
                    <a:lnB>
                      <a:noFill/>
                    </a:lnB>
                    <a:solidFill>
                      <a:srgbClr val="F8FAFF"/>
                    </a:solidFill>
                  </a:tcPr>
                </a:tc>
                <a:tc>
                  <a:txBody>
                    <a:bodyPr/>
                    <a:lstStyle/>
                    <a:p>
                      <a:r>
                        <a:rPr lang="en-US" dirty="0">
                          <a:effectLst/>
                          <a:latin typeface="Times New Roman" panose="02020603050405020304" pitchFamily="18" charset="0"/>
                          <a:cs typeface="Times New Roman" panose="02020603050405020304" pitchFamily="18" charset="0"/>
                        </a:rPr>
                        <a:t>2</a:t>
                      </a:r>
                    </a:p>
                  </a:txBody>
                  <a:tcPr marL="228600" marR="228600" marT="114300" marB="114300" anchor="ctr">
                    <a:lnL>
                      <a:noFill/>
                    </a:lnL>
                    <a:lnR>
                      <a:noFill/>
                    </a:lnR>
                    <a:lnT>
                      <a:noFill/>
                    </a:lnT>
                    <a:lnB>
                      <a:noFill/>
                    </a:lnB>
                    <a:solidFill>
                      <a:srgbClr val="F8FAFF"/>
                    </a:solidFill>
                  </a:tcPr>
                </a:tc>
                <a:tc>
                  <a:txBody>
                    <a:bodyPr/>
                    <a:lstStyle/>
                    <a:p>
                      <a:r>
                        <a:rPr lang="en-US" dirty="0">
                          <a:effectLst/>
                          <a:latin typeface="Times New Roman" panose="02020603050405020304" pitchFamily="18" charset="0"/>
                          <a:cs typeface="Times New Roman" panose="02020603050405020304" pitchFamily="18" charset="0"/>
                        </a:rPr>
                        <a:t>used for small positive integers (range </a:t>
                      </a:r>
                      <a:r>
                        <a:rPr lang="en-US" b="1" dirty="0">
                          <a:effectLst/>
                          <a:latin typeface="Times New Roman" panose="02020603050405020304" pitchFamily="18" charset="0"/>
                          <a:cs typeface="Times New Roman" panose="02020603050405020304" pitchFamily="18" charset="0"/>
                        </a:rPr>
                        <a:t>0 to 65,535</a:t>
                      </a:r>
                      <a:r>
                        <a:rPr lang="en-US" dirty="0">
                          <a:effectLst/>
                          <a:latin typeface="Times New Roman" panose="02020603050405020304" pitchFamily="18" charset="0"/>
                          <a:cs typeface="Times New Roman" panose="02020603050405020304" pitchFamily="18" charset="0"/>
                        </a:rPr>
                        <a: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2905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Encapsulation cont.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meaning of Encapsulation, is to make sure that "sensitive" data is hidden from users.</a:t>
            </a:r>
          </a:p>
          <a:p>
            <a:r>
              <a:rPr lang="en-US" dirty="0">
                <a:latin typeface="Times New Roman" panose="02020603050405020304" pitchFamily="18" charset="0"/>
                <a:cs typeface="Times New Roman" panose="02020603050405020304" pitchFamily="18" charset="0"/>
              </a:rPr>
              <a:t>To achieve this, you must declare class variables/attributes as private (cannot be accessed from outside the class). </a:t>
            </a:r>
          </a:p>
          <a:p>
            <a:r>
              <a:rPr lang="en-US" dirty="0">
                <a:latin typeface="Times New Roman" panose="02020603050405020304" pitchFamily="18" charset="0"/>
                <a:cs typeface="Times New Roman" panose="02020603050405020304" pitchFamily="18" charset="0"/>
              </a:rPr>
              <a:t>If you want others to read or modify the value of a private member, you can provide public get and set methods.</a:t>
            </a:r>
          </a:p>
        </p:txBody>
      </p:sp>
    </p:spTree>
    <p:extLst>
      <p:ext uri="{BB962C8B-B14F-4D97-AF65-F5344CB8AC3E}">
        <p14:creationId xmlns:p14="http://schemas.microsoft.com/office/powerpoint/2010/main" val="1379934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Typedef</a:t>
            </a:r>
            <a:endParaRPr lang="en-US" dirty="0"/>
          </a:p>
        </p:txBody>
      </p:sp>
      <p:sp>
        <p:nvSpPr>
          <p:cNvPr id="3" name="Content Placeholder 2"/>
          <p:cNvSpPr>
            <a:spLocks noGrp="1"/>
          </p:cNvSpPr>
          <p:nvPr>
            <p:ph idx="1"/>
          </p:nvPr>
        </p:nvSpPr>
        <p:spPr/>
        <p:txBody>
          <a:bodyPr/>
          <a:lstStyle/>
          <a:p>
            <a:r>
              <a:rPr lang="en-US" dirty="0"/>
              <a:t>Syntax:</a:t>
            </a:r>
          </a:p>
          <a:p>
            <a:endParaRPr lang="en-US" dirty="0"/>
          </a:p>
          <a:p>
            <a:r>
              <a:rPr lang="en-US" dirty="0" err="1"/>
              <a:t>typedef</a:t>
            </a:r>
            <a:r>
              <a:rPr lang="en-US" dirty="0"/>
              <a:t> int integer;</a:t>
            </a:r>
          </a:p>
          <a:p>
            <a:r>
              <a:rPr lang="en-US" dirty="0"/>
              <a:t>Now, you can use integer instead of int in the program.</a:t>
            </a:r>
          </a:p>
          <a:p>
            <a:endParaRPr lang="en-US" dirty="0"/>
          </a:p>
          <a:p>
            <a:r>
              <a:rPr lang="en-US" dirty="0"/>
              <a:t>Consider this example:</a:t>
            </a:r>
          </a:p>
          <a:p>
            <a:endParaRPr lang="en-US" dirty="0"/>
          </a:p>
          <a:p>
            <a:r>
              <a:rPr lang="en-US" dirty="0"/>
              <a:t>#include using namespace std; main() { </a:t>
            </a:r>
            <a:r>
              <a:rPr lang="en-US" dirty="0" err="1"/>
              <a:t>typedef</a:t>
            </a:r>
            <a:r>
              <a:rPr lang="en-US" dirty="0"/>
              <a:t> int marks; marks </a:t>
            </a:r>
            <a:r>
              <a:rPr lang="en-US" dirty="0" err="1"/>
              <a:t>phy</a:t>
            </a:r>
            <a:r>
              <a:rPr lang="en-US" dirty="0"/>
              <a:t> = 80; marks </a:t>
            </a:r>
            <a:r>
              <a:rPr lang="en-US" dirty="0" err="1"/>
              <a:t>chem</a:t>
            </a:r>
            <a:r>
              <a:rPr lang="en-US" dirty="0"/>
              <a:t> = 70; cout&lt;&lt;"</a:t>
            </a:r>
            <a:r>
              <a:rPr lang="en-US" dirty="0" err="1"/>
              <a:t>phy</a:t>
            </a:r>
            <a:r>
              <a:rPr lang="en-US" dirty="0"/>
              <a:t> marks:"&lt;</a:t>
            </a:r>
          </a:p>
          <a:p>
            <a:r>
              <a:rPr lang="en-US" dirty="0"/>
              <a:t>Output: </a:t>
            </a:r>
            <a:r>
              <a:rPr lang="en-US" dirty="0" err="1"/>
              <a:t>phy</a:t>
            </a:r>
            <a:r>
              <a:rPr lang="en-US" dirty="0"/>
              <a:t> marks:80 </a:t>
            </a:r>
            <a:r>
              <a:rPr lang="en-US" dirty="0" err="1"/>
              <a:t>chem</a:t>
            </a:r>
            <a:r>
              <a:rPr lang="en-US" dirty="0"/>
              <a:t> marks:70</a:t>
            </a:r>
          </a:p>
        </p:txBody>
      </p:sp>
    </p:spTree>
    <p:extLst>
      <p:ext uri="{BB962C8B-B14F-4D97-AF65-F5344CB8AC3E}">
        <p14:creationId xmlns:p14="http://schemas.microsoft.com/office/powerpoint/2010/main" val="208687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40302"/>
            <a:ext cx="10058400" cy="1371600"/>
          </a:xfrm>
        </p:spPr>
        <p:txBody>
          <a:bodyPr>
            <a:normAutofit fontScale="90000"/>
          </a:bodyPr>
          <a:lstStyle/>
          <a:p>
            <a:r>
              <a:rPr lang="en-US" dirty="0"/>
              <a:t>Encapsulation-Access Private Members</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access a private attribute, use public "</a:t>
            </a:r>
            <a:r>
              <a:rPr lang="en-US" b="1" dirty="0">
                <a:latin typeface="Times New Roman" panose="02020603050405020304" pitchFamily="18" charset="0"/>
                <a:cs typeface="Times New Roman" panose="02020603050405020304" pitchFamily="18" charset="0"/>
              </a:rPr>
              <a:t>get</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set</a:t>
            </a:r>
            <a:r>
              <a:rPr lang="en-US" dirty="0">
                <a:latin typeface="Times New Roman" panose="02020603050405020304" pitchFamily="18" charset="0"/>
                <a:cs typeface="Times New Roman" panose="02020603050405020304" pitchFamily="18" charset="0"/>
              </a:rPr>
              <a:t>" methods:</a:t>
            </a:r>
          </a:p>
        </p:txBody>
      </p:sp>
      <p:pic>
        <p:nvPicPr>
          <p:cNvPr id="4" name="Picture 3"/>
          <p:cNvPicPr>
            <a:picLocks noChangeAspect="1"/>
          </p:cNvPicPr>
          <p:nvPr/>
        </p:nvPicPr>
        <p:blipFill rotWithShape="1">
          <a:blip r:embed="rId2"/>
          <a:srcRect l="12614" t="25800" r="73191" b="20383"/>
          <a:stretch/>
        </p:blipFill>
        <p:spPr>
          <a:xfrm>
            <a:off x="8954530" y="744244"/>
            <a:ext cx="2652584" cy="5656994"/>
          </a:xfrm>
          <a:prstGeom prst="rect">
            <a:avLst/>
          </a:prstGeom>
        </p:spPr>
      </p:pic>
      <p:pic>
        <p:nvPicPr>
          <p:cNvPr id="5" name="Picture 4"/>
          <p:cNvPicPr>
            <a:picLocks noChangeAspect="1"/>
          </p:cNvPicPr>
          <p:nvPr/>
        </p:nvPicPr>
        <p:blipFill rotWithShape="1">
          <a:blip r:embed="rId3"/>
          <a:srcRect l="50233" t="19187" r="44583" b="76181"/>
          <a:stretch/>
        </p:blipFill>
        <p:spPr>
          <a:xfrm>
            <a:off x="6711116" y="5206418"/>
            <a:ext cx="2012753" cy="1011721"/>
          </a:xfrm>
          <a:prstGeom prst="rect">
            <a:avLst/>
          </a:prstGeom>
        </p:spPr>
      </p:pic>
      <p:sp>
        <p:nvSpPr>
          <p:cNvPr id="7" name="Rectangle 6"/>
          <p:cNvSpPr/>
          <p:nvPr/>
        </p:nvSpPr>
        <p:spPr>
          <a:xfrm>
            <a:off x="1128584" y="2756436"/>
            <a:ext cx="6096000" cy="2246769"/>
          </a:xfrm>
          <a:prstGeom prst="rect">
            <a:avLst/>
          </a:prstGeom>
        </p:spPr>
        <p:txBody>
          <a:bodyPr>
            <a:spAutoFit/>
          </a:bodyPr>
          <a:lstStyle/>
          <a:p>
            <a:r>
              <a:rPr lang="en-US" sz="1400" dirty="0">
                <a:latin typeface="Times New Roman" panose="02020603050405020304" pitchFamily="18" charset="0"/>
                <a:cs typeface="Times New Roman" panose="02020603050405020304" pitchFamily="18" charset="0"/>
              </a:rPr>
              <a:t>The salary attribute is private, which have restricted access.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public setSalary() method takes a parameter (s) and assigns it to the salary attribute (salary = 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public getSalary() method returns the value of the private salary attribute.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Inside main(), we create an object of the Employee class. Now we can use the setSalary() method to set the value of the private attribute to 50000. Then we call the getSalary() method on the object to return the value</a:t>
            </a:r>
          </a:p>
        </p:txBody>
      </p:sp>
    </p:spTree>
    <p:extLst>
      <p:ext uri="{BB962C8B-B14F-4D97-AF65-F5344CB8AC3E}">
        <p14:creationId xmlns:p14="http://schemas.microsoft.com/office/powerpoint/2010/main" val="84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Encapsulation</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There are three types of encapsulations:</a:t>
            </a:r>
          </a:p>
          <a:p>
            <a:r>
              <a:rPr lang="en-US" b="1" dirty="0">
                <a:latin typeface="Times New Roman" panose="02020603050405020304" pitchFamily="18" charset="0"/>
                <a:cs typeface="Times New Roman" panose="02020603050405020304" pitchFamily="18" charset="0"/>
              </a:rPr>
              <a:t>Member Variable Encapsulation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 this type of encapsulation, all the data members are declared as private.</a:t>
            </a:r>
          </a:p>
          <a:p>
            <a:r>
              <a:rPr lang="en-US" b="1" dirty="0">
                <a:latin typeface="Times New Roman" panose="02020603050405020304" pitchFamily="18" charset="0"/>
                <a:cs typeface="Times New Roman" panose="02020603050405020304" pitchFamily="18" charset="0"/>
              </a:rPr>
              <a:t>Function Encapsulation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 this type of encapsulation, some of the member functions are declared as private. The constructor is public.</a:t>
            </a:r>
          </a:p>
          <a:p>
            <a:r>
              <a:rPr lang="en-US" b="1" dirty="0">
                <a:latin typeface="Times New Roman" panose="02020603050405020304" pitchFamily="18" charset="0"/>
                <a:cs typeface="Times New Roman" panose="02020603050405020304" pitchFamily="18" charset="0"/>
              </a:rPr>
              <a:t>Class Encapsulation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 this type of encapsulation, all a class is declared as private. This is mostly done   during nested classes.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69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Encapsulation</a:t>
            </a:r>
            <a:br>
              <a:rPr lang="en-US" dirty="0"/>
            </a:br>
            <a:endParaRPr lang="en-US" dirty="0"/>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Encapsulation is necessary to keep the details about an object hidden from the users of that object. </a:t>
            </a:r>
          </a:p>
          <a:p>
            <a:r>
              <a:rPr lang="en-US" sz="1600" dirty="0">
                <a:latin typeface="Times New Roman" panose="02020603050405020304" pitchFamily="18" charset="0"/>
                <a:cs typeface="Times New Roman" panose="02020603050405020304" pitchFamily="18" charset="0"/>
              </a:rPr>
              <a:t>Details of an object are stored in its data members (member </a:t>
            </a:r>
            <a:r>
              <a:rPr lang="en-US" sz="1600" dirty="0" err="1">
                <a:latin typeface="Times New Roman" panose="02020603050405020304" pitchFamily="18" charset="0"/>
                <a:cs typeface="Times New Roman" panose="02020603050405020304" pitchFamily="18" charset="0"/>
              </a:rPr>
              <a:t>bables</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This is the reason we make all the member variables of a class private and most of the member functions public. </a:t>
            </a:r>
          </a:p>
          <a:p>
            <a:r>
              <a:rPr lang="en-US" sz="1600" dirty="0">
                <a:latin typeface="Times New Roman" panose="02020603050405020304" pitchFamily="18" charset="0"/>
                <a:cs typeface="Times New Roman" panose="02020603050405020304" pitchFamily="18" charset="0"/>
              </a:rPr>
              <a:t>Member variables are made private so that these cannot be directly accessed from outside the class (to hide the details of any object of that class like how the data about the object is implemented) and so most member functions are made public to allow the users to access the data members through those functions.</a:t>
            </a:r>
          </a:p>
          <a:p>
            <a:r>
              <a:rPr lang="en-US" sz="1600" dirty="0">
                <a:latin typeface="Times New Roman" panose="02020603050405020304" pitchFamily="18" charset="0"/>
                <a:cs typeface="Times New Roman" panose="02020603050405020304" pitchFamily="18" charset="0"/>
              </a:rPr>
              <a:t>It is considered good practice to declare your class attributes as private (as often as you can). Encapsulation ensures better control of your data, because you (or others) can change one part of the code without affecting other parts</a:t>
            </a:r>
          </a:p>
          <a:p>
            <a:r>
              <a:rPr lang="en-US" sz="1600" dirty="0">
                <a:latin typeface="Times New Roman" panose="02020603050405020304" pitchFamily="18" charset="0"/>
                <a:cs typeface="Times New Roman" panose="02020603050405020304" pitchFamily="18" charset="0"/>
              </a:rPr>
              <a:t>Increased security of data</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24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 of Encapsulation</a:t>
            </a:r>
            <a:br>
              <a:rPr lang="en-US" dirty="0"/>
            </a:b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Help protect our data.</a:t>
            </a:r>
            <a:r>
              <a:rPr lang="en-US" dirty="0">
                <a:latin typeface="Times New Roman" panose="02020603050405020304" pitchFamily="18" charset="0"/>
                <a:cs typeface="Times New Roman" panose="02020603050405020304" pitchFamily="18" charset="0"/>
              </a:rPr>
              <a:t> A client cannot change an Account's balance if we encapsulate it.</a:t>
            </a:r>
          </a:p>
          <a:p>
            <a:r>
              <a:rPr lang="en-US" b="1" dirty="0">
                <a:latin typeface="Times New Roman" panose="02020603050405020304" pitchFamily="18" charset="0"/>
                <a:cs typeface="Times New Roman" panose="02020603050405020304" pitchFamily="18" charset="0"/>
              </a:rPr>
              <a:t>Encapsulated classes are easier to change.</a:t>
            </a:r>
            <a:r>
              <a:rPr lang="en-US" dirty="0">
                <a:latin typeface="Times New Roman" panose="02020603050405020304" pitchFamily="18" charset="0"/>
                <a:cs typeface="Times New Roman" panose="02020603050405020304" pitchFamily="18" charset="0"/>
              </a:rPr>
              <a:t> We can change the privacy of the data according to the requirement without changing the whole program by using access modifiers (public, private, protected). For example, if a data member is declared private and we wish to make it directly accessible from anywhere outside the class, we just need to replace the specifier private by public.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775784"/>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4250</TotalTime>
  <Words>3460</Words>
  <Application>Microsoft Office PowerPoint</Application>
  <PresentationFormat>Widescreen</PresentationFormat>
  <Paragraphs>383</Paragraphs>
  <Slides>50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Century Gothic</vt:lpstr>
      <vt:lpstr>Garamond</vt:lpstr>
      <vt:lpstr>Times New Roman</vt:lpstr>
      <vt:lpstr>Arial</vt:lpstr>
      <vt:lpstr>Wingdings</vt:lpstr>
      <vt:lpstr>Old Standard TT</vt:lpstr>
      <vt:lpstr>Courier New</vt:lpstr>
      <vt:lpstr>Andale Mono</vt:lpstr>
      <vt:lpstr>Calibri</vt:lpstr>
      <vt:lpstr>Paperback</vt:lpstr>
      <vt:lpstr>Week Two – Class One</vt:lpstr>
      <vt:lpstr>Encapsulation</vt:lpstr>
      <vt:lpstr> Real Life Example Of Encapsulation</vt:lpstr>
      <vt:lpstr>Real life example</vt:lpstr>
      <vt:lpstr>Encapsulation cont.</vt:lpstr>
      <vt:lpstr>Encapsulation-Access Private Members </vt:lpstr>
      <vt:lpstr>Types Of Encapsulation</vt:lpstr>
      <vt:lpstr>Why Encapsulation </vt:lpstr>
      <vt:lpstr>Benefits of Encapsulation </vt:lpstr>
      <vt:lpstr>Abstraction</vt:lpstr>
      <vt:lpstr>Abstraction in OOP</vt:lpstr>
      <vt:lpstr>Example – Abstraction</vt:lpstr>
      <vt:lpstr>Encapsulation vs Abstraction</vt:lpstr>
      <vt:lpstr>Abstraction </vt:lpstr>
      <vt:lpstr>Introduction To Objects Into Real World</vt:lpstr>
      <vt:lpstr>Getter/Setter Functions</vt:lpstr>
      <vt:lpstr>Getter/Setter Functions</vt:lpstr>
      <vt:lpstr>Function and it ReturnType</vt:lpstr>
      <vt:lpstr>Case-Study</vt:lpstr>
      <vt:lpstr>Exercise</vt:lpstr>
      <vt:lpstr>Example</vt:lpstr>
      <vt:lpstr>Object v/s Classes</vt:lpstr>
      <vt:lpstr>Access Control</vt:lpstr>
      <vt:lpstr>Protected-Modifier</vt:lpstr>
      <vt:lpstr>Private Modifier</vt:lpstr>
      <vt:lpstr>Private Modifier</vt:lpstr>
      <vt:lpstr>Constructor </vt:lpstr>
      <vt:lpstr>Constructor cont'd</vt:lpstr>
      <vt:lpstr>Advantages</vt:lpstr>
      <vt:lpstr>Excercise</vt:lpstr>
      <vt:lpstr>Generalized Class</vt:lpstr>
      <vt:lpstr>Specialized Class</vt:lpstr>
      <vt:lpstr>Type of classes</vt:lpstr>
      <vt:lpstr>Abstract Class</vt:lpstr>
      <vt:lpstr>Virtual member function</vt:lpstr>
      <vt:lpstr>Concrete Class</vt:lpstr>
      <vt:lpstr>Sructure </vt:lpstr>
      <vt:lpstr>Syntax of structure</vt:lpstr>
      <vt:lpstr>C Structure vs C++ Structure</vt:lpstr>
      <vt:lpstr>C Structure vs C++ Structure</vt:lpstr>
      <vt:lpstr>C Structure vs C++ Structure</vt:lpstr>
      <vt:lpstr>C Structure vs C++ Structure</vt:lpstr>
      <vt:lpstr>Structure vs Classes</vt:lpstr>
      <vt:lpstr>Structure vs Classes</vt:lpstr>
      <vt:lpstr>Primitive Data VS Derived Data Types</vt:lpstr>
      <vt:lpstr>C++ data Types</vt:lpstr>
      <vt:lpstr>Example 1: Get ASCII Value of a Character </vt:lpstr>
      <vt:lpstr>Example 1: Printing a char variable  </vt:lpstr>
      <vt:lpstr>C++ Type Modifiers </vt:lpstr>
      <vt:lpstr>Typedef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Administrator</dc:creator>
  <cp:lastModifiedBy>Rawal Abbasi</cp:lastModifiedBy>
  <cp:revision>18</cp:revision>
  <dcterms:modified xsi:type="dcterms:W3CDTF">2024-01-30T07:08:58Z</dcterms:modified>
</cp:coreProperties>
</file>