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5" r:id="rId3"/>
    <p:sldId id="276" r:id="rId4"/>
    <p:sldId id="257" r:id="rId5"/>
    <p:sldId id="258" r:id="rId6"/>
    <p:sldId id="266" r:id="rId7"/>
    <p:sldId id="274" r:id="rId8"/>
    <p:sldId id="275" r:id="rId9"/>
    <p:sldId id="279" r:id="rId10"/>
    <p:sldId id="260" r:id="rId11"/>
    <p:sldId id="267" r:id="rId12"/>
    <p:sldId id="271" r:id="rId13"/>
    <p:sldId id="272" r:id="rId14"/>
    <p:sldId id="273" r:id="rId15"/>
    <p:sldId id="268" r:id="rId16"/>
    <p:sldId id="269" r:id="rId17"/>
    <p:sldId id="270" r:id="rId18"/>
    <p:sldId id="280" r:id="rId19"/>
    <p:sldId id="261" r:id="rId20"/>
    <p:sldId id="263" r:id="rId21"/>
    <p:sldId id="278" r:id="rId22"/>
    <p:sldId id="277" r:id="rId23"/>
    <p:sldId id="26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A1B07D2D-AEC8-493A-94A8-EEF66EC6786D}"/>
    <pc:docChg chg="delSld modSld">
      <pc:chgData name="Rawal Abbasi" userId="204d2a36f0ecac39" providerId="LiveId" clId="{A1B07D2D-AEC8-493A-94A8-EEF66EC6786D}" dt="2023-10-05T09:35:08.947" v="2" actId="47"/>
      <pc:docMkLst>
        <pc:docMk/>
      </pc:docMkLst>
      <pc:sldChg chg="modSp mod">
        <pc:chgData name="Rawal Abbasi" userId="204d2a36f0ecac39" providerId="LiveId" clId="{A1B07D2D-AEC8-493A-94A8-EEF66EC6786D}" dt="2023-10-05T09:31:24.727" v="1" actId="20577"/>
        <pc:sldMkLst>
          <pc:docMk/>
          <pc:sldMk cId="1346106693" sldId="276"/>
        </pc:sldMkLst>
        <pc:spChg chg="mod">
          <ac:chgData name="Rawal Abbasi" userId="204d2a36f0ecac39" providerId="LiveId" clId="{A1B07D2D-AEC8-493A-94A8-EEF66EC6786D}" dt="2023-10-05T09:31:24.727" v="1" actId="20577"/>
          <ac:spMkLst>
            <pc:docMk/>
            <pc:sldMk cId="1346106693" sldId="276"/>
            <ac:spMk id="3" creationId="{697977B4-0931-4FA8-839F-E02B2BD4C4EB}"/>
          </ac:spMkLst>
        </pc:spChg>
      </pc:sldChg>
      <pc:sldChg chg="del">
        <pc:chgData name="Rawal Abbasi" userId="204d2a36f0ecac39" providerId="LiveId" clId="{A1B07D2D-AEC8-493A-94A8-EEF66EC6786D}" dt="2023-10-05T09:35:08.947" v="2" actId="47"/>
        <pc:sldMkLst>
          <pc:docMk/>
          <pc:sldMk cId="249085657" sldId="280"/>
        </pc:sldMkLst>
      </pc:sldChg>
    </pc:docChg>
  </pc:docChgLst>
  <pc:docChgLst>
    <pc:chgData name="Rawal Abbasi" userId="204d2a36f0ecac39" providerId="LiveId" clId="{9018074D-215D-4D4B-91A8-B1106894D203}"/>
    <pc:docChg chg="custSel addSld modSld">
      <pc:chgData name="Rawal Abbasi" userId="204d2a36f0ecac39" providerId="LiveId" clId="{9018074D-215D-4D4B-91A8-B1106894D203}" dt="2024-02-19T08:25:00.740" v="32" actId="33524"/>
      <pc:docMkLst>
        <pc:docMk/>
      </pc:docMkLst>
      <pc:sldChg chg="modSp mod">
        <pc:chgData name="Rawal Abbasi" userId="204d2a36f0ecac39" providerId="LiveId" clId="{9018074D-215D-4D4B-91A8-B1106894D203}" dt="2024-02-19T08:25:00.740" v="32" actId="33524"/>
        <pc:sldMkLst>
          <pc:docMk/>
          <pc:sldMk cId="353406034" sldId="266"/>
        </pc:sldMkLst>
        <pc:spChg chg="mod">
          <ac:chgData name="Rawal Abbasi" userId="204d2a36f0ecac39" providerId="LiveId" clId="{9018074D-215D-4D4B-91A8-B1106894D203}" dt="2024-02-19T08:25:00.740" v="32" actId="33524"/>
          <ac:spMkLst>
            <pc:docMk/>
            <pc:sldMk cId="353406034" sldId="266"/>
            <ac:spMk id="3" creationId="{390BE68F-2FC5-4249-A871-311DFE9DB765}"/>
          </ac:spMkLst>
        </pc:spChg>
      </pc:sldChg>
      <pc:sldChg chg="addSp delSp modSp new mod">
        <pc:chgData name="Rawal Abbasi" userId="204d2a36f0ecac39" providerId="LiveId" clId="{9018074D-215D-4D4B-91A8-B1106894D203}" dt="2024-02-19T08:24:39.582" v="31" actId="20577"/>
        <pc:sldMkLst>
          <pc:docMk/>
          <pc:sldMk cId="3816154158" sldId="280"/>
        </pc:sldMkLst>
        <pc:spChg chg="mod">
          <ac:chgData name="Rawal Abbasi" userId="204d2a36f0ecac39" providerId="LiveId" clId="{9018074D-215D-4D4B-91A8-B1106894D203}" dt="2024-02-19T08:24:39.582" v="31" actId="20577"/>
          <ac:spMkLst>
            <pc:docMk/>
            <pc:sldMk cId="3816154158" sldId="280"/>
            <ac:spMk id="2" creationId="{CE96E0A0-DDCC-8BEF-EC45-C9EDDD2B8B20}"/>
          </ac:spMkLst>
        </pc:spChg>
        <pc:spChg chg="del">
          <ac:chgData name="Rawal Abbasi" userId="204d2a36f0ecac39" providerId="LiveId" clId="{9018074D-215D-4D4B-91A8-B1106894D203}" dt="2024-02-19T07:43:12.799" v="1" actId="22"/>
          <ac:spMkLst>
            <pc:docMk/>
            <pc:sldMk cId="3816154158" sldId="280"/>
            <ac:spMk id="3" creationId="{B8637CEF-4346-8D83-FB68-494EB5C2E7F8}"/>
          </ac:spMkLst>
        </pc:spChg>
        <pc:picChg chg="add mod ord">
          <ac:chgData name="Rawal Abbasi" userId="204d2a36f0ecac39" providerId="LiveId" clId="{9018074D-215D-4D4B-91A8-B1106894D203}" dt="2024-02-19T07:43:12.799" v="1" actId="22"/>
          <ac:picMkLst>
            <pc:docMk/>
            <pc:sldMk cId="3816154158" sldId="280"/>
            <ac:picMk id="5" creationId="{7FCE9996-CCDF-3638-78F0-CC3EE029D62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93EE6-4A40-4441-8A3C-ACAE2C9A27A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000697C-A2D9-40B7-B38B-0C93E7CF08FD}">
      <dgm:prSet/>
      <dgm:spPr/>
      <dgm:t>
        <a:bodyPr/>
        <a:lstStyle/>
        <a:p>
          <a:r>
            <a:rPr lang="en-US"/>
            <a:t>when to use </a:t>
          </a:r>
          <a:r>
            <a:rPr lang="en-US" b="1"/>
            <a:t>is a </a:t>
          </a:r>
          <a:r>
            <a:rPr lang="en-US"/>
            <a:t>and </a:t>
          </a:r>
          <a:r>
            <a:rPr lang="en-US" b="1"/>
            <a:t>has a </a:t>
          </a:r>
          <a:r>
            <a:rPr lang="en-US"/>
            <a:t>relationship?</a:t>
          </a:r>
        </a:p>
      </dgm:t>
    </dgm:pt>
    <dgm:pt modelId="{5150A0F4-072A-4C8E-AC9F-53D90E928DED}" type="parTrans" cxnId="{86328E38-FA27-482F-A254-149B16EB9AF7}">
      <dgm:prSet/>
      <dgm:spPr/>
      <dgm:t>
        <a:bodyPr/>
        <a:lstStyle/>
        <a:p>
          <a:endParaRPr lang="en-US"/>
        </a:p>
      </dgm:t>
    </dgm:pt>
    <dgm:pt modelId="{B25C75A4-54A9-4FF6-8810-7A0CD70A0964}" type="sibTrans" cxnId="{86328E38-FA27-482F-A254-149B16EB9AF7}">
      <dgm:prSet/>
      <dgm:spPr/>
      <dgm:t>
        <a:bodyPr/>
        <a:lstStyle/>
        <a:p>
          <a:endParaRPr lang="en-US"/>
        </a:p>
      </dgm:t>
    </dgm:pt>
    <dgm:pt modelId="{663EE833-4C6B-444C-8D1A-65DB7713E7F4}">
      <dgm:prSet/>
      <dgm:spPr/>
      <dgm:t>
        <a:bodyPr/>
        <a:lstStyle/>
        <a:p>
          <a:r>
            <a:rPr lang="en-US"/>
            <a:t>give some (at least one) real world example that implements is a and has a relationship</a:t>
          </a:r>
        </a:p>
      </dgm:t>
    </dgm:pt>
    <dgm:pt modelId="{DCDB6235-B3D8-4380-8F4A-BBD512A71890}" type="parTrans" cxnId="{E5CC1DDB-6E7D-457C-8B2E-E403C82192D7}">
      <dgm:prSet/>
      <dgm:spPr/>
      <dgm:t>
        <a:bodyPr/>
        <a:lstStyle/>
        <a:p>
          <a:endParaRPr lang="en-US"/>
        </a:p>
      </dgm:t>
    </dgm:pt>
    <dgm:pt modelId="{4EE75975-DC48-4E5B-A467-D8C75131702C}" type="sibTrans" cxnId="{E5CC1DDB-6E7D-457C-8B2E-E403C82192D7}">
      <dgm:prSet/>
      <dgm:spPr/>
      <dgm:t>
        <a:bodyPr/>
        <a:lstStyle/>
        <a:p>
          <a:endParaRPr lang="en-US"/>
        </a:p>
      </dgm:t>
    </dgm:pt>
    <dgm:pt modelId="{11C07908-E45A-449C-B3E7-23C37280A7F1}" type="pres">
      <dgm:prSet presAssocID="{70293EE6-4A40-4441-8A3C-ACAE2C9A27AA}" presName="linear" presStyleCnt="0">
        <dgm:presLayoutVars>
          <dgm:animLvl val="lvl"/>
          <dgm:resizeHandles val="exact"/>
        </dgm:presLayoutVars>
      </dgm:prSet>
      <dgm:spPr/>
    </dgm:pt>
    <dgm:pt modelId="{983BAEF5-2DD3-42FF-9A31-B19E2AF52A4C}" type="pres">
      <dgm:prSet presAssocID="{8000697C-A2D9-40B7-B38B-0C93E7CF08FD}" presName="parentText" presStyleLbl="node1" presStyleIdx="0" presStyleCnt="2">
        <dgm:presLayoutVars>
          <dgm:chMax val="0"/>
          <dgm:bulletEnabled val="1"/>
        </dgm:presLayoutVars>
      </dgm:prSet>
      <dgm:spPr/>
    </dgm:pt>
    <dgm:pt modelId="{586F60BE-7EF9-46D1-A716-2DE1B8AA47C4}" type="pres">
      <dgm:prSet presAssocID="{B25C75A4-54A9-4FF6-8810-7A0CD70A0964}" presName="spacer" presStyleCnt="0"/>
      <dgm:spPr/>
    </dgm:pt>
    <dgm:pt modelId="{D3312FB1-2503-4669-A32F-34E53CE49141}" type="pres">
      <dgm:prSet presAssocID="{663EE833-4C6B-444C-8D1A-65DB7713E7F4}" presName="parentText" presStyleLbl="node1" presStyleIdx="1" presStyleCnt="2">
        <dgm:presLayoutVars>
          <dgm:chMax val="0"/>
          <dgm:bulletEnabled val="1"/>
        </dgm:presLayoutVars>
      </dgm:prSet>
      <dgm:spPr/>
    </dgm:pt>
  </dgm:ptLst>
  <dgm:cxnLst>
    <dgm:cxn modelId="{86328E38-FA27-482F-A254-149B16EB9AF7}" srcId="{70293EE6-4A40-4441-8A3C-ACAE2C9A27AA}" destId="{8000697C-A2D9-40B7-B38B-0C93E7CF08FD}" srcOrd="0" destOrd="0" parTransId="{5150A0F4-072A-4C8E-AC9F-53D90E928DED}" sibTransId="{B25C75A4-54A9-4FF6-8810-7A0CD70A0964}"/>
    <dgm:cxn modelId="{378523B8-A784-4866-A3AB-BF67D72E1808}" type="presOf" srcId="{663EE833-4C6B-444C-8D1A-65DB7713E7F4}" destId="{D3312FB1-2503-4669-A32F-34E53CE49141}" srcOrd="0" destOrd="0" presId="urn:microsoft.com/office/officeart/2005/8/layout/vList2"/>
    <dgm:cxn modelId="{E5CC1DDB-6E7D-457C-8B2E-E403C82192D7}" srcId="{70293EE6-4A40-4441-8A3C-ACAE2C9A27AA}" destId="{663EE833-4C6B-444C-8D1A-65DB7713E7F4}" srcOrd="1" destOrd="0" parTransId="{DCDB6235-B3D8-4380-8F4A-BBD512A71890}" sibTransId="{4EE75975-DC48-4E5B-A467-D8C75131702C}"/>
    <dgm:cxn modelId="{A1A6C7E0-A501-4B79-AE36-BCEE6FD9A61A}" type="presOf" srcId="{8000697C-A2D9-40B7-B38B-0C93E7CF08FD}" destId="{983BAEF5-2DD3-42FF-9A31-B19E2AF52A4C}" srcOrd="0" destOrd="0" presId="urn:microsoft.com/office/officeart/2005/8/layout/vList2"/>
    <dgm:cxn modelId="{2D0C8EF5-5C94-47B7-9C4E-5A6499B65B91}" type="presOf" srcId="{70293EE6-4A40-4441-8A3C-ACAE2C9A27AA}" destId="{11C07908-E45A-449C-B3E7-23C37280A7F1}" srcOrd="0" destOrd="0" presId="urn:microsoft.com/office/officeart/2005/8/layout/vList2"/>
    <dgm:cxn modelId="{CA7A7144-B2E6-44FD-8402-20D5AA0AFBF1}" type="presParOf" srcId="{11C07908-E45A-449C-B3E7-23C37280A7F1}" destId="{983BAEF5-2DD3-42FF-9A31-B19E2AF52A4C}" srcOrd="0" destOrd="0" presId="urn:microsoft.com/office/officeart/2005/8/layout/vList2"/>
    <dgm:cxn modelId="{5B95701E-C2C7-4211-B9B3-66573AFF3741}" type="presParOf" srcId="{11C07908-E45A-449C-B3E7-23C37280A7F1}" destId="{586F60BE-7EF9-46D1-A716-2DE1B8AA47C4}" srcOrd="1" destOrd="0" presId="urn:microsoft.com/office/officeart/2005/8/layout/vList2"/>
    <dgm:cxn modelId="{0157196C-2F99-4E44-BC49-0E2534019700}" type="presParOf" srcId="{11C07908-E45A-449C-B3E7-23C37280A7F1}" destId="{D3312FB1-2503-4669-A32F-34E53CE4914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BAEF5-2DD3-42FF-9A31-B19E2AF52A4C}">
      <dsp:nvSpPr>
        <dsp:cNvPr id="0" name=""/>
        <dsp:cNvSpPr/>
      </dsp:nvSpPr>
      <dsp:spPr>
        <a:xfrm>
          <a:off x="0" y="124227"/>
          <a:ext cx="5000124" cy="255089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when to use </a:t>
          </a:r>
          <a:r>
            <a:rPr lang="en-US" sz="3600" b="1" kern="1200"/>
            <a:t>is a </a:t>
          </a:r>
          <a:r>
            <a:rPr lang="en-US" sz="3600" kern="1200"/>
            <a:t>and </a:t>
          </a:r>
          <a:r>
            <a:rPr lang="en-US" sz="3600" b="1" kern="1200"/>
            <a:t>has a </a:t>
          </a:r>
          <a:r>
            <a:rPr lang="en-US" sz="3600" kern="1200"/>
            <a:t>relationship?</a:t>
          </a:r>
        </a:p>
      </dsp:txBody>
      <dsp:txXfrm>
        <a:off x="124524" y="248751"/>
        <a:ext cx="4751076" cy="2301844"/>
      </dsp:txXfrm>
    </dsp:sp>
    <dsp:sp modelId="{D3312FB1-2503-4669-A32F-34E53CE49141}">
      <dsp:nvSpPr>
        <dsp:cNvPr id="0" name=""/>
        <dsp:cNvSpPr/>
      </dsp:nvSpPr>
      <dsp:spPr>
        <a:xfrm>
          <a:off x="0" y="2778799"/>
          <a:ext cx="5000124" cy="2550892"/>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give some (at least one) real world example that implements is a and has a relationship</a:t>
          </a:r>
        </a:p>
      </dsp:txBody>
      <dsp:txXfrm>
        <a:off x="124524" y="2903323"/>
        <a:ext cx="4751076" cy="2301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5756E-51A7-4BA2-BDF3-89D156BE4383}" type="datetimeFigureOut">
              <a:rPr lang="en-US" smtClean="0"/>
              <a:t>2/19/2024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01EB-6B2A-44A2-A0F4-C98744B315D9}" type="slidenum">
              <a:rPr lang="en-US" smtClean="0"/>
              <a:t>‹#›</a:t>
            </a:fld>
            <a:endParaRPr lang="en-US"/>
          </a:p>
        </p:txBody>
      </p:sp>
    </p:spTree>
    <p:extLst>
      <p:ext uri="{BB962C8B-B14F-4D97-AF65-F5344CB8AC3E}">
        <p14:creationId xmlns:p14="http://schemas.microsoft.com/office/powerpoint/2010/main" val="350960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78D01EB-6B2A-44A2-A0F4-C98744B315D9}" type="slidenum">
              <a:rPr lang="en-US" smtClean="0"/>
              <a:t>2</a:t>
            </a:fld>
            <a:endParaRPr lang="en-US"/>
          </a:p>
        </p:txBody>
      </p:sp>
    </p:spTree>
    <p:extLst>
      <p:ext uri="{BB962C8B-B14F-4D97-AF65-F5344CB8AC3E}">
        <p14:creationId xmlns:p14="http://schemas.microsoft.com/office/powerpoint/2010/main" val="120706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78D01EB-6B2A-44A2-A0F4-C98744B315D9}" type="slidenum">
              <a:rPr lang="en-US" smtClean="0"/>
              <a:t>3</a:t>
            </a:fld>
            <a:endParaRPr lang="en-US"/>
          </a:p>
        </p:txBody>
      </p:sp>
    </p:spTree>
    <p:extLst>
      <p:ext uri="{BB962C8B-B14F-4D97-AF65-F5344CB8AC3E}">
        <p14:creationId xmlns:p14="http://schemas.microsoft.com/office/powerpoint/2010/main" val="333621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78D01EB-6B2A-44A2-A0F4-C98744B315D9}" type="slidenum">
              <a:rPr lang="en-US" smtClean="0"/>
              <a:t>4</a:t>
            </a:fld>
            <a:endParaRPr lang="en-US"/>
          </a:p>
        </p:txBody>
      </p:sp>
    </p:spTree>
    <p:extLst>
      <p:ext uri="{BB962C8B-B14F-4D97-AF65-F5344CB8AC3E}">
        <p14:creationId xmlns:p14="http://schemas.microsoft.com/office/powerpoint/2010/main" val="247399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D01EB-6B2A-44A2-A0F4-C98744B315D9}" type="slidenum">
              <a:rPr lang="en-US" smtClean="0"/>
              <a:t>19</a:t>
            </a:fld>
            <a:endParaRPr lang="en-US"/>
          </a:p>
        </p:txBody>
      </p:sp>
    </p:spTree>
    <p:extLst>
      <p:ext uri="{BB962C8B-B14F-4D97-AF65-F5344CB8AC3E}">
        <p14:creationId xmlns:p14="http://schemas.microsoft.com/office/powerpoint/2010/main" val="172077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6 | </a:t>
            </a:r>
            <a:r>
              <a:rPr lang="en-US" sz="4000" b="1"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lstStyle/>
          <a:p>
            <a:pPr>
              <a:buNone/>
            </a:pPr>
            <a:r>
              <a:rPr lang="en-US" dirty="0"/>
              <a:t>class Office</a:t>
            </a:r>
          </a:p>
          <a:p>
            <a:pPr>
              <a:buNone/>
            </a:pPr>
            <a:r>
              <a:rPr lang="en-US" dirty="0"/>
              <a:t>{</a:t>
            </a:r>
          </a:p>
          <a:p>
            <a:pPr>
              <a:buNone/>
            </a:pPr>
            <a:r>
              <a:rPr lang="en-US" dirty="0"/>
              <a:t>	Department d;</a:t>
            </a:r>
          </a:p>
          <a:p>
            <a:pPr>
              <a:buNone/>
            </a:pPr>
            <a:r>
              <a:rPr lang="en-US" i="1" dirty="0">
                <a:solidFill>
                  <a:schemeClr val="bg1">
                    <a:lumMod val="75000"/>
                  </a:schemeClr>
                </a:solidFill>
              </a:rPr>
              <a:t>	// any other  members</a:t>
            </a:r>
          </a:p>
          <a:p>
            <a:pPr>
              <a:buNone/>
            </a:pP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D7AD-7AF1-4D87-8132-B7330E5D5E6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65741BF-EF7E-4A09-ACB0-0F7E0726DFA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Employee class has the reference of Address class as data member</a:t>
            </a:r>
            <a:endParaRPr lang="en-US" dirty="0"/>
          </a:p>
        </p:txBody>
      </p:sp>
    </p:spTree>
    <p:extLst>
      <p:ext uri="{BB962C8B-B14F-4D97-AF65-F5344CB8AC3E}">
        <p14:creationId xmlns:p14="http://schemas.microsoft.com/office/powerpoint/2010/main" val="354619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E8F9-5BD9-4EFA-A4A0-53E0734311F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753085C-2471-4083-B992-EFDA988FB8FA}"/>
              </a:ext>
            </a:extLst>
          </p:cNvPr>
          <p:cNvSpPr>
            <a:spLocks noGrp="1"/>
          </p:cNvSpPr>
          <p:nvPr>
            <p:ph idx="1"/>
          </p:nvPr>
        </p:nvSpPr>
        <p:spPr/>
        <p:txBody>
          <a:bodyPr>
            <a:normAutofit fontScale="85000" lnSpcReduction="20000"/>
          </a:bodyPr>
          <a:lstStyle/>
          <a:p>
            <a:pPr marL="0" indent="0">
              <a:buNone/>
            </a:pPr>
            <a:r>
              <a:rPr lang="en-US" dirty="0"/>
              <a:t>#include &lt;iostream&gt;  </a:t>
            </a:r>
          </a:p>
          <a:p>
            <a:pPr marL="0" indent="0">
              <a:buNone/>
            </a:pPr>
            <a:r>
              <a:rPr lang="en-US" dirty="0"/>
              <a:t>using namespace std;  </a:t>
            </a:r>
          </a:p>
          <a:p>
            <a:pPr marL="0" indent="0">
              <a:buNone/>
            </a:pPr>
            <a:r>
              <a:rPr lang="en-US" dirty="0"/>
              <a:t>class Address {  </a:t>
            </a:r>
          </a:p>
          <a:p>
            <a:pPr marL="0" indent="0">
              <a:buNone/>
            </a:pPr>
            <a:r>
              <a:rPr lang="en-US" dirty="0"/>
              <a:t>    public:  </a:t>
            </a:r>
          </a:p>
          <a:p>
            <a:pPr marL="0" indent="0">
              <a:buNone/>
            </a:pPr>
            <a:r>
              <a:rPr lang="en-US" dirty="0"/>
              <a:t>   string address;    </a:t>
            </a:r>
          </a:p>
          <a:p>
            <a:pPr marL="0" indent="0">
              <a:buNone/>
            </a:pPr>
            <a:r>
              <a:rPr lang="en-US" dirty="0"/>
              <a:t>     void </a:t>
            </a:r>
            <a:r>
              <a:rPr lang="en-US" dirty="0" err="1"/>
              <a:t>showAddress</a:t>
            </a:r>
            <a:r>
              <a:rPr lang="en-US" dirty="0"/>
              <a:t>()    </a:t>
            </a:r>
          </a:p>
          <a:p>
            <a:pPr marL="0" indent="0">
              <a:buNone/>
            </a:pPr>
            <a:r>
              <a:rPr lang="en-US" dirty="0"/>
              <a:t>    {    </a:t>
            </a:r>
          </a:p>
          <a:p>
            <a:pPr marL="0" indent="0">
              <a:buNone/>
            </a:pPr>
            <a:r>
              <a:rPr lang="en-US" dirty="0"/>
              <a:t>        </a:t>
            </a:r>
            <a:r>
              <a:rPr lang="en-US" dirty="0" err="1"/>
              <a:t>cout</a:t>
            </a:r>
            <a:r>
              <a:rPr lang="en-US" dirty="0"/>
              <a:t>&lt;&lt;"C-146, Sec-15,Noida,UP" ;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314228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6A0-D4A3-431F-86E8-760820F1FFA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CA64A1E-6D27-4035-A61F-5803D66D68B2}"/>
              </a:ext>
            </a:extLst>
          </p:cNvPr>
          <p:cNvSpPr>
            <a:spLocks noGrp="1"/>
          </p:cNvSpPr>
          <p:nvPr>
            <p:ph idx="1"/>
          </p:nvPr>
        </p:nvSpPr>
        <p:spPr/>
        <p:txBody>
          <a:bodyPr>
            <a:normAutofit fontScale="92500" lnSpcReduction="20000"/>
          </a:bodyPr>
          <a:lstStyle/>
          <a:p>
            <a:pPr marL="0" indent="0">
              <a:buNone/>
            </a:pPr>
            <a:r>
              <a:rPr lang="en-US" dirty="0"/>
              <a:t>class Employee    </a:t>
            </a:r>
          </a:p>
          <a:p>
            <a:pPr marL="0" indent="0">
              <a:buNone/>
            </a:pPr>
            <a:r>
              <a:rPr lang="en-US" dirty="0"/>
              <a:t>    {    </a:t>
            </a:r>
          </a:p>
          <a:p>
            <a:pPr marL="0" indent="0">
              <a:buNone/>
            </a:pPr>
            <a:r>
              <a:rPr lang="en-US" dirty="0"/>
              <a:t>        private:  </a:t>
            </a:r>
          </a:p>
          <a:p>
            <a:pPr marL="0" indent="0">
              <a:buNone/>
            </a:pPr>
            <a:r>
              <a:rPr lang="en-US" dirty="0"/>
              <a:t>        Address </a:t>
            </a:r>
            <a:r>
              <a:rPr lang="en-US" dirty="0" err="1"/>
              <a:t>address</a:t>
            </a:r>
            <a:r>
              <a:rPr lang="en-US" dirty="0"/>
              <a:t>;  //Employee HAS-A Address   </a:t>
            </a:r>
          </a:p>
          <a:p>
            <a:pPr marL="0" indent="0">
              <a:buNone/>
            </a:pPr>
            <a:r>
              <a:rPr lang="en-US" dirty="0"/>
              <a:t>        public:  </a:t>
            </a:r>
          </a:p>
          <a:p>
            <a:pPr marL="0" indent="0">
              <a:buNone/>
            </a:pPr>
            <a:r>
              <a:rPr lang="en-US" dirty="0"/>
              <a:t>        </a:t>
            </a:r>
            <a:r>
              <a:rPr lang="en-US" dirty="0" err="1"/>
              <a:t>getEmployeeAddress</a:t>
            </a:r>
            <a:r>
              <a:rPr lang="en-US" dirty="0"/>
              <a:t>()    {    </a:t>
            </a:r>
          </a:p>
          <a:p>
            <a:pPr marL="0" indent="0">
              <a:buNone/>
            </a:pPr>
            <a:r>
              <a:rPr lang="en-US" dirty="0"/>
              <a:t>           </a:t>
            </a:r>
            <a:r>
              <a:rPr lang="en-US" dirty="0" err="1"/>
              <a:t>address.showAddress</a:t>
            </a:r>
            <a:r>
              <a:rPr lang="en-US" dirty="0"/>
              <a:t>();   </a:t>
            </a:r>
          </a:p>
          <a:p>
            <a:pPr marL="0" indent="0">
              <a:buNone/>
            </a:pPr>
            <a:r>
              <a:rPr lang="en-US" dirty="0"/>
              <a:t>       }     </a:t>
            </a:r>
          </a:p>
          <a:p>
            <a:pPr marL="0" indent="0">
              <a:buNone/>
            </a:pPr>
            <a:r>
              <a:rPr lang="en-US" dirty="0"/>
              <a:t>   }; </a:t>
            </a:r>
          </a:p>
        </p:txBody>
      </p:sp>
    </p:spTree>
    <p:extLst>
      <p:ext uri="{BB962C8B-B14F-4D97-AF65-F5344CB8AC3E}">
        <p14:creationId xmlns:p14="http://schemas.microsoft.com/office/powerpoint/2010/main" val="72686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F27A-7D74-48DE-BB6A-2A16ABF5EEB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8785BBD-9F7C-4DDD-9FE6-A7E5702D22E6}"/>
              </a:ext>
            </a:extLst>
          </p:cNvPr>
          <p:cNvSpPr>
            <a:spLocks noGrp="1"/>
          </p:cNvSpPr>
          <p:nvPr>
            <p:ph idx="1"/>
          </p:nvPr>
        </p:nvSpPr>
        <p:spPr/>
        <p:txBody>
          <a:bodyPr/>
          <a:lstStyle/>
          <a:p>
            <a:r>
              <a:rPr lang="en-US" dirty="0"/>
              <a:t>int main(void) {      </a:t>
            </a:r>
          </a:p>
          <a:p>
            <a:r>
              <a:rPr lang="en-US" dirty="0"/>
              <a:t>    Employee e1;    </a:t>
            </a:r>
          </a:p>
          <a:p>
            <a:r>
              <a:rPr lang="en-US" dirty="0"/>
              <a:t>            e1.getEmployeeAddress();</a:t>
            </a:r>
          </a:p>
          <a:p>
            <a:r>
              <a:rPr lang="en-US" dirty="0"/>
              <a:t>   return 0;  </a:t>
            </a:r>
          </a:p>
          <a:p>
            <a:r>
              <a:rPr lang="en-US" dirty="0"/>
              <a:t>} </a:t>
            </a:r>
          </a:p>
        </p:txBody>
      </p:sp>
    </p:spTree>
    <p:extLst>
      <p:ext uri="{BB962C8B-B14F-4D97-AF65-F5344CB8AC3E}">
        <p14:creationId xmlns:p14="http://schemas.microsoft.com/office/powerpoint/2010/main" val="170886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1F25-ADEB-4797-BA57-FEA90873075F}"/>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63BD6378-E4BD-4749-90A7-F63E15FEBCDF}"/>
              </a:ext>
            </a:extLst>
          </p:cNvPr>
          <p:cNvSpPr>
            <a:spLocks noGrp="1"/>
          </p:cNvSpPr>
          <p:nvPr>
            <p:ph idx="1"/>
          </p:nvPr>
        </p:nvSpPr>
        <p:spPr/>
        <p:txBody>
          <a:bodyPr>
            <a:normAutofit fontScale="70000" lnSpcReduction="20000"/>
          </a:bodyPr>
          <a:lstStyle/>
          <a:p>
            <a:pPr marL="0" indent="0">
              <a:buNone/>
            </a:pPr>
            <a:r>
              <a:rPr lang="en-US" dirty="0"/>
              <a:t>#include &lt;iostream&gt;  </a:t>
            </a:r>
          </a:p>
          <a:p>
            <a:pPr marL="0" indent="0">
              <a:buNone/>
            </a:pPr>
            <a:r>
              <a:rPr lang="en-US" dirty="0"/>
              <a:t>using namespace std;  </a:t>
            </a:r>
          </a:p>
          <a:p>
            <a:pPr marL="0" indent="0">
              <a:buNone/>
            </a:pPr>
            <a:r>
              <a:rPr lang="en-US" dirty="0"/>
              <a:t>class Address {  </a:t>
            </a:r>
          </a:p>
          <a:p>
            <a:pPr marL="0" indent="0">
              <a:buNone/>
            </a:pPr>
            <a:r>
              <a:rPr lang="en-US" dirty="0"/>
              <a:t>    public:  </a:t>
            </a:r>
          </a:p>
          <a:p>
            <a:pPr marL="0" indent="0">
              <a:buNone/>
            </a:pPr>
            <a:r>
              <a:rPr lang="en-US" dirty="0"/>
              <a:t>   string </a:t>
            </a:r>
            <a:r>
              <a:rPr lang="en-US" dirty="0" err="1"/>
              <a:t>addressLine</a:t>
            </a:r>
            <a:r>
              <a:rPr lang="en-US" dirty="0"/>
              <a:t>, city, state;    </a:t>
            </a:r>
          </a:p>
          <a:p>
            <a:pPr marL="0" indent="0">
              <a:buNone/>
            </a:pPr>
            <a:r>
              <a:rPr lang="en-US" dirty="0"/>
              <a:t>     Address(string </a:t>
            </a:r>
            <a:r>
              <a:rPr lang="en-US" dirty="0" err="1"/>
              <a:t>addressLine</a:t>
            </a:r>
            <a:r>
              <a:rPr lang="en-US" dirty="0"/>
              <a:t>, string city, string state)    </a:t>
            </a:r>
          </a:p>
          <a:p>
            <a:pPr marL="0" indent="0">
              <a:buNone/>
            </a:pPr>
            <a:r>
              <a:rPr lang="en-US" dirty="0"/>
              <a:t>    {    </a:t>
            </a:r>
          </a:p>
          <a:p>
            <a:pPr marL="0" indent="0">
              <a:buNone/>
            </a:pPr>
            <a:r>
              <a:rPr lang="en-US" dirty="0"/>
              <a:t>        this-&gt;</a:t>
            </a:r>
            <a:r>
              <a:rPr lang="en-US" dirty="0" err="1"/>
              <a:t>addressLine</a:t>
            </a:r>
            <a:r>
              <a:rPr lang="en-US" dirty="0"/>
              <a:t> = </a:t>
            </a:r>
            <a:r>
              <a:rPr lang="en-US" dirty="0" err="1"/>
              <a:t>addressLine</a:t>
            </a:r>
            <a:r>
              <a:rPr lang="en-US" dirty="0"/>
              <a:t>;    </a:t>
            </a:r>
          </a:p>
          <a:p>
            <a:pPr marL="0" indent="0">
              <a:buNone/>
            </a:pPr>
            <a:r>
              <a:rPr lang="en-US" dirty="0"/>
              <a:t>        this-&gt;city = city;    </a:t>
            </a:r>
          </a:p>
          <a:p>
            <a:pPr marL="0" indent="0">
              <a:buNone/>
            </a:pPr>
            <a:r>
              <a:rPr lang="en-US" dirty="0"/>
              <a:t>        this-&gt;state = state;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48185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C2B3-6A43-4D17-A451-3A335CBDD135}"/>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B27D7C2C-C545-4F49-B4BC-61D9E5940D20}"/>
              </a:ext>
            </a:extLst>
          </p:cNvPr>
          <p:cNvSpPr>
            <a:spLocks noGrp="1"/>
          </p:cNvSpPr>
          <p:nvPr>
            <p:ph idx="1"/>
          </p:nvPr>
        </p:nvSpPr>
        <p:spPr/>
        <p:txBody>
          <a:bodyPr>
            <a:normAutofit fontScale="47500" lnSpcReduction="20000"/>
          </a:bodyPr>
          <a:lstStyle/>
          <a:p>
            <a:pPr marL="0" indent="0">
              <a:buNone/>
            </a:pPr>
            <a:r>
              <a:rPr lang="en-US" dirty="0"/>
              <a:t>class Employee    </a:t>
            </a:r>
          </a:p>
          <a:p>
            <a:pPr marL="0" indent="0">
              <a:buNone/>
            </a:pPr>
            <a:r>
              <a:rPr lang="en-US" dirty="0"/>
              <a:t>    {    </a:t>
            </a:r>
          </a:p>
          <a:p>
            <a:pPr marL="0" indent="0">
              <a:buNone/>
            </a:pPr>
            <a:r>
              <a:rPr lang="en-US" dirty="0"/>
              <a:t>        private:  </a:t>
            </a:r>
          </a:p>
          <a:p>
            <a:pPr marL="0" indent="0">
              <a:buNone/>
            </a:pPr>
            <a:r>
              <a:rPr lang="en-US" dirty="0"/>
              <a:t>        Address* address;  //Employee HAS-A Address   </a:t>
            </a:r>
          </a:p>
          <a:p>
            <a:pPr marL="0" indent="0">
              <a:buNone/>
            </a:pPr>
            <a:r>
              <a:rPr lang="en-US" dirty="0"/>
              <a:t>        public:  </a:t>
            </a:r>
          </a:p>
          <a:p>
            <a:pPr marL="0" indent="0">
              <a:buNone/>
            </a:pPr>
            <a:r>
              <a:rPr lang="en-US" dirty="0"/>
              <a:t>        int id;    </a:t>
            </a:r>
          </a:p>
          <a:p>
            <a:pPr marL="0" indent="0">
              <a:buNone/>
            </a:pPr>
            <a:r>
              <a:rPr lang="en-US" dirty="0"/>
              <a:t>        string name;    </a:t>
            </a:r>
          </a:p>
          <a:p>
            <a:pPr marL="0" indent="0">
              <a:buNone/>
            </a:pPr>
            <a:r>
              <a:rPr lang="en-US" dirty="0"/>
              <a:t>        Employee(int id, string name, Address* address)    </a:t>
            </a:r>
          </a:p>
          <a:p>
            <a:pPr marL="0" indent="0">
              <a:buNone/>
            </a:pPr>
            <a:r>
              <a:rPr lang="en-US" dirty="0"/>
              <a:t>       {    </a:t>
            </a:r>
          </a:p>
          <a:p>
            <a:pPr marL="0" indent="0">
              <a:buNone/>
            </a:pPr>
            <a:r>
              <a:rPr lang="en-US" dirty="0"/>
              <a:t>           this-&gt;id = id;    </a:t>
            </a:r>
          </a:p>
          <a:p>
            <a:pPr marL="0" indent="0">
              <a:buNone/>
            </a:pPr>
            <a:r>
              <a:rPr lang="en-US" dirty="0"/>
              <a:t>           this-&gt;name = name;    </a:t>
            </a:r>
          </a:p>
          <a:p>
            <a:pPr marL="0" indent="0">
              <a:buNone/>
            </a:pPr>
            <a:r>
              <a:rPr lang="en-US" dirty="0"/>
              <a:t>           this-&gt;address = address;    </a:t>
            </a:r>
          </a:p>
          <a:p>
            <a:pPr marL="0" indent="0">
              <a:buNone/>
            </a:pPr>
            <a:r>
              <a:rPr lang="en-US" dirty="0"/>
              <a:t>       }    </a:t>
            </a:r>
          </a:p>
          <a:p>
            <a:pPr marL="0" indent="0">
              <a:buNone/>
            </a:pPr>
            <a:r>
              <a:rPr lang="en-US" dirty="0"/>
              <a:t>     void display()    </a:t>
            </a:r>
          </a:p>
          <a:p>
            <a:pPr marL="0" indent="0">
              <a:buNone/>
            </a:pPr>
            <a:r>
              <a:rPr lang="en-US" dirty="0"/>
              <a:t>       {    </a:t>
            </a:r>
          </a:p>
          <a:p>
            <a:pPr marL="0" indent="0">
              <a:buNone/>
            </a:pPr>
            <a:r>
              <a:rPr lang="en-US" dirty="0"/>
              <a:t>           </a:t>
            </a:r>
            <a:r>
              <a:rPr lang="en-US" dirty="0" err="1"/>
              <a:t>cout</a:t>
            </a:r>
            <a:r>
              <a:rPr lang="en-US" dirty="0"/>
              <a:t>&lt;&lt;id &lt;&lt;" "&lt;&lt;name&lt;&lt; " "&lt;&lt;     </a:t>
            </a:r>
          </a:p>
          <a:p>
            <a:pPr marL="0" indent="0">
              <a:buNone/>
            </a:pPr>
            <a:r>
              <a:rPr lang="en-US" dirty="0"/>
              <a:t>             address-&gt;</a:t>
            </a:r>
            <a:r>
              <a:rPr lang="en-US" dirty="0" err="1"/>
              <a:t>addressLine</a:t>
            </a:r>
            <a:r>
              <a:rPr lang="en-US" dirty="0"/>
              <a:t>&lt;&lt; " "&lt;&lt; address-&gt;city&lt;&lt; " "&lt;&lt;address-&gt;state&lt;&lt;</a:t>
            </a:r>
            <a:r>
              <a:rPr lang="en-US" dirty="0" err="1"/>
              <a:t>endl</a:t>
            </a:r>
            <a:r>
              <a:rPr lang="en-US" dirty="0"/>
              <a:t>;    </a:t>
            </a:r>
          </a:p>
          <a:p>
            <a:pPr marL="0" indent="0">
              <a:buNone/>
            </a:pPr>
            <a:r>
              <a:rPr lang="en-US" dirty="0"/>
              <a:t>       }    </a:t>
            </a:r>
          </a:p>
          <a:p>
            <a:pPr marL="0" indent="0">
              <a:buNone/>
            </a:pPr>
            <a:r>
              <a:rPr lang="en-US" dirty="0"/>
              <a:t>   }; </a:t>
            </a:r>
          </a:p>
        </p:txBody>
      </p:sp>
    </p:spTree>
    <p:extLst>
      <p:ext uri="{BB962C8B-B14F-4D97-AF65-F5344CB8AC3E}">
        <p14:creationId xmlns:p14="http://schemas.microsoft.com/office/powerpoint/2010/main" val="117361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1CAF-6980-4299-A1D1-39A95B7E008B}"/>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EA3CE087-F9A4-410D-9E60-3769450CAA10}"/>
              </a:ext>
            </a:extLst>
          </p:cNvPr>
          <p:cNvSpPr>
            <a:spLocks noGrp="1"/>
          </p:cNvSpPr>
          <p:nvPr>
            <p:ph idx="1"/>
          </p:nvPr>
        </p:nvSpPr>
        <p:spPr/>
        <p:txBody>
          <a:bodyPr/>
          <a:lstStyle/>
          <a:p>
            <a:pPr marL="0" indent="0" algn="l">
              <a:buNone/>
            </a:pPr>
            <a:r>
              <a:rPr lang="en-US" dirty="0"/>
              <a:t>int main() {  </a:t>
            </a:r>
          </a:p>
          <a:p>
            <a:pPr marL="0" indent="0" algn="l">
              <a:buNone/>
            </a:pPr>
            <a:r>
              <a:rPr lang="en-US" dirty="0"/>
              <a:t>Address a1= Address("C-146, Sec-15","Noida","UP");    </a:t>
            </a:r>
          </a:p>
          <a:p>
            <a:pPr marL="0" indent="0" algn="l">
              <a:buNone/>
            </a:pPr>
            <a:r>
              <a:rPr lang="en-US" dirty="0"/>
              <a:t>   Employee e1 = Employee(101,"Nakul",&amp;a1);    </a:t>
            </a:r>
          </a:p>
          <a:p>
            <a:pPr marL="0" indent="0" algn="l">
              <a:buNone/>
            </a:pPr>
            <a:r>
              <a:rPr lang="en-US" dirty="0"/>
              <a:t>            e1.display();   </a:t>
            </a:r>
          </a:p>
          <a:p>
            <a:pPr marL="0" indent="0" algn="l">
              <a:buNone/>
            </a:pPr>
            <a:r>
              <a:rPr lang="en-US" dirty="0"/>
              <a:t>  return 0;  </a:t>
            </a:r>
          </a:p>
          <a:p>
            <a:pPr marL="0" indent="0" algn="l">
              <a:buNone/>
            </a:pPr>
            <a:r>
              <a:rPr lang="en-US" dirty="0"/>
              <a:t>}  </a:t>
            </a:r>
          </a:p>
          <a:p>
            <a:endParaRPr lang="en-US" dirty="0"/>
          </a:p>
        </p:txBody>
      </p:sp>
    </p:spTree>
    <p:extLst>
      <p:ext uri="{BB962C8B-B14F-4D97-AF65-F5344CB8AC3E}">
        <p14:creationId xmlns:p14="http://schemas.microsoft.com/office/powerpoint/2010/main" val="2246696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E0A0-DDCC-8BEF-EC45-C9EDDD2B8B20}"/>
              </a:ext>
            </a:extLst>
          </p:cNvPr>
          <p:cNvSpPr>
            <a:spLocks noGrp="1"/>
          </p:cNvSpPr>
          <p:nvPr>
            <p:ph type="title"/>
          </p:nvPr>
        </p:nvSpPr>
        <p:spPr/>
        <p:txBody>
          <a:bodyPr/>
          <a:lstStyle/>
          <a:p>
            <a:r>
              <a:rPr lang="en-US" dirty="0"/>
              <a:t>Aggregation and Composition </a:t>
            </a:r>
          </a:p>
        </p:txBody>
      </p:sp>
      <p:pic>
        <p:nvPicPr>
          <p:cNvPr id="5" name="Content Placeholder 4">
            <a:extLst>
              <a:ext uri="{FF2B5EF4-FFF2-40B4-BE49-F238E27FC236}">
                <a16:creationId xmlns:a16="http://schemas.microsoft.com/office/drawing/2014/main" id="{7FCE9996-CCDF-3638-78F0-CC3EE029D62E}"/>
              </a:ext>
            </a:extLst>
          </p:cNvPr>
          <p:cNvPicPr>
            <a:picLocks noGrp="1" noChangeAspect="1"/>
          </p:cNvPicPr>
          <p:nvPr>
            <p:ph idx="1"/>
          </p:nvPr>
        </p:nvPicPr>
        <p:blipFill>
          <a:blip r:embed="rId2"/>
          <a:stretch>
            <a:fillRect/>
          </a:stretch>
        </p:blipFill>
        <p:spPr>
          <a:xfrm>
            <a:off x="457200" y="1881841"/>
            <a:ext cx="8229600" cy="3962681"/>
          </a:xfrm>
        </p:spPr>
      </p:pic>
    </p:spTree>
    <p:extLst>
      <p:ext uri="{BB962C8B-B14F-4D97-AF65-F5344CB8AC3E}">
        <p14:creationId xmlns:p14="http://schemas.microsoft.com/office/powerpoint/2010/main" val="381615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ntage english car">
            <a:extLst>
              <a:ext uri="{FF2B5EF4-FFF2-40B4-BE49-F238E27FC236}">
                <a16:creationId xmlns:a16="http://schemas.microsoft.com/office/drawing/2014/main" id="{8638F84C-8E04-B721-27AE-37C80AFF9CD6}"/>
              </a:ext>
            </a:extLst>
          </p:cNvPr>
          <p:cNvPicPr>
            <a:picLocks noChangeAspect="1"/>
          </p:cNvPicPr>
          <p:nvPr/>
        </p:nvPicPr>
        <p:blipFill rotWithShape="1">
          <a:blip r:embed="rId3"/>
          <a:srcRect l="4726" r="24686" b="-1"/>
          <a:stretch/>
        </p:blipFill>
        <p:spPr>
          <a:xfrm>
            <a:off x="20" y="10"/>
            <a:ext cx="725221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648707" y="365125"/>
            <a:ext cx="2866642" cy="1899912"/>
          </a:xfrm>
        </p:spPr>
        <p:txBody>
          <a:bodyPr>
            <a:normAutofit/>
          </a:bodyPr>
          <a:lstStyle/>
          <a:p>
            <a:r>
              <a:rPr lang="en-US" sz="3500" b="1"/>
              <a:t>is-a Relationship</a:t>
            </a:r>
          </a:p>
        </p:txBody>
      </p:sp>
      <p:sp>
        <p:nvSpPr>
          <p:cNvPr id="3" name="Content Placeholder 2"/>
          <p:cNvSpPr>
            <a:spLocks noGrp="1"/>
          </p:cNvSpPr>
          <p:nvPr>
            <p:ph idx="1"/>
          </p:nvPr>
        </p:nvSpPr>
        <p:spPr>
          <a:xfrm>
            <a:off x="5648707" y="2434201"/>
            <a:ext cx="2866642" cy="3742762"/>
          </a:xfrm>
        </p:spPr>
        <p:txBody>
          <a:bodyPr>
            <a:normAutofit/>
          </a:bodyPr>
          <a:lstStyle/>
          <a:p>
            <a:r>
              <a:rPr lang="en-US" sz="1700"/>
              <a:t>Sometimes, one class </a:t>
            </a:r>
            <a:r>
              <a:rPr lang="en-US" sz="1700" b="1" i="1"/>
              <a:t>is </a:t>
            </a:r>
            <a:r>
              <a:rPr lang="en-US" sz="1700"/>
              <a:t>an extension of another class</a:t>
            </a:r>
          </a:p>
          <a:p>
            <a:endParaRPr lang="en-US" sz="1700" b="1"/>
          </a:p>
          <a:p>
            <a:pPr>
              <a:buNone/>
            </a:pPr>
            <a:r>
              <a:rPr lang="en-US" sz="1700" b="1"/>
              <a:t>	</a:t>
            </a:r>
            <a:r>
              <a:rPr lang="en-US" sz="1700"/>
              <a:t>A car </a:t>
            </a:r>
            <a:r>
              <a:rPr lang="en-US" sz="1700" b="1" i="1"/>
              <a:t>is a</a:t>
            </a:r>
            <a:r>
              <a:rPr lang="en-US" sz="1700"/>
              <a:t> vehicle</a:t>
            </a:r>
            <a:br>
              <a:rPr lang="en-US" sz="1700"/>
            </a:br>
            <a:r>
              <a:rPr lang="en-US" sz="1700"/>
              <a:t>Cricket </a:t>
            </a:r>
            <a:r>
              <a:rPr lang="en-US" sz="1700" b="1" i="1"/>
              <a:t>is a</a:t>
            </a:r>
            <a:r>
              <a:rPr lang="en-US" sz="1700"/>
              <a:t> sport</a:t>
            </a:r>
            <a:endParaRPr lang="en-US" sz="17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7962-AB6C-44A8-A711-1955E673F166}"/>
              </a:ext>
            </a:extLst>
          </p:cNvPr>
          <p:cNvSpPr>
            <a:spLocks noGrp="1"/>
          </p:cNvSpPr>
          <p:nvPr>
            <p:ph type="title"/>
          </p:nvPr>
        </p:nvSpPr>
        <p:spPr/>
        <p:txBody>
          <a:bodyPr/>
          <a:lstStyle/>
          <a:p>
            <a:r>
              <a:rPr lang="en-US" sz="4400" b="1" dirty="0"/>
              <a:t>Object Relationship</a:t>
            </a:r>
            <a:endParaRPr lang="en-US" dirty="0"/>
          </a:p>
        </p:txBody>
      </p:sp>
      <p:sp>
        <p:nvSpPr>
          <p:cNvPr id="3" name="Content Placeholder 2">
            <a:extLst>
              <a:ext uri="{FF2B5EF4-FFF2-40B4-BE49-F238E27FC236}">
                <a16:creationId xmlns:a16="http://schemas.microsoft.com/office/drawing/2014/main" id="{B2F44D26-18B9-4FD2-9B47-FE9DDBBE2A2B}"/>
              </a:ext>
            </a:extLst>
          </p:cNvPr>
          <p:cNvSpPr>
            <a:spLocks noGrp="1"/>
          </p:cNvSpPr>
          <p:nvPr>
            <p:ph idx="1"/>
          </p:nvPr>
        </p:nvSpPr>
        <p:spPr/>
        <p:txBody>
          <a:bodyPr/>
          <a:lstStyle/>
          <a:p>
            <a:r>
              <a:rPr lang="en-US" b="0" i="0" dirty="0">
                <a:effectLst/>
                <a:latin typeface="Helvetica" panose="020B0604020202020204" pitchFamily="34" charset="0"/>
              </a:rPr>
              <a:t>One of the advantages of an Object-Oriented programming language is code reuse. </a:t>
            </a:r>
          </a:p>
          <a:p>
            <a:r>
              <a:rPr lang="en-US" b="0" i="0" dirty="0">
                <a:effectLst/>
                <a:latin typeface="Helvetica" panose="020B0604020202020204" pitchFamily="34" charset="0"/>
              </a:rPr>
              <a:t>There are two ways we can do code reuse either by the implementation of inheritance (IS-A relationship), or object composition (HAS-A relationship).</a:t>
            </a:r>
            <a:endParaRPr lang="en-US" dirty="0"/>
          </a:p>
        </p:txBody>
      </p:sp>
    </p:spTree>
    <p:extLst>
      <p:ext uri="{BB962C8B-B14F-4D97-AF65-F5344CB8AC3E}">
        <p14:creationId xmlns:p14="http://schemas.microsoft.com/office/powerpoint/2010/main" val="217460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p:txBody>
          <a:bodyPr/>
          <a:lstStyle/>
          <a:p>
            <a:r>
              <a:rPr lang="en-US" dirty="0"/>
              <a:t>The extended (or child) class contains all the features of its base (or parent) class, and may additionally have some unique features of its own</a:t>
            </a:r>
            <a:endParaRPr lang="en-US" b="1" dirty="0"/>
          </a:p>
          <a:p>
            <a:endParaRPr lang="en-US" b="1" dirty="0"/>
          </a:p>
          <a:p>
            <a:r>
              <a:rPr lang="en-US" dirty="0"/>
              <a:t>The key idea behind inheritance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4763-B344-4240-A9E1-0DFCF05DD3EC}"/>
              </a:ext>
            </a:extLst>
          </p:cNvPr>
          <p:cNvSpPr>
            <a:spLocks noGrp="1"/>
          </p:cNvSpPr>
          <p:nvPr>
            <p:ph type="title"/>
          </p:nvPr>
        </p:nvSpPr>
        <p:spPr/>
        <p:txBody>
          <a:bodyPr/>
          <a:lstStyle/>
          <a:p>
            <a:r>
              <a:rPr lang="en-US" dirty="0"/>
              <a:t>Advantage</a:t>
            </a:r>
          </a:p>
        </p:txBody>
      </p:sp>
      <p:sp>
        <p:nvSpPr>
          <p:cNvPr id="3" name="Content Placeholder 2">
            <a:extLst>
              <a:ext uri="{FF2B5EF4-FFF2-40B4-BE49-F238E27FC236}">
                <a16:creationId xmlns:a16="http://schemas.microsoft.com/office/drawing/2014/main" id="{C17DB946-83E7-4F30-AC24-FE057621FC9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a:t>
            </a:r>
            <a:r>
              <a:rPr lang="en-US" b="0" i="0" dirty="0">
                <a:solidFill>
                  <a:srgbClr val="030303"/>
                </a:solidFill>
                <a:effectLst/>
                <a:latin typeface="Times New Roman" panose="02020603050405020304" pitchFamily="18" charset="0"/>
                <a:cs typeface="Times New Roman" panose="02020603050405020304" pitchFamily="18" charset="0"/>
              </a:rPr>
              <a:t>Provides REUSABILITY and MAINTAINABLITY of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65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EFB6-201F-4132-806B-4AFF01CBC5F2}"/>
              </a:ext>
            </a:extLst>
          </p:cNvPr>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Exercise</a:t>
            </a:r>
          </a:p>
        </p:txBody>
      </p:sp>
      <p:graphicFrame>
        <p:nvGraphicFramePr>
          <p:cNvPr id="5" name="Content Placeholder 2">
            <a:extLst>
              <a:ext uri="{FF2B5EF4-FFF2-40B4-BE49-F238E27FC236}">
                <a16:creationId xmlns:a16="http://schemas.microsoft.com/office/drawing/2014/main" id="{89976C0A-CA5C-ABF5-0ECC-CB4F90A6AE4D}"/>
              </a:ext>
            </a:extLst>
          </p:cNvPr>
          <p:cNvGraphicFramePr>
            <a:graphicFrameLocks noGrp="1"/>
          </p:cNvGraphicFramePr>
          <p:nvPr>
            <p:ph idx="1"/>
            <p:extLst>
              <p:ext uri="{D42A27DB-BD31-4B8C-83A1-F6EECF244321}">
                <p14:modId xmlns:p14="http://schemas.microsoft.com/office/powerpoint/2010/main" val="2311840138"/>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26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rendering of game pieces tied together with a rope">
            <a:extLst>
              <a:ext uri="{FF2B5EF4-FFF2-40B4-BE49-F238E27FC236}">
                <a16:creationId xmlns:a16="http://schemas.microsoft.com/office/drawing/2014/main" id="{51E13F6C-3870-14C9-5718-48ACE28DAD69}"/>
              </a:ext>
            </a:extLst>
          </p:cNvPr>
          <p:cNvPicPr>
            <a:picLocks noChangeAspect="1"/>
          </p:cNvPicPr>
          <p:nvPr/>
        </p:nvPicPr>
        <p:blipFill rotWithShape="1">
          <a:blip r:embed="rId2"/>
          <a:srcRect/>
          <a:stretch/>
        </p:blipFill>
        <p:spPr>
          <a:xfrm>
            <a:off x="-2285" y="10"/>
            <a:ext cx="9143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nSpc>
                <a:spcPct val="90000"/>
              </a:lnSpc>
            </a:pPr>
            <a:r>
              <a:rPr lang="en-US" sz="4500" b="1">
                <a:solidFill>
                  <a:srgbClr val="FFFFFF"/>
                </a:solidFill>
              </a:rPr>
              <a:t>Next Lecture</a:t>
            </a:r>
          </a:p>
        </p:txBody>
      </p:sp>
      <p:sp>
        <p:nvSpPr>
          <p:cNvPr id="3" name="Content Placeholder 2"/>
          <p:cNvSpPr>
            <a:spLocks noGrp="1"/>
          </p:cNvSpPr>
          <p:nvPr>
            <p:ph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lnSpc>
                <a:spcPct val="90000"/>
              </a:lnSpc>
              <a:spcBef>
                <a:spcPts val="1000"/>
              </a:spcBef>
              <a:buNone/>
            </a:pPr>
            <a:r>
              <a:rPr lang="en-US" sz="2400">
                <a:solidFill>
                  <a:srgbClr val="FFFFFF"/>
                </a:solidFill>
              </a:rPr>
              <a:t>Inheritance!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1504-3844-4971-9DD2-AE860B772A7B}"/>
              </a:ext>
            </a:extLst>
          </p:cNvPr>
          <p:cNvSpPr>
            <a:spLocks noGrp="1"/>
          </p:cNvSpPr>
          <p:nvPr>
            <p:ph type="title"/>
          </p:nvPr>
        </p:nvSpPr>
        <p:spPr/>
        <p:txBody>
          <a:bodyPr/>
          <a:lstStyle/>
          <a:p>
            <a:r>
              <a:rPr lang="en-US" sz="4400" b="1" dirty="0"/>
              <a:t>Object Relationship</a:t>
            </a:r>
            <a:endParaRPr lang="en-US" dirty="0"/>
          </a:p>
        </p:txBody>
      </p:sp>
      <p:sp>
        <p:nvSpPr>
          <p:cNvPr id="3" name="Content Placeholder 2">
            <a:extLst>
              <a:ext uri="{FF2B5EF4-FFF2-40B4-BE49-F238E27FC236}">
                <a16:creationId xmlns:a16="http://schemas.microsoft.com/office/drawing/2014/main" id="{697977B4-0931-4FA8-839F-E02B2BD4C4EB}"/>
              </a:ext>
            </a:extLst>
          </p:cNvPr>
          <p:cNvSpPr>
            <a:spLocks noGrp="1"/>
          </p:cNvSpPr>
          <p:nvPr>
            <p:ph idx="1"/>
          </p:nvPr>
        </p:nvSpPr>
        <p:spPr/>
        <p:txBody>
          <a:bodyPr>
            <a:normAutofit/>
          </a:bodyPr>
          <a:lstStyle/>
          <a:p>
            <a:pPr algn="l"/>
            <a:r>
              <a:rPr lang="en-US" sz="2800" b="0" i="0" u="none" strike="noStrike" baseline="0" dirty="0">
                <a:solidFill>
                  <a:srgbClr val="231F20"/>
                </a:solidFill>
                <a:latin typeface="Times New Roman" panose="02020603050405020304" pitchFamily="18" charset="0"/>
                <a:cs typeface="Times New Roman" panose="02020603050405020304" pitchFamily="18" charset="0"/>
              </a:rPr>
              <a:t>Often, classes do not have to be created “from scratch.” Rather, they can include objects of other classes as members or they may be </a:t>
            </a:r>
            <a:r>
              <a:rPr lang="en-US" sz="2800" b="1" i="0" u="none" strike="noStrike" baseline="0" dirty="0">
                <a:solidFill>
                  <a:srgbClr val="60062D"/>
                </a:solidFill>
                <a:latin typeface="Times New Roman" panose="02020603050405020304" pitchFamily="18" charset="0"/>
                <a:cs typeface="Times New Roman" panose="02020603050405020304" pitchFamily="18" charset="0"/>
              </a:rPr>
              <a:t>derived </a:t>
            </a:r>
            <a:r>
              <a:rPr lang="en-US" sz="2800" b="0" i="0" u="none" strike="noStrike" baseline="0" dirty="0">
                <a:solidFill>
                  <a:srgbClr val="231F20"/>
                </a:solidFill>
                <a:latin typeface="Times New Roman" panose="02020603050405020304" pitchFamily="18" charset="0"/>
                <a:cs typeface="Times New Roman" panose="02020603050405020304" pitchFamily="18" charset="0"/>
              </a:rPr>
              <a:t>from other classes that provide attributes and behaviors the new classes can use. Such software reuse can greatly enhance productivity and simplify code maintenance. Including class objects as members of other classes is called </a:t>
            </a:r>
            <a:r>
              <a:rPr lang="en-US" sz="2800" b="1" i="0" u="none" strike="noStrike" baseline="0" dirty="0">
                <a:solidFill>
                  <a:srgbClr val="60062D"/>
                </a:solidFill>
                <a:latin typeface="Times New Roman" panose="02020603050405020304" pitchFamily="18" charset="0"/>
                <a:cs typeface="Times New Roman" panose="02020603050405020304" pitchFamily="18" charset="0"/>
              </a:rPr>
              <a:t>composition </a:t>
            </a:r>
            <a:r>
              <a:rPr lang="en-US" sz="2800" b="0" i="0" u="none" strike="noStrike" baseline="0" dirty="0">
                <a:solidFill>
                  <a:srgbClr val="231F20"/>
                </a:solidFill>
                <a:latin typeface="Times New Roman" panose="02020603050405020304" pitchFamily="18" charset="0"/>
                <a:cs typeface="Times New Roman" panose="02020603050405020304" pitchFamily="18" charset="0"/>
              </a:rPr>
              <a:t>or </a:t>
            </a:r>
            <a:r>
              <a:rPr lang="en-US" sz="2800" b="1" i="0" u="none" strike="noStrike" baseline="0" dirty="0">
                <a:solidFill>
                  <a:srgbClr val="60062D"/>
                </a:solidFill>
                <a:latin typeface="Times New Roman" panose="02020603050405020304" pitchFamily="18" charset="0"/>
                <a:cs typeface="Times New Roman" panose="02020603050405020304" pitchFamily="18" charset="0"/>
              </a:rPr>
              <a:t>aggregation</a:t>
            </a:r>
            <a:r>
              <a:rPr lang="en-US" sz="2800" b="0" i="0" u="none" strike="noStrike" baseline="0" dirty="0">
                <a:solidFill>
                  <a:srgbClr val="231F20"/>
                </a:solidFill>
                <a:latin typeface="Times New Roman" panose="02020603050405020304" pitchFamily="18" charset="0"/>
                <a:cs typeface="Times New Roman" panose="02020603050405020304" pitchFamily="18" charset="0"/>
              </a:rPr>
              <a:t>. Deriving new classes from existing classes is called </a:t>
            </a:r>
            <a:r>
              <a:rPr lang="en-US" sz="2800" b="1" i="0" u="none" strike="noStrike" baseline="0" dirty="0">
                <a:solidFill>
                  <a:srgbClr val="60062D"/>
                </a:solidFill>
                <a:latin typeface="Times New Roman" panose="02020603050405020304" pitchFamily="18" charset="0"/>
                <a:cs typeface="Times New Roman" panose="02020603050405020304" pitchFamily="18" charset="0"/>
              </a:rPr>
              <a:t>inheritance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10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Object Relationship</a:t>
            </a:r>
          </a:p>
        </p:txBody>
      </p:sp>
      <p:sp>
        <p:nvSpPr>
          <p:cNvPr id="3" name="Content Placeholder 2"/>
          <p:cNvSpPr>
            <a:spLocks noGrp="1"/>
          </p:cNvSpPr>
          <p:nvPr>
            <p:ph idx="1"/>
          </p:nvPr>
        </p:nvSpPr>
        <p:spPr/>
        <p:txBody>
          <a:bodyPr/>
          <a:lstStyle/>
          <a:p>
            <a:r>
              <a:rPr lang="en-US" dirty="0"/>
              <a:t>is-a relationship (Achieved by inheritance)</a:t>
            </a:r>
          </a:p>
          <a:p>
            <a:r>
              <a:rPr lang="en-US" dirty="0"/>
              <a:t>has-a relationship (Achieved by composition)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lstStyle/>
          <a:p>
            <a:r>
              <a:rPr lang="en-US" dirty="0"/>
              <a:t>In a </a:t>
            </a:r>
            <a:r>
              <a:rPr lang="en-US" i="1" dirty="0"/>
              <a:t>has-a </a:t>
            </a:r>
            <a:r>
              <a:rPr lang="en-US" dirty="0"/>
              <a:t>relationship, an object contains one or more objects of other classes as members</a:t>
            </a:r>
          </a:p>
          <a:p>
            <a:pPr>
              <a:buNone/>
            </a:pPr>
            <a:endParaRPr lang="en-US" dirty="0"/>
          </a:p>
          <a:p>
            <a:pPr algn="l"/>
            <a:r>
              <a:rPr lang="en-US" b="1" i="0" dirty="0">
                <a:solidFill>
                  <a:srgbClr val="292929"/>
                </a:solidFill>
                <a:effectLst/>
                <a:latin typeface="charter"/>
              </a:rPr>
              <a:t>“Has-A”</a:t>
            </a:r>
            <a:r>
              <a:rPr lang="en-US" b="0" i="0" dirty="0">
                <a:solidFill>
                  <a:srgbClr val="292929"/>
                </a:solidFill>
                <a:effectLst/>
                <a:latin typeface="charter"/>
              </a:rPr>
              <a:t> — An object </a:t>
            </a:r>
            <a:r>
              <a:rPr lang="en-US" b="1" i="0" dirty="0">
                <a:solidFill>
                  <a:srgbClr val="292929"/>
                </a:solidFill>
                <a:effectLst/>
                <a:latin typeface="charter"/>
              </a:rPr>
              <a:t>has</a:t>
            </a:r>
            <a:r>
              <a:rPr lang="en-US" b="0" i="0" dirty="0">
                <a:solidFill>
                  <a:srgbClr val="292929"/>
                </a:solidFill>
                <a:effectLst/>
                <a:latin typeface="charter"/>
              </a:rPr>
              <a:t> </a:t>
            </a:r>
            <a:r>
              <a:rPr lang="en-US" b="1" i="0" dirty="0">
                <a:solidFill>
                  <a:srgbClr val="292929"/>
                </a:solidFill>
                <a:effectLst/>
                <a:latin typeface="charter"/>
              </a:rPr>
              <a:t>a</a:t>
            </a:r>
            <a:r>
              <a:rPr lang="en-US" b="0" i="0" dirty="0">
                <a:solidFill>
                  <a:srgbClr val="292929"/>
                </a:solidFill>
                <a:effectLst/>
                <a:latin typeface="charter"/>
              </a:rPr>
              <a:t> subset of object</a:t>
            </a:r>
          </a:p>
          <a:p>
            <a:pPr algn="l"/>
            <a:r>
              <a:rPr lang="en-US" b="0" i="0" dirty="0">
                <a:solidFill>
                  <a:srgbClr val="292929"/>
                </a:solidFill>
                <a:effectLst/>
                <a:latin typeface="charter"/>
              </a:rPr>
              <a:t>For example is :-</a:t>
            </a:r>
          </a:p>
          <a:p>
            <a:pPr algn="l">
              <a:buFont typeface="Arial" panose="020B0604020202020204" pitchFamily="34" charset="0"/>
              <a:buChar char="•"/>
            </a:pPr>
            <a:r>
              <a:rPr lang="en-US" b="0" i="0" dirty="0">
                <a:solidFill>
                  <a:srgbClr val="292929"/>
                </a:solidFill>
                <a:effectLst/>
                <a:latin typeface="charter"/>
              </a:rPr>
              <a:t>A rose has a leaf</a:t>
            </a:r>
          </a:p>
          <a:p>
            <a:pPr algn="l">
              <a:buFont typeface="Arial" panose="020B0604020202020204" pitchFamily="34" charset="0"/>
              <a:buChar char="•"/>
            </a:pPr>
            <a:r>
              <a:rPr lang="en-US" b="0" i="0" dirty="0">
                <a:solidFill>
                  <a:srgbClr val="292929"/>
                </a:solidFill>
                <a:effectLst/>
                <a:latin typeface="charter"/>
              </a:rPr>
              <a:t>A dog has a legs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DA18-2598-4468-A90C-6522849CBF38}"/>
              </a:ext>
            </a:extLst>
          </p:cNvPr>
          <p:cNvSpPr>
            <a:spLocks noGrp="1"/>
          </p:cNvSpPr>
          <p:nvPr>
            <p:ph type="title"/>
          </p:nvPr>
        </p:nvSpPr>
        <p:spPr/>
        <p:txBody>
          <a:bodyPr/>
          <a:lstStyle/>
          <a:p>
            <a:r>
              <a:rPr lang="en-US" sz="4400" i="1" dirty="0"/>
              <a:t>has-a</a:t>
            </a:r>
            <a:r>
              <a:rPr lang="en-US" sz="4400" b="1" dirty="0"/>
              <a:t> Relationship</a:t>
            </a:r>
            <a:endParaRPr lang="en-US" dirty="0"/>
          </a:p>
        </p:txBody>
      </p:sp>
      <p:sp>
        <p:nvSpPr>
          <p:cNvPr id="3" name="Content Placeholder 2">
            <a:extLst>
              <a:ext uri="{FF2B5EF4-FFF2-40B4-BE49-F238E27FC236}">
                <a16:creationId xmlns:a16="http://schemas.microsoft.com/office/drawing/2014/main" id="{390BE68F-2FC5-4249-A871-311DFE9DB765}"/>
              </a:ext>
            </a:extLst>
          </p:cNvPr>
          <p:cNvSpPr>
            <a:spLocks noGrp="1"/>
          </p:cNvSpPr>
          <p:nvPr>
            <p:ph idx="1"/>
          </p:nvPr>
        </p:nvSpPr>
        <p:spPr/>
        <p:txBody>
          <a:bodyPr/>
          <a:lstStyle/>
          <a:p>
            <a:pPr algn="l"/>
            <a:r>
              <a:rPr lang="en-US" b="0" i="0" dirty="0">
                <a:effectLst/>
                <a:latin typeface="Helvetica" panose="020B0604020202020204" pitchFamily="34" charset="0"/>
              </a:rPr>
              <a:t>Composition(HAS-A) simply mean the use of instance variables that are references to other objects.</a:t>
            </a:r>
          </a:p>
          <a:p>
            <a:pPr algn="l"/>
            <a:r>
              <a:rPr lang="en-US" b="0" i="0" dirty="0">
                <a:effectLst/>
                <a:latin typeface="Helvetica" panose="020B0604020202020204" pitchFamily="34" charset="0"/>
              </a:rPr>
              <a:t> For example, Maruti has Engine, or House has Bathroom.</a:t>
            </a:r>
          </a:p>
          <a:p>
            <a:pPr marL="0" indent="0">
              <a:buNone/>
            </a:pPr>
            <a:endParaRPr lang="en-US" dirty="0"/>
          </a:p>
        </p:txBody>
      </p:sp>
    </p:spTree>
    <p:extLst>
      <p:ext uri="{BB962C8B-B14F-4D97-AF65-F5344CB8AC3E}">
        <p14:creationId xmlns:p14="http://schemas.microsoft.com/office/powerpoint/2010/main" val="35340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6B9D-0DC3-4DBD-887F-932ACE7563B2}"/>
              </a:ext>
            </a:extLst>
          </p:cNvPr>
          <p:cNvSpPr>
            <a:spLocks noGrp="1"/>
          </p:cNvSpPr>
          <p:nvPr>
            <p:ph type="title"/>
          </p:nvPr>
        </p:nvSpPr>
        <p:spPr/>
        <p:txBody>
          <a:bodyPr/>
          <a:lstStyle/>
          <a:p>
            <a:r>
              <a:rPr lang="en-US" i="1" dirty="0"/>
              <a:t>I</a:t>
            </a:r>
            <a:r>
              <a:rPr lang="en-US" sz="4400" i="1" dirty="0"/>
              <a:t>s-a</a:t>
            </a:r>
            <a:r>
              <a:rPr lang="en-US" sz="4400" b="1" dirty="0"/>
              <a:t> Relationship</a:t>
            </a:r>
            <a:endParaRPr lang="en-US" dirty="0"/>
          </a:p>
        </p:txBody>
      </p:sp>
      <p:sp>
        <p:nvSpPr>
          <p:cNvPr id="3" name="Content Placeholder 2">
            <a:extLst>
              <a:ext uri="{FF2B5EF4-FFF2-40B4-BE49-F238E27FC236}">
                <a16:creationId xmlns:a16="http://schemas.microsoft.com/office/drawing/2014/main" id="{9B13D5C8-4B2A-43EC-8265-3912C89DC50B}"/>
              </a:ext>
            </a:extLst>
          </p:cNvPr>
          <p:cNvSpPr>
            <a:spLocks noGrp="1"/>
          </p:cNvSpPr>
          <p:nvPr>
            <p:ph idx="1"/>
          </p:nvPr>
        </p:nvSpPr>
        <p:spPr/>
        <p:txBody>
          <a:bodyPr/>
          <a:lstStyle/>
          <a:p>
            <a:r>
              <a:rPr lang="en-US" b="0" i="0" dirty="0">
                <a:solidFill>
                  <a:srgbClr val="707070"/>
                </a:solidFill>
                <a:effectLst/>
                <a:latin typeface="open-sans"/>
              </a:rPr>
              <a:t>Use a car as an example. You could logically define a car as being a subclass of vehicle, so it inherits the properties of other vehicles. At the same time, a car has a motor. If you buy a car, you can logically assume that you are buying a motor as well.</a:t>
            </a:r>
            <a:endParaRPr lang="en-US" dirty="0"/>
          </a:p>
        </p:txBody>
      </p:sp>
    </p:spTree>
    <p:extLst>
      <p:ext uri="{BB962C8B-B14F-4D97-AF65-F5344CB8AC3E}">
        <p14:creationId xmlns:p14="http://schemas.microsoft.com/office/powerpoint/2010/main" val="197668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C771-C41B-4E26-8731-3865147E6046}"/>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E8198BDC-6DBC-4008-AC34-A87AE402EC4D}"/>
              </a:ext>
            </a:extLst>
          </p:cNvPr>
          <p:cNvPicPr>
            <a:picLocks noGrp="1" noChangeAspect="1"/>
          </p:cNvPicPr>
          <p:nvPr>
            <p:ph idx="1"/>
          </p:nvPr>
        </p:nvPicPr>
        <p:blipFill>
          <a:blip r:embed="rId2"/>
          <a:stretch>
            <a:fillRect/>
          </a:stretch>
        </p:blipFill>
        <p:spPr>
          <a:xfrm>
            <a:off x="1133475" y="1934369"/>
            <a:ext cx="6877050" cy="3857625"/>
          </a:xfrm>
        </p:spPr>
      </p:pic>
    </p:spTree>
    <p:extLst>
      <p:ext uri="{BB962C8B-B14F-4D97-AF65-F5344CB8AC3E}">
        <p14:creationId xmlns:p14="http://schemas.microsoft.com/office/powerpoint/2010/main" val="42575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47D582-A7DE-477D-AABB-74C9F49A5605}"/>
              </a:ext>
            </a:extLst>
          </p:cNvPr>
          <p:cNvPicPr>
            <a:picLocks noGrp="1" noChangeAspect="1"/>
          </p:cNvPicPr>
          <p:nvPr>
            <p:ph idx="1"/>
          </p:nvPr>
        </p:nvPicPr>
        <p:blipFill>
          <a:blip r:embed="rId2"/>
          <a:stretch>
            <a:fillRect/>
          </a:stretch>
        </p:blipFill>
        <p:spPr>
          <a:xfrm>
            <a:off x="689724" y="643466"/>
            <a:ext cx="7764551" cy="5571067"/>
          </a:xfrm>
          <a:prstGeom prst="rect">
            <a:avLst/>
          </a:prstGeom>
        </p:spPr>
      </p:pic>
    </p:spTree>
    <p:extLst>
      <p:ext uri="{BB962C8B-B14F-4D97-AF65-F5344CB8AC3E}">
        <p14:creationId xmlns:p14="http://schemas.microsoft.com/office/powerpoint/2010/main" val="278225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4397</TotalTime>
  <Words>723</Words>
  <Application>Microsoft Office PowerPoint</Application>
  <PresentationFormat>On-screen Show (4:3)</PresentationFormat>
  <Paragraphs>118</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charter</vt:lpstr>
      <vt:lpstr>Helvetica</vt:lpstr>
      <vt:lpstr>open-sans</vt:lpstr>
      <vt:lpstr>Times New Roman</vt:lpstr>
      <vt:lpstr>verdana</vt:lpstr>
      <vt:lpstr>Office Theme</vt:lpstr>
      <vt:lpstr>Object-oriented Programming</vt:lpstr>
      <vt:lpstr>Object Relationship</vt:lpstr>
      <vt:lpstr>Object Relationship</vt:lpstr>
      <vt:lpstr>Object Relationship</vt:lpstr>
      <vt:lpstr>has-a Relationship</vt:lpstr>
      <vt:lpstr>has-a Relationship</vt:lpstr>
      <vt:lpstr>Is-a Relationship</vt:lpstr>
      <vt:lpstr>Example</vt:lpstr>
      <vt:lpstr>PowerPoint Presentation</vt:lpstr>
      <vt:lpstr>has-a Relationship</vt:lpstr>
      <vt:lpstr>Example</vt:lpstr>
      <vt:lpstr>Example</vt:lpstr>
      <vt:lpstr>Example</vt:lpstr>
      <vt:lpstr>Example</vt:lpstr>
      <vt:lpstr>Another Example</vt:lpstr>
      <vt:lpstr>Another Example</vt:lpstr>
      <vt:lpstr>Another Example</vt:lpstr>
      <vt:lpstr>Aggregation and Composition </vt:lpstr>
      <vt:lpstr>is-a Relationship</vt:lpstr>
      <vt:lpstr>is-a Relationship</vt:lpstr>
      <vt:lpstr>Advantage</vt:lpstr>
      <vt:lpstr>Exercise</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Syed Zain-Ul-Hassan</dc:creator>
  <cp:lastModifiedBy>Rawal Abbasi</cp:lastModifiedBy>
  <cp:revision>18</cp:revision>
  <dcterms:created xsi:type="dcterms:W3CDTF">2006-08-16T00:00:00Z</dcterms:created>
  <dcterms:modified xsi:type="dcterms:W3CDTF">2024-02-19T08:25:09Z</dcterms:modified>
</cp:coreProperties>
</file>