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embeddedFontLst>
    <p:embeddedFont>
      <p:font typeface="Century Gothic" panose="020B050202020202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Garamond" panose="02020404030301010803" pitchFamily="18" charset="0"/>
      <p:regular r:id="rId39"/>
      <p:bold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glHd8vk2cxCIhXd8gVuEzI2LWQx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0C06D1-5B1C-4F51-A1C1-2DBB587748E7}" v="1" dt="2024-04-24T04:44:47.742"/>
  </p1510:revLst>
</p1510:revInfo>
</file>

<file path=ppt/tableStyles.xml><?xml version="1.0" encoding="utf-8"?>
<a:tblStyleLst xmlns:a="http://schemas.openxmlformats.org/drawingml/2006/main" def="{D2915FD9-6B09-4D88-90D5-C11E14FB2E3F}">
  <a:tblStyle styleId="{D2915FD9-6B09-4D88-90D5-C11E14FB2E3F}" styleName="Table_0">
    <a:wholeTbl>
      <a:tcTxStyle b="off" i="off">
        <a:font>
          <a:latin typeface="Century Gothic"/>
          <a:ea typeface="Century Gothic"/>
          <a:cs typeface="Century Gothic"/>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916DCC18-87C2-4CF0-A159-30C79392BBE5}"/>
    <pc:docChg chg="delSld">
      <pc:chgData name="Rawal Abbasi" userId="204d2a36f0ecac39" providerId="LiveId" clId="{916DCC18-87C2-4CF0-A159-30C79392BBE5}" dt="2024-04-24T15:58:45.718" v="0" actId="47"/>
      <pc:docMkLst>
        <pc:docMk/>
      </pc:docMkLst>
      <pc:sldChg chg="del">
        <pc:chgData name="Rawal Abbasi" userId="204d2a36f0ecac39" providerId="LiveId" clId="{916DCC18-87C2-4CF0-A159-30C79392BBE5}" dt="2024-04-24T15:58:45.718" v="0" actId="47"/>
        <pc:sldMkLst>
          <pc:docMk/>
          <pc:sldMk cId="0" sldId="256"/>
        </pc:sldMkLst>
      </pc:sldChg>
      <pc:sldMasterChg chg="delSldLayout">
        <pc:chgData name="Rawal Abbasi" userId="204d2a36f0ecac39" providerId="LiveId" clId="{916DCC18-87C2-4CF0-A159-30C79392BBE5}" dt="2024-04-24T15:58:45.718" v="0" actId="47"/>
        <pc:sldMasterMkLst>
          <pc:docMk/>
          <pc:sldMasterMk cId="0" sldId="2147483648"/>
        </pc:sldMasterMkLst>
        <pc:sldLayoutChg chg="del">
          <pc:chgData name="Rawal Abbasi" userId="204d2a36f0ecac39" providerId="LiveId" clId="{916DCC18-87C2-4CF0-A159-30C79392BBE5}" dt="2024-04-24T15:58:45.718" v="0" actId="47"/>
          <pc:sldLayoutMkLst>
            <pc:docMk/>
            <pc:sldMasterMk cId="0" sldId="2147483648"/>
            <pc:sldLayoutMk cId="0" sldId="2147483649"/>
          </pc:sldLayoutMkLst>
        </pc:sldLayoutChg>
      </pc:sldMasterChg>
    </pc:docChg>
  </pc:docChgLst>
  <pc:docChgLst>
    <pc:chgData name="Rawal Abbasi" userId="204d2a36f0ecac39" providerId="LiveId" clId="{920C06D1-5B1C-4F51-A1C1-2DBB587748E7}"/>
    <pc:docChg chg="custSel modSld">
      <pc:chgData name="Rawal Abbasi" userId="204d2a36f0ecac39" providerId="LiveId" clId="{920C06D1-5B1C-4F51-A1C1-2DBB587748E7}" dt="2024-04-24T04:51:42.682" v="50" actId="20577"/>
      <pc:docMkLst>
        <pc:docMk/>
      </pc:docMkLst>
      <pc:sldChg chg="addSp delSp modSp mod">
        <pc:chgData name="Rawal Abbasi" userId="204d2a36f0ecac39" providerId="LiveId" clId="{920C06D1-5B1C-4F51-A1C1-2DBB587748E7}" dt="2024-04-24T04:45:39.944" v="41" actId="1076"/>
        <pc:sldMkLst>
          <pc:docMk/>
          <pc:sldMk cId="0" sldId="267"/>
        </pc:sldMkLst>
        <pc:spChg chg="add mod">
          <ac:chgData name="Rawal Abbasi" userId="204d2a36f0ecac39" providerId="LiveId" clId="{920C06D1-5B1C-4F51-A1C1-2DBB587748E7}" dt="2024-04-24T04:45:35.610" v="40" actId="1076"/>
          <ac:spMkLst>
            <pc:docMk/>
            <pc:sldMk cId="0" sldId="267"/>
            <ac:spMk id="2" creationId="{05592983-B8CC-3D30-9B10-798F53DC1FF4}"/>
          </ac:spMkLst>
        </pc:spChg>
        <pc:picChg chg="del">
          <ac:chgData name="Rawal Abbasi" userId="204d2a36f0ecac39" providerId="LiveId" clId="{920C06D1-5B1C-4F51-A1C1-2DBB587748E7}" dt="2024-04-24T04:44:32.503" v="0" actId="478"/>
          <ac:picMkLst>
            <pc:docMk/>
            <pc:sldMk cId="0" sldId="267"/>
            <ac:picMk id="179" creationId="{00000000-0000-0000-0000-000000000000}"/>
          </ac:picMkLst>
        </pc:picChg>
        <pc:cxnChg chg="mod">
          <ac:chgData name="Rawal Abbasi" userId="204d2a36f0ecac39" providerId="LiveId" clId="{920C06D1-5B1C-4F51-A1C1-2DBB587748E7}" dt="2024-04-24T04:45:39.944" v="41" actId="1076"/>
          <ac:cxnSpMkLst>
            <pc:docMk/>
            <pc:sldMk cId="0" sldId="267"/>
            <ac:cxnSpMk id="181" creationId="{00000000-0000-0000-0000-000000000000}"/>
          </ac:cxnSpMkLst>
        </pc:cxnChg>
      </pc:sldChg>
      <pc:sldChg chg="modSp mod">
        <pc:chgData name="Rawal Abbasi" userId="204d2a36f0ecac39" providerId="LiveId" clId="{920C06D1-5B1C-4F51-A1C1-2DBB587748E7}" dt="2024-04-24T04:51:42.682" v="50" actId="20577"/>
        <pc:sldMkLst>
          <pc:docMk/>
          <pc:sldMk cId="0" sldId="268"/>
        </pc:sldMkLst>
        <pc:graphicFrameChg chg="modGraphic">
          <ac:chgData name="Rawal Abbasi" userId="204d2a36f0ecac39" providerId="LiveId" clId="{920C06D1-5B1C-4F51-A1C1-2DBB587748E7}" dt="2024-04-24T04:51:42.682" v="50" actId="20577"/>
          <ac:graphicFrameMkLst>
            <pc:docMk/>
            <pc:sldMk cId="0" sldId="268"/>
            <ac:graphicFrameMk id="19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3" name="Google Shape;33;p33"/>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3"/>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3"/>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42"/>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42"/>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03" name="Google Shape;103;p42"/>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2"/>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2"/>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E1DBC9"/>
            </a:gs>
            <a:gs pos="77000">
              <a:srgbClr val="C8C1B0"/>
            </a:gs>
            <a:gs pos="100000">
              <a:srgbClr val="C0BAAA"/>
            </a:gs>
          </a:gsLst>
          <a:lin ang="5400000" scaled="0"/>
        </a:gradFill>
        <a:effectLst/>
      </p:bgPr>
    </p:bg>
    <p:spTree>
      <p:nvGrpSpPr>
        <p:cNvPr id="1" name="Shape 36"/>
        <p:cNvGrpSpPr/>
        <p:nvPr/>
      </p:nvGrpSpPr>
      <p:grpSpPr>
        <a:xfrm>
          <a:off x="0" y="0"/>
          <a:ext cx="0" cy="0"/>
          <a:chOff x="0" y="0"/>
          <a:chExt cx="0" cy="0"/>
        </a:xfrm>
      </p:grpSpPr>
      <p:sp>
        <p:nvSpPr>
          <p:cNvPr id="37" name="Google Shape;37;p34"/>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4"/>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4"/>
          <p:cNvSpPr/>
          <p:nvPr/>
        </p:nvSpPr>
        <p:spPr>
          <a:xfrm>
            <a:off x="1447800"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4"/>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4"/>
          <p:cNvGrpSpPr/>
          <p:nvPr/>
        </p:nvGrpSpPr>
        <p:grpSpPr>
          <a:xfrm>
            <a:off x="5250180" y="1267730"/>
            <a:ext cx="1691640" cy="645295"/>
            <a:chOff x="5318306" y="1386268"/>
            <a:chExt cx="1567331" cy="645295"/>
          </a:xfrm>
        </p:grpSpPr>
        <p:cxnSp>
          <p:nvCxnSpPr>
            <p:cNvPr id="42" name="Google Shape;42;p34"/>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3" name="Google Shape;43;p34"/>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4" name="Google Shape;44;p34"/>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45" name="Google Shape;45;p34"/>
          <p:cNvSpPr txBox="1">
            <a:spLocks noGrp="1"/>
          </p:cNvSpPr>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4"/>
          <p:cNvSpPr txBox="1">
            <a:spLocks noGrp="1"/>
          </p:cNvSpPr>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600"/>
              <a:buNone/>
              <a:defRPr sz="1600">
                <a:solidFill>
                  <a:schemeClr val="dk1"/>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47" name="Google Shape;47;p34"/>
          <p:cNvSpPr txBox="1">
            <a:spLocks noGrp="1"/>
          </p:cNvSpPr>
          <p:nvPr>
            <p:ph type="dt" idx="10"/>
          </p:nvPr>
        </p:nvSpPr>
        <p:spPr>
          <a:xfrm>
            <a:off x="5321808" y="1344502"/>
            <a:ext cx="1554480" cy="5303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1453553" y="5211060"/>
            <a:ext cx="590702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sldNum" idx="12"/>
          </p:nvPr>
        </p:nvSpPr>
        <p:spPr>
          <a:xfrm>
            <a:off x="8604504" y="5211060"/>
            <a:ext cx="2112264"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3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5"/>
          <p:cNvSpPr txBox="1">
            <a:spLocks noGrp="1"/>
          </p:cNvSpPr>
          <p:nvPr>
            <p:ph type="body" idx="1"/>
          </p:nvPr>
        </p:nvSpPr>
        <p:spPr>
          <a:xfrm>
            <a:off x="106680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3" name="Google Shape;53;p35"/>
          <p:cNvSpPr txBox="1">
            <a:spLocks noGrp="1"/>
          </p:cNvSpPr>
          <p:nvPr>
            <p:ph type="body" idx="2"/>
          </p:nvPr>
        </p:nvSpPr>
        <p:spPr>
          <a:xfrm>
            <a:off x="637032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4" name="Google Shape;54;p35"/>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5"/>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3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6"/>
          <p:cNvSpPr txBox="1">
            <a:spLocks noGrp="1"/>
          </p:cNvSpPr>
          <p:nvPr>
            <p:ph type="body" idx="1"/>
          </p:nvPr>
        </p:nvSpPr>
        <p:spPr>
          <a:xfrm>
            <a:off x="106984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0" name="Google Shape;60;p36"/>
          <p:cNvSpPr txBox="1">
            <a:spLocks noGrp="1"/>
          </p:cNvSpPr>
          <p:nvPr>
            <p:ph type="body" idx="2"/>
          </p:nvPr>
        </p:nvSpPr>
        <p:spPr>
          <a:xfrm>
            <a:off x="1069848" y="2755898"/>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1" name="Google Shape;61;p36"/>
          <p:cNvSpPr txBox="1">
            <a:spLocks noGrp="1"/>
          </p:cNvSpPr>
          <p:nvPr>
            <p:ph type="body" idx="3"/>
          </p:nvPr>
        </p:nvSpPr>
        <p:spPr>
          <a:xfrm>
            <a:off x="637336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2" name="Google Shape;62;p36"/>
          <p:cNvSpPr txBox="1">
            <a:spLocks noGrp="1"/>
          </p:cNvSpPr>
          <p:nvPr>
            <p:ph type="body" idx="4"/>
          </p:nvPr>
        </p:nvSpPr>
        <p:spPr>
          <a:xfrm>
            <a:off x="6373368" y="2756581"/>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3" name="Google Shape;63;p36"/>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6"/>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3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7"/>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7"/>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7"/>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38"/>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8"/>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8"/>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39"/>
          <p:cNvSpPr/>
          <p:nvPr/>
        </p:nvSpPr>
        <p:spPr>
          <a:xfrm>
            <a:off x="245529" y="237744"/>
            <a:ext cx="8531352"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9"/>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9"/>
          <p:cNvSpPr txBox="1">
            <a:spLocks noGrp="1"/>
          </p:cNvSpPr>
          <p:nvPr>
            <p:ph type="title"/>
          </p:nvPr>
        </p:nvSpPr>
        <p:spPr>
          <a:xfrm>
            <a:off x="9296400" y="607392"/>
            <a:ext cx="2430780"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800"/>
              <a:buFont typeface="Century Gothic"/>
              <a:buNone/>
              <a:defRPr sz="2800" b="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9"/>
          <p:cNvSpPr txBox="1">
            <a:spLocks noGrp="1"/>
          </p:cNvSpPr>
          <p:nvPr>
            <p:ph type="body" idx="1"/>
          </p:nvPr>
        </p:nvSpPr>
        <p:spPr>
          <a:xfrm>
            <a:off x="685800" y="609600"/>
            <a:ext cx="7772400" cy="533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0" name="Google Shape;80;p39"/>
          <p:cNvSpPr txBox="1">
            <a:spLocks noGrp="1"/>
          </p:cNvSpPr>
          <p:nvPr>
            <p:ph type="body" idx="2"/>
          </p:nvPr>
        </p:nvSpPr>
        <p:spPr>
          <a:xfrm>
            <a:off x="9296400" y="2286000"/>
            <a:ext cx="243078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1" name="Google Shape;81;p39"/>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9"/>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9"/>
          <p:cNvSpPr txBox="1">
            <a:spLocks noGrp="1"/>
          </p:cNvSpPr>
          <p:nvPr>
            <p:ph type="sldNum" idx="12"/>
          </p:nvPr>
        </p:nvSpPr>
        <p:spPr>
          <a:xfrm>
            <a:off x="10393677" y="622300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39"/>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40"/>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0"/>
          <p:cNvSpPr txBox="1">
            <a:spLocks noGrp="1"/>
          </p:cNvSpPr>
          <p:nvPr>
            <p:ph type="title"/>
          </p:nvPr>
        </p:nvSpPr>
        <p:spPr>
          <a:xfrm>
            <a:off x="9296400" y="603504"/>
            <a:ext cx="2432304"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a:buNone/>
              <a:defRPr sz="2800" b="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0"/>
          <p:cNvSpPr>
            <a:spLocks noGrp="1"/>
          </p:cNvSpPr>
          <p:nvPr>
            <p:ph type="pic" idx="2"/>
          </p:nvPr>
        </p:nvSpPr>
        <p:spPr>
          <a:xfrm>
            <a:off x="228599" y="237744"/>
            <a:ext cx="8531352" cy="6382512"/>
          </a:xfrm>
          <a:prstGeom prst="rect">
            <a:avLst/>
          </a:prstGeom>
          <a:solidFill>
            <a:srgbClr val="76CEEF"/>
          </a:solidFill>
          <a:ln>
            <a:noFill/>
          </a:ln>
        </p:spPr>
        <p:txBody>
          <a:bodyPr spcFirstLastPara="1" wrap="square" lIns="91425" tIns="45700" rIns="91425" bIns="45700" anchor="t" anchorCtr="0">
            <a:normAutofit/>
          </a:bodyPr>
          <a:lstStyle>
            <a:lvl1pPr marR="0" lvl="0" algn="l" rtl="0">
              <a:lnSpc>
                <a:spcPct val="100000"/>
              </a:lnSpc>
              <a:spcBef>
                <a:spcPts val="900"/>
              </a:spcBef>
              <a:spcAft>
                <a:spcPts val="0"/>
              </a:spcAft>
              <a:buClr>
                <a:srgbClr val="262626"/>
              </a:buClr>
              <a:buSzPts val="3200"/>
              <a:buFont typeface="Garamond"/>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rgbClr val="262626"/>
              </a:buClr>
              <a:buSzPts val="2800"/>
              <a:buFont typeface="Garamond"/>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rgbClr val="262626"/>
              </a:buClr>
              <a:buSzPts val="2400"/>
              <a:buFont typeface="Garamond"/>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89" name="Google Shape;89;p40"/>
          <p:cNvSpPr txBox="1">
            <a:spLocks noGrp="1"/>
          </p:cNvSpPr>
          <p:nvPr>
            <p:ph type="body" idx="1"/>
          </p:nvPr>
        </p:nvSpPr>
        <p:spPr>
          <a:xfrm>
            <a:off x="9296400" y="2286000"/>
            <a:ext cx="2432304"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90" name="Google Shape;90;p40"/>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0"/>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0"/>
          <p:cNvSpPr txBox="1">
            <a:spLocks noGrp="1"/>
          </p:cNvSpPr>
          <p:nvPr>
            <p:ph type="sldNum" idx="12"/>
          </p:nvPr>
        </p:nvSpPr>
        <p:spPr>
          <a:xfrm>
            <a:off x="10396728" y="6227064"/>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40"/>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4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41"/>
          <p:cNvSpPr txBox="1">
            <a:spLocks noGrp="1"/>
          </p:cNvSpPr>
          <p:nvPr>
            <p:ph type="body" idx="1"/>
          </p:nvPr>
        </p:nvSpPr>
        <p:spPr>
          <a:xfrm rot="5400000">
            <a:off x="4130040" y="-960120"/>
            <a:ext cx="393192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7" name="Google Shape;97;p4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p:nvPr/>
        </p:nvSpPr>
        <p:spPr>
          <a:xfrm>
            <a:off x="234696" y="237744"/>
            <a:ext cx="11722608"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3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1"/>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3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3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3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10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10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10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10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10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10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10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Example</a:t>
            </a:r>
            <a:endParaRPr/>
          </a:p>
        </p:txBody>
      </p:sp>
      <p:sp>
        <p:nvSpPr>
          <p:cNvPr id="117" name="Google Shape;117;p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Century Gothic"/>
              <a:buAutoNum type="arabicPeriod"/>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Create an abstract class 'Parent' with a method 'message'. It has two subclasses each having a method with the same name 'message' that prints "This is first subclass" and "This is second subclass" respectively. Call the methods 'message' by creating an object for each subclass.</a:t>
            </a:r>
            <a:endParaRPr/>
          </a:p>
          <a:p>
            <a:pPr marL="342900" lvl="0" indent="-342900" algn="l" rtl="0">
              <a:lnSpc>
                <a:spcPct val="100000"/>
              </a:lnSpc>
              <a:spcBef>
                <a:spcPts val="900"/>
              </a:spcBef>
              <a:spcAft>
                <a:spcPts val="0"/>
              </a:spcAft>
              <a:buSzPts val="1800"/>
              <a:buFont typeface="Century Gothic"/>
              <a:buAutoNum type="arabicPeriod"/>
            </a:pPr>
            <a:r>
              <a:rPr lang="en-US">
                <a:latin typeface="Times New Roman"/>
                <a:ea typeface="Times New Roman"/>
                <a:cs typeface="Times New Roman"/>
                <a:sym typeface="Times New Roman"/>
              </a:rPr>
              <a:t>Create an abstract class 'Bank' with an abstract method 'getBalance'. $100, $150 and $200 are deposited in banks A, B and C respectively. 'BankA', 'BankB' and 'BankC' are subclasses of class 'Bank', each having a method named 'getBalance'. Call this method by creating an object of each of the three classes.</a:t>
            </a:r>
            <a:endParaRPr/>
          </a:p>
          <a:p>
            <a:pPr marL="342900" lvl="0" indent="-342900" algn="l" rtl="0">
              <a:lnSpc>
                <a:spcPct val="100000"/>
              </a:lnSpc>
              <a:spcBef>
                <a:spcPts val="900"/>
              </a:spcBef>
              <a:spcAft>
                <a:spcPts val="0"/>
              </a:spcAft>
              <a:buSzPts val="1800"/>
              <a:buFont typeface="Century Gothic"/>
              <a:buAutoNum type="arabicPeriod"/>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An abstract class has a construtor which prints "This is constructor of abstract class", an abstract method named 'a_method' and a non-abstract method which prints "This is a normal method of abstract class". A class 'SubClass' inherits the abstract class and has a method named 'a_method' which prints "This is abstract method". Now create an object of 'SubClass' and call the abstract method and the non-abstract method. (Analyse the result)</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Times New Roman"/>
              <a:buNone/>
            </a:pPr>
            <a:r>
              <a:rPr lang="en-US">
                <a:latin typeface="Times New Roman"/>
                <a:ea typeface="Times New Roman"/>
                <a:cs typeface="Times New Roman"/>
                <a:sym typeface="Times New Roman"/>
              </a:rPr>
              <a:t>File handling Classes</a:t>
            </a:r>
            <a:endParaRPr/>
          </a:p>
        </p:txBody>
      </p:sp>
      <p:sp>
        <p:nvSpPr>
          <p:cNvPr id="171" name="Google Shape;171;p12"/>
          <p:cNvSpPr txBox="1">
            <a:spLocks noGrp="1"/>
          </p:cNvSpPr>
          <p:nvPr>
            <p:ph type="body" idx="1"/>
          </p:nvPr>
        </p:nvSpPr>
        <p:spPr>
          <a:xfrm>
            <a:off x="563217" y="2275398"/>
            <a:ext cx="3849757" cy="3931920"/>
          </a:xfrm>
          <a:prstGeom prst="rect">
            <a:avLst/>
          </a:prstGeom>
          <a:noFill/>
          <a:ln>
            <a:noFill/>
          </a:ln>
        </p:spPr>
        <p:txBody>
          <a:bodyPr spcFirstLastPara="1" wrap="square" lIns="91425" tIns="45700" rIns="91425" bIns="45700" anchor="t" anchorCtr="0">
            <a:noAutofit/>
          </a:bodyPr>
          <a:lstStyle/>
          <a:p>
            <a:pPr marL="182880" lvl="0" indent="-182880" algn="just" rtl="0">
              <a:lnSpc>
                <a:spcPct val="100000"/>
              </a:lnSpc>
              <a:spcBef>
                <a:spcPts val="0"/>
              </a:spcBef>
              <a:spcAft>
                <a:spcPts val="0"/>
              </a:spcAft>
              <a:buSzPts val="2400"/>
              <a:buChar char="◦"/>
            </a:pPr>
            <a:r>
              <a:rPr lang="en-US" sz="2400">
                <a:latin typeface="Times New Roman"/>
                <a:ea typeface="Times New Roman"/>
                <a:cs typeface="Times New Roman"/>
                <a:sym typeface="Times New Roman"/>
              </a:rPr>
              <a:t>These includes:</a:t>
            </a:r>
            <a:endParaRPr/>
          </a:p>
          <a:p>
            <a:pPr marL="457200" lvl="1" indent="-182880" algn="l" rtl="0">
              <a:lnSpc>
                <a:spcPct val="100000"/>
              </a:lnSpc>
              <a:spcBef>
                <a:spcPts val="500"/>
              </a:spcBef>
              <a:spcAft>
                <a:spcPts val="0"/>
              </a:spcAft>
              <a:buSzPts val="1800"/>
              <a:buChar char="◦"/>
            </a:pPr>
            <a:r>
              <a:rPr lang="en-US" sz="1800" b="1">
                <a:latin typeface="Times New Roman"/>
                <a:ea typeface="Times New Roman"/>
                <a:cs typeface="Times New Roman"/>
                <a:sym typeface="Times New Roman"/>
              </a:rPr>
              <a:t>ofstream</a:t>
            </a:r>
            <a:r>
              <a:rPr lang="en-US" sz="1800">
                <a:latin typeface="Times New Roman"/>
                <a:ea typeface="Times New Roman"/>
                <a:cs typeface="Times New Roman"/>
                <a:sym typeface="Times New Roman"/>
              </a:rPr>
              <a:t>: This Stream class signifies the output file stream and is applied to create files for writing information to files</a:t>
            </a:r>
            <a:endParaRPr/>
          </a:p>
          <a:p>
            <a:pPr marL="457200" lvl="1" indent="-182880" algn="l" rtl="0">
              <a:lnSpc>
                <a:spcPct val="100000"/>
              </a:lnSpc>
              <a:spcBef>
                <a:spcPts val="500"/>
              </a:spcBef>
              <a:spcAft>
                <a:spcPts val="0"/>
              </a:spcAft>
              <a:buSzPts val="1800"/>
              <a:buChar char="◦"/>
            </a:pPr>
            <a:r>
              <a:rPr lang="en-US" sz="1800" b="1">
                <a:latin typeface="Times New Roman"/>
                <a:ea typeface="Times New Roman"/>
                <a:cs typeface="Times New Roman"/>
                <a:sym typeface="Times New Roman"/>
              </a:rPr>
              <a:t>ifstream</a:t>
            </a:r>
            <a:r>
              <a:rPr lang="en-US" sz="1800">
                <a:latin typeface="Times New Roman"/>
                <a:ea typeface="Times New Roman"/>
                <a:cs typeface="Times New Roman"/>
                <a:sym typeface="Times New Roman"/>
              </a:rPr>
              <a:t>: This Stream class signifies the input file stream and is applied for reading information from files</a:t>
            </a:r>
            <a:endParaRPr/>
          </a:p>
          <a:p>
            <a:pPr marL="457200" lvl="1" indent="-182880" algn="l" rtl="0">
              <a:lnSpc>
                <a:spcPct val="100000"/>
              </a:lnSpc>
              <a:spcBef>
                <a:spcPts val="500"/>
              </a:spcBef>
              <a:spcAft>
                <a:spcPts val="0"/>
              </a:spcAft>
              <a:buSzPts val="1800"/>
              <a:buChar char="◦"/>
            </a:pPr>
            <a:r>
              <a:rPr lang="en-US" sz="1800" b="1">
                <a:latin typeface="Times New Roman"/>
                <a:ea typeface="Times New Roman"/>
                <a:cs typeface="Times New Roman"/>
                <a:sym typeface="Times New Roman"/>
              </a:rPr>
              <a:t>fstream</a:t>
            </a:r>
            <a:r>
              <a:rPr lang="en-US" sz="1800">
                <a:latin typeface="Times New Roman"/>
                <a:ea typeface="Times New Roman"/>
                <a:cs typeface="Times New Roman"/>
                <a:sym typeface="Times New Roman"/>
              </a:rPr>
              <a:t>: This Stream class can be used for both read and write from/to files</a:t>
            </a:r>
            <a:endParaRPr/>
          </a:p>
        </p:txBody>
      </p:sp>
      <p:pic>
        <p:nvPicPr>
          <p:cNvPr id="172" name="Google Shape;172;p12"/>
          <p:cNvPicPr preferRelativeResize="0"/>
          <p:nvPr/>
        </p:nvPicPr>
        <p:blipFill rotWithShape="1">
          <a:blip r:embed="rId3">
            <a:alphaModFix/>
          </a:blip>
          <a:srcRect l="8980" t="532" r="3316"/>
          <a:stretch/>
        </p:blipFill>
        <p:spPr>
          <a:xfrm>
            <a:off x="4320203" y="2610685"/>
            <a:ext cx="7593496" cy="32402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b="1"/>
              <a:t>Opening a File</a:t>
            </a:r>
            <a:endParaRPr/>
          </a:p>
        </p:txBody>
      </p:sp>
      <p:sp>
        <p:nvSpPr>
          <p:cNvPr id="178" name="Google Shape;178;p13"/>
          <p:cNvSpPr txBox="1">
            <a:spLocks noGrp="1"/>
          </p:cNvSpPr>
          <p:nvPr>
            <p:ph type="body" idx="1"/>
          </p:nvPr>
        </p:nvSpPr>
        <p:spPr>
          <a:xfrm>
            <a:off x="1066800" y="2103120"/>
            <a:ext cx="5607586"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a:latin typeface="Times New Roman"/>
                <a:ea typeface="Times New Roman"/>
                <a:cs typeface="Times New Roman"/>
                <a:sym typeface="Times New Roman"/>
              </a:rPr>
              <a:t>We can open a file using any one of the following methods:</a:t>
            </a:r>
            <a:endParaRPr/>
          </a:p>
          <a:p>
            <a:pPr marL="457200" lvl="1" indent="-182880" algn="l" rtl="0">
              <a:lnSpc>
                <a:spcPct val="100000"/>
              </a:lnSpc>
              <a:spcBef>
                <a:spcPts val="500"/>
              </a:spcBef>
              <a:spcAft>
                <a:spcPts val="0"/>
              </a:spcAft>
              <a:buSzPts val="1800"/>
              <a:buChar char="◦"/>
            </a:pPr>
            <a:r>
              <a:rPr lang="en-US" sz="1800">
                <a:latin typeface="Times New Roman"/>
                <a:ea typeface="Times New Roman"/>
                <a:cs typeface="Times New Roman"/>
                <a:sym typeface="Times New Roman"/>
              </a:rPr>
              <a:t>First is bypassing the file name in constructor at the time of object creation.</a:t>
            </a:r>
            <a:endParaRPr sz="1800">
              <a:latin typeface="Times New Roman"/>
              <a:ea typeface="Times New Roman"/>
              <a:cs typeface="Times New Roman"/>
              <a:sym typeface="Times New Roman"/>
            </a:endParaRPr>
          </a:p>
          <a:p>
            <a:pPr marL="457200" lvl="1" indent="-182880" algn="l" rtl="0">
              <a:lnSpc>
                <a:spcPct val="100000"/>
              </a:lnSpc>
              <a:spcBef>
                <a:spcPts val="500"/>
              </a:spcBef>
              <a:spcAft>
                <a:spcPts val="0"/>
              </a:spcAft>
              <a:buSzPts val="1800"/>
              <a:buChar char="◦"/>
            </a:pPr>
            <a:r>
              <a:rPr lang="en-US" sz="1800">
                <a:latin typeface="Times New Roman"/>
                <a:ea typeface="Times New Roman"/>
                <a:cs typeface="Times New Roman"/>
                <a:sym typeface="Times New Roman"/>
              </a:rPr>
              <a:t>Second is using the open() function.</a:t>
            </a:r>
            <a:endParaRPr/>
          </a:p>
        </p:txBody>
      </p:sp>
      <p:sp>
        <p:nvSpPr>
          <p:cNvPr id="180" name="Google Shape;180;p13"/>
          <p:cNvSpPr/>
          <p:nvPr/>
        </p:nvSpPr>
        <p:spPr>
          <a:xfrm>
            <a:off x="4948610" y="5645517"/>
            <a:ext cx="4399472" cy="646331"/>
          </a:xfrm>
          <a:prstGeom prst="rect">
            <a:avLst/>
          </a:prstGeom>
          <a:gradFill>
            <a:gsLst>
              <a:gs pos="0">
                <a:srgbClr val="61A39F"/>
              </a:gs>
              <a:gs pos="50000">
                <a:srgbClr val="5FA39F"/>
              </a:gs>
              <a:gs pos="100000">
                <a:srgbClr val="5EA29E"/>
              </a:gs>
            </a:gsLst>
            <a:lin ang="5400000"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The second argument represents the mode in which the file has to be opened</a:t>
            </a:r>
            <a:endParaRPr/>
          </a:p>
        </p:txBody>
      </p:sp>
      <p:cxnSp>
        <p:nvCxnSpPr>
          <p:cNvPr id="181" name="Google Shape;181;p13"/>
          <p:cNvCxnSpPr/>
          <p:nvPr/>
        </p:nvCxnSpPr>
        <p:spPr>
          <a:xfrm rot="10800000" flipH="1">
            <a:off x="5948141" y="4747019"/>
            <a:ext cx="741872" cy="638680"/>
          </a:xfrm>
          <a:prstGeom prst="straightConnector1">
            <a:avLst/>
          </a:prstGeom>
          <a:noFill/>
          <a:ln w="57150" cap="flat" cmpd="sng">
            <a:solidFill>
              <a:schemeClr val="accent1"/>
            </a:solidFill>
            <a:prstDash val="solid"/>
            <a:round/>
            <a:headEnd type="none" w="sm" len="sm"/>
            <a:tailEnd type="triangle" w="med" len="med"/>
          </a:ln>
        </p:spPr>
      </p:cxnSp>
      <p:sp>
        <p:nvSpPr>
          <p:cNvPr id="182" name="Google Shape;182;p13"/>
          <p:cNvSpPr txBox="1">
            <a:spLocks noGrp="1"/>
          </p:cNvSpPr>
          <p:nvPr>
            <p:ph type="sldNum" idx="12"/>
          </p:nvPr>
        </p:nvSpPr>
        <p:spPr>
          <a:xfrm>
            <a:off x="12931928" y="4960691"/>
            <a:ext cx="1596292" cy="40461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83" name="Google Shape;183;p13"/>
          <p:cNvPicPr preferRelativeResize="0"/>
          <p:nvPr/>
        </p:nvPicPr>
        <p:blipFill rotWithShape="1">
          <a:blip r:embed="rId3">
            <a:alphaModFix/>
          </a:blip>
          <a:srcRect l="22447" t="51409" r="46596" b="15022"/>
          <a:stretch/>
        </p:blipFill>
        <p:spPr>
          <a:xfrm>
            <a:off x="8219038" y="1929318"/>
            <a:ext cx="3774277" cy="2557882"/>
          </a:xfrm>
          <a:prstGeom prst="rect">
            <a:avLst/>
          </a:prstGeom>
          <a:noFill/>
          <a:ln>
            <a:noFill/>
          </a:ln>
        </p:spPr>
      </p:pic>
      <p:sp>
        <p:nvSpPr>
          <p:cNvPr id="184" name="Google Shape;184;p13"/>
          <p:cNvSpPr txBox="1"/>
          <p:nvPr/>
        </p:nvSpPr>
        <p:spPr>
          <a:xfrm>
            <a:off x="6384881" y="3053576"/>
            <a:ext cx="1238250" cy="390525"/>
          </a:xfrm>
          <a:prstGeom prst="rect">
            <a:avLst/>
          </a:prstGeom>
          <a:solidFill>
            <a:schemeClr val="lt1"/>
          </a:solidFill>
          <a:ln w="127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Times New Roman"/>
                <a:ea typeface="Times New Roman"/>
                <a:cs typeface="Times New Roman"/>
                <a:sym typeface="Times New Roman"/>
              </a:rPr>
              <a:t>Open() function open your file</a:t>
            </a:r>
            <a:endParaRPr sz="1000">
              <a:solidFill>
                <a:schemeClr val="dk1"/>
              </a:solidFill>
              <a:latin typeface="Century Gothic"/>
              <a:ea typeface="Century Gothic"/>
              <a:cs typeface="Century Gothic"/>
              <a:sym typeface="Century Gothic"/>
            </a:endParaRPr>
          </a:p>
        </p:txBody>
      </p:sp>
      <p:sp>
        <p:nvSpPr>
          <p:cNvPr id="185" name="Google Shape;185;p13"/>
          <p:cNvSpPr txBox="1"/>
          <p:nvPr/>
        </p:nvSpPr>
        <p:spPr>
          <a:xfrm>
            <a:off x="6384881" y="2170034"/>
            <a:ext cx="1238250" cy="594073"/>
          </a:xfrm>
          <a:prstGeom prst="rect">
            <a:avLst/>
          </a:prstGeom>
          <a:solidFill>
            <a:schemeClr val="lt1"/>
          </a:solidFill>
          <a:ln w="127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Times New Roman"/>
                <a:ea typeface="Times New Roman"/>
                <a:cs typeface="Times New Roman"/>
                <a:sym typeface="Times New Roman"/>
              </a:rPr>
              <a:t>Ofstream are used to create and write the file</a:t>
            </a:r>
            <a:endParaRPr sz="1000">
              <a:solidFill>
                <a:schemeClr val="dk1"/>
              </a:solidFill>
              <a:latin typeface="Century Gothic"/>
              <a:ea typeface="Century Gothic"/>
              <a:cs typeface="Century Gothic"/>
              <a:sym typeface="Century Gothic"/>
            </a:endParaRPr>
          </a:p>
        </p:txBody>
      </p:sp>
      <p:cxnSp>
        <p:nvCxnSpPr>
          <p:cNvPr id="186" name="Google Shape;186;p13"/>
          <p:cNvCxnSpPr/>
          <p:nvPr/>
        </p:nvCxnSpPr>
        <p:spPr>
          <a:xfrm>
            <a:off x="7447513" y="2746916"/>
            <a:ext cx="983308" cy="643250"/>
          </a:xfrm>
          <a:prstGeom prst="straightConnector1">
            <a:avLst/>
          </a:prstGeom>
          <a:noFill/>
          <a:ln w="12700" cap="flat" cmpd="sng">
            <a:solidFill>
              <a:schemeClr val="accent2"/>
            </a:solidFill>
            <a:prstDash val="solid"/>
            <a:round/>
            <a:headEnd type="none" w="sm" len="sm"/>
            <a:tailEnd type="triangle" w="med" len="med"/>
          </a:ln>
        </p:spPr>
      </p:cxnSp>
      <p:cxnSp>
        <p:nvCxnSpPr>
          <p:cNvPr id="187" name="Google Shape;187;p13"/>
          <p:cNvCxnSpPr/>
          <p:nvPr/>
        </p:nvCxnSpPr>
        <p:spPr>
          <a:xfrm>
            <a:off x="7373770" y="3358010"/>
            <a:ext cx="1057051" cy="272872"/>
          </a:xfrm>
          <a:prstGeom prst="straightConnector1">
            <a:avLst/>
          </a:prstGeom>
          <a:noFill/>
          <a:ln w="12700" cap="flat" cmpd="sng">
            <a:solidFill>
              <a:schemeClr val="accent2"/>
            </a:solidFill>
            <a:prstDash val="solid"/>
            <a:round/>
            <a:headEnd type="none" w="sm" len="sm"/>
            <a:tailEnd type="triangle" w="med" len="med"/>
          </a:ln>
        </p:spPr>
      </p:cxnSp>
      <p:sp>
        <p:nvSpPr>
          <p:cNvPr id="2" name="TextBox 1">
            <a:extLst>
              <a:ext uri="{FF2B5EF4-FFF2-40B4-BE49-F238E27FC236}">
                <a16:creationId xmlns:a16="http://schemas.microsoft.com/office/drawing/2014/main" id="{05592983-B8CC-3D30-9B10-798F53DC1FF4}"/>
              </a:ext>
            </a:extLst>
          </p:cNvPr>
          <p:cNvSpPr txBox="1"/>
          <p:nvPr/>
        </p:nvSpPr>
        <p:spPr>
          <a:xfrm>
            <a:off x="4479546" y="4419683"/>
            <a:ext cx="4166854" cy="307777"/>
          </a:xfrm>
          <a:prstGeom prst="rect">
            <a:avLst/>
          </a:prstGeom>
          <a:noFill/>
        </p:spPr>
        <p:txBody>
          <a:bodyPr wrap="square" rtlCol="0">
            <a:spAutoFit/>
          </a:bodyPr>
          <a:lstStyle/>
          <a:p>
            <a:r>
              <a:rPr lang="en-US" dirty="0" err="1"/>
              <a:t>File.open</a:t>
            </a:r>
            <a:r>
              <a:rPr lang="en-US" dirty="0"/>
              <a:t>(“example.txt”,</a:t>
            </a:r>
            <a:r>
              <a:rPr lang="en-US" dirty="0" err="1"/>
              <a:t>ios</a:t>
            </a:r>
            <a:r>
              <a:rPr lang="en-US" dirty="0"/>
              <a:t>::out)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Opening Files Mode</a:t>
            </a:r>
            <a:endParaRPr/>
          </a:p>
        </p:txBody>
      </p:sp>
      <p:graphicFrame>
        <p:nvGraphicFramePr>
          <p:cNvPr id="193" name="Google Shape;193;p14"/>
          <p:cNvGraphicFramePr/>
          <p:nvPr>
            <p:extLst>
              <p:ext uri="{D42A27DB-BD31-4B8C-83A1-F6EECF244321}">
                <p14:modId xmlns:p14="http://schemas.microsoft.com/office/powerpoint/2010/main" val="3107376845"/>
              </p:ext>
            </p:extLst>
          </p:nvPr>
        </p:nvGraphicFramePr>
        <p:xfrm>
          <a:off x="2664793" y="2014194"/>
          <a:ext cx="7039925" cy="5033923"/>
        </p:xfrm>
        <a:graphic>
          <a:graphicData uri="http://schemas.openxmlformats.org/drawingml/2006/table">
            <a:tbl>
              <a:tblPr>
                <a:noFill/>
                <a:tableStyleId>{D2915FD9-6B09-4D88-90D5-C11E14FB2E3F}</a:tableStyleId>
              </a:tblPr>
              <a:tblGrid>
                <a:gridCol w="457975">
                  <a:extLst>
                    <a:ext uri="{9D8B030D-6E8A-4147-A177-3AD203B41FA5}">
                      <a16:colId xmlns:a16="http://schemas.microsoft.com/office/drawing/2014/main" val="20000"/>
                    </a:ext>
                  </a:extLst>
                </a:gridCol>
                <a:gridCol w="6581950">
                  <a:extLst>
                    <a:ext uri="{9D8B030D-6E8A-4147-A177-3AD203B41FA5}">
                      <a16:colId xmlns:a16="http://schemas.microsoft.com/office/drawing/2014/main" val="20001"/>
                    </a:ext>
                  </a:extLst>
                </a:gridCol>
              </a:tblGrid>
              <a:tr h="1006325">
                <a:tc>
                  <a:txBody>
                    <a:bodyPr/>
                    <a:lstStyle/>
                    <a:p>
                      <a:pPr marL="0" marR="0" lvl="0" indent="0" algn="l" rtl="0">
                        <a:spcBef>
                          <a:spcPts val="0"/>
                        </a:spcBef>
                        <a:spcAft>
                          <a:spcPts val="0"/>
                        </a:spcAft>
                        <a:buNone/>
                      </a:pPr>
                      <a:r>
                        <a:rPr lang="en-US" sz="1800" u="none" strike="noStrike" cap="none" dirty="0">
                          <a:latin typeface="Times New Roman"/>
                          <a:ea typeface="Times New Roman"/>
                          <a:cs typeface="Times New Roman"/>
                          <a:sym typeface="Times New Roman"/>
                        </a:rPr>
                        <a:t>1</a:t>
                      </a:r>
                      <a:endParaRPr dirty="0"/>
                    </a:p>
                  </a:txBody>
                  <a:tcPr marL="58175" marR="58175" marT="58175" marB="58175"/>
                </a:tc>
                <a:tc>
                  <a:txBody>
                    <a:bodyPr/>
                    <a:lstStyle/>
                    <a:p>
                      <a:pPr marL="0" marR="0" lvl="0" indent="0" algn="just" rtl="0">
                        <a:spcBef>
                          <a:spcPts val="0"/>
                        </a:spcBef>
                        <a:spcAft>
                          <a:spcPts val="0"/>
                        </a:spcAft>
                        <a:buNone/>
                      </a:pPr>
                      <a:r>
                        <a:rPr lang="en-US" sz="1800" b="1" u="none" strike="noStrike" cap="none">
                          <a:latin typeface="Times New Roman"/>
                          <a:ea typeface="Times New Roman"/>
                          <a:cs typeface="Times New Roman"/>
                          <a:sym typeface="Times New Roman"/>
                        </a:rPr>
                        <a:t>ios::app</a:t>
                      </a:r>
                      <a:endParaRPr/>
                    </a:p>
                    <a:p>
                      <a:pPr marL="0" marR="0" lvl="0" indent="0" algn="just" rtl="0">
                        <a:spcBef>
                          <a:spcPts val="0"/>
                        </a:spcBef>
                        <a:spcAft>
                          <a:spcPts val="0"/>
                        </a:spcAft>
                        <a:buNone/>
                      </a:pPr>
                      <a:r>
                        <a:rPr lang="en-US" sz="1800" u="none" strike="noStrike" cap="none">
                          <a:latin typeface="Times New Roman"/>
                          <a:ea typeface="Times New Roman"/>
                          <a:cs typeface="Times New Roman"/>
                          <a:sym typeface="Times New Roman"/>
                        </a:rPr>
                        <a:t>Append mode. All output to that file to be appended to the end.</a:t>
                      </a:r>
                      <a:endParaRPr sz="1800" u="none" strike="noStrike" cap="none">
                        <a:solidFill>
                          <a:srgbClr val="000000"/>
                        </a:solidFill>
                        <a:latin typeface="Times New Roman"/>
                        <a:ea typeface="Times New Roman"/>
                        <a:cs typeface="Times New Roman"/>
                        <a:sym typeface="Times New Roman"/>
                      </a:endParaRPr>
                    </a:p>
                  </a:txBody>
                  <a:tcPr marL="58175" marR="58175" marT="58175" marB="58175"/>
                </a:tc>
                <a:extLst>
                  <a:ext uri="{0D108BD9-81ED-4DB2-BD59-A6C34878D82A}">
                    <a16:rowId xmlns:a16="http://schemas.microsoft.com/office/drawing/2014/main" val="10000"/>
                  </a:ext>
                </a:extLst>
              </a:tr>
              <a:tr h="1316884">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2</a:t>
                      </a:r>
                      <a:endParaRPr/>
                    </a:p>
                  </a:txBody>
                  <a:tcPr marL="58175" marR="58175" marT="58175" marB="58175"/>
                </a:tc>
                <a:tc>
                  <a:txBody>
                    <a:bodyPr/>
                    <a:lstStyle/>
                    <a:p>
                      <a:pPr marL="0" marR="0" lvl="0" indent="0" algn="just" rtl="0">
                        <a:spcBef>
                          <a:spcPts val="0"/>
                        </a:spcBef>
                        <a:spcAft>
                          <a:spcPts val="0"/>
                        </a:spcAft>
                        <a:buNone/>
                      </a:pPr>
                      <a:r>
                        <a:rPr lang="en-US" sz="1800" b="1" u="none" strike="noStrike" cap="none">
                          <a:latin typeface="Times New Roman"/>
                          <a:ea typeface="Times New Roman"/>
                          <a:cs typeface="Times New Roman"/>
                          <a:sym typeface="Times New Roman"/>
                        </a:rPr>
                        <a:t>ios::ate</a:t>
                      </a:r>
                      <a:endParaRPr/>
                    </a:p>
                    <a:p>
                      <a:pPr marL="0" marR="0" lvl="0" indent="0" algn="just" rtl="0">
                        <a:spcBef>
                          <a:spcPts val="0"/>
                        </a:spcBef>
                        <a:spcAft>
                          <a:spcPts val="0"/>
                        </a:spcAft>
                        <a:buNone/>
                      </a:pPr>
                      <a:r>
                        <a:rPr lang="en-US" sz="1800" u="none" strike="noStrike" cap="none">
                          <a:latin typeface="Times New Roman"/>
                          <a:ea typeface="Times New Roman"/>
                          <a:cs typeface="Times New Roman"/>
                          <a:sym typeface="Times New Roman"/>
                        </a:rPr>
                        <a:t>Open a file for output and move the read/write control to the end of the file.</a:t>
                      </a:r>
                      <a:endParaRPr sz="1800" u="none" strike="noStrike" cap="none">
                        <a:solidFill>
                          <a:srgbClr val="000000"/>
                        </a:solidFill>
                        <a:latin typeface="Times New Roman"/>
                        <a:ea typeface="Times New Roman"/>
                        <a:cs typeface="Times New Roman"/>
                        <a:sym typeface="Times New Roman"/>
                      </a:endParaRPr>
                    </a:p>
                  </a:txBody>
                  <a:tcPr marL="58175" marR="58175" marT="58175" marB="58175"/>
                </a:tc>
                <a:extLst>
                  <a:ext uri="{0D108BD9-81ED-4DB2-BD59-A6C34878D82A}">
                    <a16:rowId xmlns:a16="http://schemas.microsoft.com/office/drawing/2014/main" val="10001"/>
                  </a:ext>
                </a:extLst>
              </a:tr>
              <a:tr h="917964">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3</a:t>
                      </a:r>
                      <a:endParaRPr/>
                    </a:p>
                  </a:txBody>
                  <a:tcPr marL="58175" marR="58175" marT="58175" marB="58175"/>
                </a:tc>
                <a:tc>
                  <a:txBody>
                    <a:bodyPr/>
                    <a:lstStyle/>
                    <a:p>
                      <a:pPr marL="0" marR="0" lvl="0" indent="0" algn="just" rtl="0">
                        <a:spcBef>
                          <a:spcPts val="0"/>
                        </a:spcBef>
                        <a:spcAft>
                          <a:spcPts val="0"/>
                        </a:spcAft>
                        <a:buNone/>
                      </a:pPr>
                      <a:r>
                        <a:rPr lang="en-US" sz="1800" b="1" u="none" strike="noStrike" cap="none">
                          <a:latin typeface="Times New Roman"/>
                          <a:ea typeface="Times New Roman"/>
                          <a:cs typeface="Times New Roman"/>
                          <a:sym typeface="Times New Roman"/>
                        </a:rPr>
                        <a:t>ios::in</a:t>
                      </a:r>
                      <a:endParaRPr/>
                    </a:p>
                    <a:p>
                      <a:pPr marL="0" marR="0" lvl="0" indent="0" algn="just" rtl="0">
                        <a:spcBef>
                          <a:spcPts val="0"/>
                        </a:spcBef>
                        <a:spcAft>
                          <a:spcPts val="0"/>
                        </a:spcAft>
                        <a:buNone/>
                      </a:pPr>
                      <a:r>
                        <a:rPr lang="en-US" sz="1800" u="none" strike="noStrike" cap="none">
                          <a:latin typeface="Times New Roman"/>
                          <a:ea typeface="Times New Roman"/>
                          <a:cs typeface="Times New Roman"/>
                          <a:sym typeface="Times New Roman"/>
                        </a:rPr>
                        <a:t>Open a file for reading.</a:t>
                      </a:r>
                      <a:endParaRPr sz="1800" u="none" strike="noStrike" cap="none">
                        <a:solidFill>
                          <a:srgbClr val="000000"/>
                        </a:solidFill>
                        <a:latin typeface="Times New Roman"/>
                        <a:ea typeface="Times New Roman"/>
                        <a:cs typeface="Times New Roman"/>
                        <a:sym typeface="Times New Roman"/>
                      </a:endParaRPr>
                    </a:p>
                  </a:txBody>
                  <a:tcPr marL="58175" marR="58175" marT="58175" marB="58175"/>
                </a:tc>
                <a:extLst>
                  <a:ext uri="{0D108BD9-81ED-4DB2-BD59-A6C34878D82A}">
                    <a16:rowId xmlns:a16="http://schemas.microsoft.com/office/drawing/2014/main" val="10002"/>
                  </a:ext>
                </a:extLst>
              </a:tr>
              <a:tr h="960039">
                <a:tc>
                  <a:txBody>
                    <a:bodyPr/>
                    <a:lstStyle/>
                    <a:p>
                      <a:pPr marL="0" marR="0" lvl="0" indent="0" algn="l" rtl="0">
                        <a:spcBef>
                          <a:spcPts val="0"/>
                        </a:spcBef>
                        <a:spcAft>
                          <a:spcPts val="0"/>
                        </a:spcAft>
                        <a:buNone/>
                      </a:pPr>
                      <a:r>
                        <a:rPr lang="en-US" sz="1800" u="none" strike="noStrike" cap="none">
                          <a:latin typeface="Times New Roman"/>
                          <a:ea typeface="Times New Roman"/>
                          <a:cs typeface="Times New Roman"/>
                          <a:sym typeface="Times New Roman"/>
                        </a:rPr>
                        <a:t>4</a:t>
                      </a:r>
                      <a:endParaRPr/>
                    </a:p>
                  </a:txBody>
                  <a:tcPr marL="58175" marR="58175" marT="58175" marB="58175"/>
                </a:tc>
                <a:tc>
                  <a:txBody>
                    <a:bodyPr/>
                    <a:lstStyle/>
                    <a:p>
                      <a:pPr marL="0" marR="0" lvl="0" indent="0" algn="just" rtl="0">
                        <a:spcBef>
                          <a:spcPts val="0"/>
                        </a:spcBef>
                        <a:spcAft>
                          <a:spcPts val="0"/>
                        </a:spcAft>
                        <a:buNone/>
                      </a:pPr>
                      <a:r>
                        <a:rPr lang="en-US" sz="2000" b="1" u="none" strike="noStrike" cap="none" dirty="0" err="1">
                          <a:latin typeface="Times New Roman"/>
                          <a:ea typeface="Times New Roman"/>
                          <a:cs typeface="Times New Roman"/>
                          <a:sym typeface="Times New Roman"/>
                        </a:rPr>
                        <a:t>ios</a:t>
                      </a:r>
                      <a:r>
                        <a:rPr lang="en-US" sz="2000" b="1" u="none" strike="noStrike" cap="none" dirty="0">
                          <a:latin typeface="Times New Roman"/>
                          <a:ea typeface="Times New Roman"/>
                          <a:cs typeface="Times New Roman"/>
                          <a:sym typeface="Times New Roman"/>
                        </a:rPr>
                        <a:t>::out</a:t>
                      </a:r>
                      <a:endParaRPr dirty="0"/>
                    </a:p>
                    <a:p>
                      <a:pPr marL="0" marR="0" lvl="0" indent="0" algn="just" rtl="0">
                        <a:spcBef>
                          <a:spcPts val="0"/>
                        </a:spcBef>
                        <a:spcAft>
                          <a:spcPts val="0"/>
                        </a:spcAft>
                        <a:buNone/>
                      </a:pPr>
                      <a:r>
                        <a:rPr lang="en-US" sz="1800" u="none" strike="noStrike" cap="none" dirty="0">
                          <a:latin typeface="Times New Roman"/>
                          <a:ea typeface="Times New Roman"/>
                          <a:cs typeface="Times New Roman"/>
                          <a:sym typeface="Times New Roman"/>
                        </a:rPr>
                        <a:t>Open a file for writing.</a:t>
                      </a:r>
                    </a:p>
                    <a:p>
                      <a:pPr marL="0" marR="0" lvl="0" indent="0" algn="just" rtl="0">
                        <a:spcBef>
                          <a:spcPts val="0"/>
                        </a:spcBef>
                        <a:spcAft>
                          <a:spcPts val="0"/>
                        </a:spcAft>
                        <a:buNone/>
                      </a:pPr>
                      <a:r>
                        <a:rPr lang="en-US" sz="1800" u="none" strike="noStrike" cap="none" dirty="0">
                          <a:solidFill>
                            <a:srgbClr val="000000"/>
                          </a:solidFill>
                          <a:latin typeface="Times New Roman"/>
                          <a:ea typeface="Times New Roman"/>
                          <a:cs typeface="Times New Roman"/>
                          <a:sym typeface="Times New Roman"/>
                        </a:rPr>
                        <a:t>.</a:t>
                      </a:r>
                    </a:p>
                    <a:p>
                      <a:pPr marL="0" marR="0" lvl="0" indent="0" algn="just" rtl="0">
                        <a:spcBef>
                          <a:spcPts val="0"/>
                        </a:spcBef>
                        <a:spcAft>
                          <a:spcPts val="0"/>
                        </a:spcAft>
                        <a:buNone/>
                      </a:pPr>
                      <a:r>
                        <a:rPr lang="en-US" sz="1800" u="none" strike="noStrike" cap="none" dirty="0">
                          <a:solidFill>
                            <a:srgbClr val="000000"/>
                          </a:solidFill>
                          <a:latin typeface="Times New Roman"/>
                          <a:ea typeface="Times New Roman"/>
                          <a:cs typeface="Times New Roman"/>
                          <a:sym typeface="Times New Roman"/>
                        </a:rPr>
                        <a:t>.</a:t>
                      </a:r>
                    </a:p>
                    <a:p>
                      <a:pPr marL="0" marR="0" lvl="0" indent="0" algn="just" rtl="0">
                        <a:spcBef>
                          <a:spcPts val="0"/>
                        </a:spcBef>
                        <a:spcAft>
                          <a:spcPts val="0"/>
                        </a:spcAft>
                        <a:buNone/>
                      </a:pPr>
                      <a:r>
                        <a:rPr lang="en-US" sz="1800" u="none" strike="noStrike" cap="none" dirty="0">
                          <a:solidFill>
                            <a:srgbClr val="000000"/>
                          </a:solidFill>
                          <a:latin typeface="Times New Roman"/>
                          <a:ea typeface="Times New Roman"/>
                          <a:cs typeface="Times New Roman"/>
                          <a:sym typeface="Times New Roman"/>
                        </a:rPr>
                        <a:t>.</a:t>
                      </a:r>
                    </a:p>
                    <a:p>
                      <a:pPr marL="0" marR="0" lvl="0" indent="0" algn="just" rtl="0">
                        <a:spcBef>
                          <a:spcPts val="0"/>
                        </a:spcBef>
                        <a:spcAft>
                          <a:spcPts val="0"/>
                        </a:spcAft>
                        <a:buNone/>
                      </a:pPr>
                      <a:endParaRPr sz="1800" u="none" strike="noStrike" cap="none" dirty="0">
                        <a:solidFill>
                          <a:srgbClr val="000000"/>
                        </a:solidFill>
                        <a:latin typeface="Times New Roman"/>
                        <a:ea typeface="Times New Roman"/>
                        <a:cs typeface="Times New Roman"/>
                        <a:sym typeface="Times New Roman"/>
                      </a:endParaRPr>
                    </a:p>
                  </a:txBody>
                  <a:tcPr marL="58175" marR="58175" marT="58175" marB="5817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320"/>
              <a:buFont typeface="Times New Roman"/>
              <a:buNone/>
            </a:pPr>
            <a:r>
              <a:rPr lang="en-US" sz="4320" b="1">
                <a:latin typeface="Times New Roman"/>
                <a:ea typeface="Times New Roman"/>
                <a:cs typeface="Times New Roman"/>
                <a:sym typeface="Times New Roman"/>
              </a:rPr>
              <a:t>File Processing Function </a:t>
            </a:r>
            <a:br>
              <a:rPr lang="en-US" sz="4320">
                <a:latin typeface="Times New Roman"/>
                <a:ea typeface="Times New Roman"/>
                <a:cs typeface="Times New Roman"/>
                <a:sym typeface="Times New Roman"/>
              </a:rPr>
            </a:br>
            <a:r>
              <a:rPr lang="en-US" sz="4320">
                <a:latin typeface="Times New Roman"/>
                <a:ea typeface="Times New Roman"/>
                <a:cs typeface="Times New Roman"/>
                <a:sym typeface="Times New Roman"/>
              </a:rPr>
              <a:t> 	</a:t>
            </a:r>
            <a:endParaRPr/>
          </a:p>
        </p:txBody>
      </p:sp>
      <p:sp>
        <p:nvSpPr>
          <p:cNvPr id="199" name="Google Shape;199;p15"/>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b="1">
                <a:latin typeface="Times New Roman"/>
                <a:ea typeface="Times New Roman"/>
                <a:cs typeface="Times New Roman"/>
                <a:sym typeface="Times New Roman"/>
              </a:rPr>
              <a:t>open():</a:t>
            </a:r>
            <a:r>
              <a:rPr lang="en-US">
                <a:latin typeface="Times New Roman"/>
                <a:ea typeface="Times New Roman"/>
                <a:cs typeface="Times New Roman"/>
                <a:sym typeface="Times New Roman"/>
              </a:rPr>
              <a:t> To create a file</a:t>
            </a:r>
            <a:endParaRPr/>
          </a:p>
          <a:p>
            <a:pPr marL="182880" lvl="0" indent="-182880" algn="l" rtl="0">
              <a:lnSpc>
                <a:spcPct val="100000"/>
              </a:lnSpc>
              <a:spcBef>
                <a:spcPts val="900"/>
              </a:spcBef>
              <a:spcAft>
                <a:spcPts val="0"/>
              </a:spcAft>
              <a:buSzPts val="1800"/>
              <a:buChar char="◦"/>
            </a:pPr>
            <a:r>
              <a:rPr lang="en-US" b="1">
                <a:latin typeface="Times New Roman"/>
                <a:ea typeface="Times New Roman"/>
                <a:cs typeface="Times New Roman"/>
                <a:sym typeface="Times New Roman"/>
              </a:rPr>
              <a:t>close():</a:t>
            </a:r>
            <a:r>
              <a:rPr lang="en-US">
                <a:latin typeface="Times New Roman"/>
                <a:ea typeface="Times New Roman"/>
                <a:cs typeface="Times New Roman"/>
                <a:sym typeface="Times New Roman"/>
              </a:rPr>
              <a:t> To close an existing file</a:t>
            </a:r>
            <a:endParaRPr/>
          </a:p>
          <a:p>
            <a:pPr marL="182880" lvl="0" indent="-182880" algn="l" rtl="0">
              <a:lnSpc>
                <a:spcPct val="100000"/>
              </a:lnSpc>
              <a:spcBef>
                <a:spcPts val="900"/>
              </a:spcBef>
              <a:spcAft>
                <a:spcPts val="0"/>
              </a:spcAft>
              <a:buSzPts val="1800"/>
              <a:buChar char="◦"/>
            </a:pPr>
            <a:r>
              <a:rPr lang="en-US" b="1">
                <a:latin typeface="Times New Roman"/>
                <a:ea typeface="Times New Roman"/>
                <a:cs typeface="Times New Roman"/>
                <a:sym typeface="Times New Roman"/>
              </a:rPr>
              <a:t>get():</a:t>
            </a:r>
            <a:r>
              <a:rPr lang="en-US">
                <a:latin typeface="Times New Roman"/>
                <a:ea typeface="Times New Roman"/>
                <a:cs typeface="Times New Roman"/>
                <a:sym typeface="Times New Roman"/>
              </a:rPr>
              <a:t> to read a single character from the file</a:t>
            </a:r>
            <a:endParaRPr/>
          </a:p>
          <a:p>
            <a:pPr marL="182880" lvl="0" indent="-182880" algn="l" rtl="0">
              <a:lnSpc>
                <a:spcPct val="100000"/>
              </a:lnSpc>
              <a:spcBef>
                <a:spcPts val="900"/>
              </a:spcBef>
              <a:spcAft>
                <a:spcPts val="0"/>
              </a:spcAft>
              <a:buSzPts val="1800"/>
              <a:buChar char="◦"/>
            </a:pPr>
            <a:r>
              <a:rPr lang="en-US" b="1">
                <a:latin typeface="Times New Roman"/>
                <a:ea typeface="Times New Roman"/>
                <a:cs typeface="Times New Roman"/>
                <a:sym typeface="Times New Roman"/>
              </a:rPr>
              <a:t>put():</a:t>
            </a:r>
            <a:r>
              <a:rPr lang="en-US">
                <a:latin typeface="Times New Roman"/>
                <a:ea typeface="Times New Roman"/>
                <a:cs typeface="Times New Roman"/>
                <a:sym typeface="Times New Roman"/>
              </a:rPr>
              <a:t> to write a single character in the file</a:t>
            </a:r>
            <a:endParaRPr/>
          </a:p>
          <a:p>
            <a:pPr marL="182880" lvl="0" indent="-182880" algn="l" rtl="0">
              <a:lnSpc>
                <a:spcPct val="100000"/>
              </a:lnSpc>
              <a:spcBef>
                <a:spcPts val="900"/>
              </a:spcBef>
              <a:spcAft>
                <a:spcPts val="0"/>
              </a:spcAft>
              <a:buSzPts val="1800"/>
              <a:buChar char="◦"/>
            </a:pPr>
            <a:r>
              <a:rPr lang="en-US" b="1">
                <a:latin typeface="Times New Roman"/>
                <a:ea typeface="Times New Roman"/>
                <a:cs typeface="Times New Roman"/>
                <a:sym typeface="Times New Roman"/>
              </a:rPr>
              <a:t>read():</a:t>
            </a:r>
            <a:r>
              <a:rPr lang="en-US">
                <a:latin typeface="Times New Roman"/>
                <a:ea typeface="Times New Roman"/>
                <a:cs typeface="Times New Roman"/>
                <a:sym typeface="Times New Roman"/>
              </a:rPr>
              <a:t> to read data from a file</a:t>
            </a:r>
            <a:endParaRPr/>
          </a:p>
          <a:p>
            <a:pPr marL="182880" lvl="0" indent="-182880" algn="l" rtl="0">
              <a:lnSpc>
                <a:spcPct val="100000"/>
              </a:lnSpc>
              <a:spcBef>
                <a:spcPts val="900"/>
              </a:spcBef>
              <a:spcAft>
                <a:spcPts val="0"/>
              </a:spcAft>
              <a:buSzPts val="1800"/>
              <a:buChar char="◦"/>
            </a:pPr>
            <a:r>
              <a:rPr lang="en-US" b="1">
                <a:latin typeface="Times New Roman"/>
                <a:ea typeface="Times New Roman"/>
                <a:cs typeface="Times New Roman"/>
                <a:sym typeface="Times New Roman"/>
              </a:rPr>
              <a:t>write():</a:t>
            </a:r>
            <a:r>
              <a:rPr lang="en-US">
                <a:latin typeface="Times New Roman"/>
                <a:ea typeface="Times New Roman"/>
                <a:cs typeface="Times New Roman"/>
                <a:sym typeface="Times New Roman"/>
              </a:rPr>
              <a:t> to write data into a file</a:t>
            </a:r>
            <a:endParaRPr/>
          </a:p>
          <a:p>
            <a:pPr marL="182880" lvl="0" indent="-68579" algn="l" rtl="0">
              <a:lnSpc>
                <a:spcPct val="100000"/>
              </a:lnSpc>
              <a:spcBef>
                <a:spcPts val="900"/>
              </a:spcBef>
              <a:spcAft>
                <a:spcPts val="0"/>
              </a:spcAft>
              <a:buSzPts val="1800"/>
              <a:buNone/>
            </a:pPr>
            <a:endParaRPr>
              <a:latin typeface="Times New Roman"/>
              <a:ea typeface="Times New Roman"/>
              <a:cs typeface="Times New Roman"/>
              <a:sym typeface="Times New Roman"/>
            </a:endParaRPr>
          </a:p>
        </p:txBody>
      </p:sp>
      <p:sp>
        <p:nvSpPr>
          <p:cNvPr id="200" name="Google Shape;200;p15"/>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sobia iftikhar</a:t>
            </a:r>
            <a:endParaRPr/>
          </a:p>
        </p:txBody>
      </p:sp>
      <p:sp>
        <p:nvSpPr>
          <p:cNvPr id="201" name="Google Shape;201;p15"/>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Opening File- Example</a:t>
            </a:r>
            <a:endParaRPr/>
          </a:p>
        </p:txBody>
      </p:sp>
      <p:sp>
        <p:nvSpPr>
          <p:cNvPr id="207" name="Google Shape;207;p16"/>
          <p:cNvSpPr/>
          <p:nvPr/>
        </p:nvSpPr>
        <p:spPr>
          <a:xfrm>
            <a:off x="951781" y="1692101"/>
            <a:ext cx="6096000" cy="4801314"/>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#include&lt;iostream&gt;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&lt;fstream&gt;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using namespace std;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fstream new_file;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new_file.open("new_file",ios::out);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if(!new_file)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cout&lt;&lt;"File creation failed";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else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cout&lt;&lt;"New file created";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new_file.close(); // Step 4: Closing file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return 0;}</a:t>
            </a:r>
            <a:endParaRPr sz="1800">
              <a:solidFill>
                <a:schemeClr val="dk1"/>
              </a:solidFill>
              <a:latin typeface="Times New Roman"/>
              <a:ea typeface="Times New Roman"/>
              <a:cs typeface="Times New Roman"/>
              <a:sym typeface="Times New Roman"/>
            </a:endParaRPr>
          </a:p>
        </p:txBody>
      </p:sp>
      <p:pic>
        <p:nvPicPr>
          <p:cNvPr id="208" name="Google Shape;208;p16"/>
          <p:cNvPicPr preferRelativeResize="0"/>
          <p:nvPr/>
        </p:nvPicPr>
        <p:blipFill rotWithShape="1">
          <a:blip r:embed="rId3">
            <a:alphaModFix/>
          </a:blip>
          <a:srcRect/>
          <a:stretch/>
        </p:blipFill>
        <p:spPr>
          <a:xfrm>
            <a:off x="7047781" y="3063701"/>
            <a:ext cx="4743450" cy="981075"/>
          </a:xfrm>
          <a:prstGeom prst="rect">
            <a:avLst/>
          </a:prstGeom>
          <a:noFill/>
          <a:ln>
            <a:noFill/>
          </a:ln>
        </p:spPr>
      </p:pic>
      <p:pic>
        <p:nvPicPr>
          <p:cNvPr id="209" name="Google Shape;209;p16"/>
          <p:cNvPicPr preferRelativeResize="0"/>
          <p:nvPr/>
        </p:nvPicPr>
        <p:blipFill rotWithShape="1">
          <a:blip r:embed="rId4">
            <a:alphaModFix/>
          </a:blip>
          <a:srcRect/>
          <a:stretch/>
        </p:blipFill>
        <p:spPr>
          <a:xfrm>
            <a:off x="8295556" y="4497777"/>
            <a:ext cx="2247900" cy="933450"/>
          </a:xfrm>
          <a:prstGeom prst="rect">
            <a:avLst/>
          </a:prstGeom>
          <a:noFill/>
          <a:ln>
            <a:noFill/>
          </a:ln>
        </p:spPr>
      </p:pic>
      <p:cxnSp>
        <p:nvCxnSpPr>
          <p:cNvPr id="210" name="Google Shape;210;p16"/>
          <p:cNvCxnSpPr/>
          <p:nvPr/>
        </p:nvCxnSpPr>
        <p:spPr>
          <a:xfrm>
            <a:off x="9161253" y="4092758"/>
            <a:ext cx="34505" cy="349846"/>
          </a:xfrm>
          <a:prstGeom prst="straightConnector1">
            <a:avLst/>
          </a:prstGeom>
          <a:noFill/>
          <a:ln w="76200" cap="flat" cmpd="sng">
            <a:solidFill>
              <a:srgbClr val="FF0000"/>
            </a:solidFill>
            <a:prstDash val="solid"/>
            <a:round/>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Open()</a:t>
            </a:r>
            <a:endParaRPr/>
          </a:p>
        </p:txBody>
      </p:sp>
      <p:sp>
        <p:nvSpPr>
          <p:cNvPr id="216" name="Google Shape;216;p17"/>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800"/>
              <a:buFont typeface="Arial"/>
              <a:buChar char="•"/>
            </a:pPr>
            <a:r>
              <a:rPr lang="en-US">
                <a:latin typeface="Times New Roman"/>
                <a:ea typeface="Times New Roman"/>
                <a:cs typeface="Times New Roman"/>
                <a:sym typeface="Times New Roman"/>
              </a:rPr>
              <a:t>Opening a file associates a file stream variable declared in the program with a physical file at the source, such as a disk. </a:t>
            </a:r>
            <a:endParaRPr/>
          </a:p>
          <a:p>
            <a:pPr marL="320040" lvl="0" indent="-320040" algn="l" rtl="0">
              <a:lnSpc>
                <a:spcPct val="100000"/>
              </a:lnSpc>
              <a:spcBef>
                <a:spcPts val="900"/>
              </a:spcBef>
              <a:spcAft>
                <a:spcPts val="0"/>
              </a:spcAft>
              <a:buSzPts val="1800"/>
              <a:buFont typeface="Arial"/>
              <a:buChar char="•"/>
            </a:pPr>
            <a:r>
              <a:rPr lang="en-US">
                <a:latin typeface="Times New Roman"/>
                <a:ea typeface="Times New Roman"/>
                <a:cs typeface="Times New Roman"/>
                <a:sym typeface="Times New Roman"/>
              </a:rPr>
              <a:t>In the case of an input file:</a:t>
            </a:r>
            <a:endParaRPr/>
          </a:p>
          <a:p>
            <a:pPr marL="640080" lvl="1" indent="-274320" algn="l" rtl="0">
              <a:lnSpc>
                <a:spcPct val="100000"/>
              </a:lnSpc>
              <a:spcBef>
                <a:spcPts val="500"/>
              </a:spcBef>
              <a:spcAft>
                <a:spcPts val="0"/>
              </a:spcAft>
              <a:buSzPts val="1600"/>
              <a:buFont typeface="Arial"/>
              <a:buChar char="•"/>
            </a:pPr>
            <a:r>
              <a:rPr lang="en-US">
                <a:latin typeface="Times New Roman"/>
                <a:ea typeface="Times New Roman"/>
                <a:cs typeface="Times New Roman"/>
                <a:sym typeface="Times New Roman"/>
              </a:rPr>
              <a:t> the file must exist before the open statement executes.</a:t>
            </a:r>
            <a:endParaRPr/>
          </a:p>
          <a:p>
            <a:pPr marL="640080" lvl="1" indent="-274320" algn="l" rtl="0">
              <a:lnSpc>
                <a:spcPct val="100000"/>
              </a:lnSpc>
              <a:spcBef>
                <a:spcPts val="500"/>
              </a:spcBef>
              <a:spcAft>
                <a:spcPts val="0"/>
              </a:spcAft>
              <a:buSzPts val="1600"/>
              <a:buFont typeface="Arial"/>
              <a:buChar char="•"/>
            </a:pPr>
            <a:r>
              <a:rPr lang="en-US">
                <a:latin typeface="Times New Roman"/>
                <a:ea typeface="Times New Roman"/>
                <a:cs typeface="Times New Roman"/>
                <a:sym typeface="Times New Roman"/>
              </a:rPr>
              <a:t>If the file does not exist, the open statement fails and the input stream enters the fail state</a:t>
            </a:r>
            <a:endParaRPr/>
          </a:p>
          <a:p>
            <a:pPr marL="320040" lvl="0" indent="-320040" algn="l" rtl="0">
              <a:lnSpc>
                <a:spcPct val="100000"/>
              </a:lnSpc>
              <a:spcBef>
                <a:spcPts val="900"/>
              </a:spcBef>
              <a:spcAft>
                <a:spcPts val="0"/>
              </a:spcAft>
              <a:buSzPts val="1800"/>
              <a:buFont typeface="Arial"/>
              <a:buChar char="•"/>
            </a:pPr>
            <a:r>
              <a:rPr lang="en-US">
                <a:latin typeface="Times New Roman"/>
                <a:ea typeface="Times New Roman"/>
                <a:cs typeface="Times New Roman"/>
                <a:sym typeface="Times New Roman"/>
              </a:rPr>
              <a:t>An output file does not have to exist before it is opened; </a:t>
            </a:r>
            <a:endParaRPr/>
          </a:p>
          <a:p>
            <a:pPr marL="640080" lvl="1" indent="-274320" algn="l" rtl="0">
              <a:lnSpc>
                <a:spcPct val="100000"/>
              </a:lnSpc>
              <a:spcBef>
                <a:spcPts val="500"/>
              </a:spcBef>
              <a:spcAft>
                <a:spcPts val="0"/>
              </a:spcAft>
              <a:buSzPts val="1600"/>
              <a:buFont typeface="Arial"/>
              <a:buChar char="•"/>
            </a:pPr>
            <a:r>
              <a:rPr lang="en-US">
                <a:latin typeface="Times New Roman"/>
                <a:ea typeface="Times New Roman"/>
                <a:cs typeface="Times New Roman"/>
                <a:sym typeface="Times New Roman"/>
              </a:rPr>
              <a:t>if the output file does not exist, the computer prepares an empty file for output. </a:t>
            </a:r>
            <a:endParaRPr/>
          </a:p>
          <a:p>
            <a:pPr marL="640080" lvl="1" indent="-274320" algn="l" rtl="0">
              <a:lnSpc>
                <a:spcPct val="100000"/>
              </a:lnSpc>
              <a:spcBef>
                <a:spcPts val="500"/>
              </a:spcBef>
              <a:spcAft>
                <a:spcPts val="0"/>
              </a:spcAft>
              <a:buSzPts val="1600"/>
              <a:buFont typeface="Arial"/>
              <a:buChar char="•"/>
            </a:pPr>
            <a:r>
              <a:rPr lang="en-US">
                <a:latin typeface="Times New Roman"/>
                <a:ea typeface="Times New Roman"/>
                <a:cs typeface="Times New Roman"/>
                <a:sym typeface="Times New Roman"/>
              </a:rPr>
              <a:t>If the designated output file already exists, by default, the old contents are erased when the file is opened.</a:t>
            </a:r>
            <a:endParaRPr/>
          </a:p>
          <a:p>
            <a:pPr marL="182880" lvl="0" indent="-68579" algn="l" rtl="0">
              <a:lnSpc>
                <a:spcPct val="100000"/>
              </a:lnSpc>
              <a:spcBef>
                <a:spcPts val="900"/>
              </a:spcBef>
              <a:spcAft>
                <a:spcPts val="0"/>
              </a:spcAft>
              <a:buSzPts val="18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320"/>
              <a:buFont typeface="Century Gothic"/>
              <a:buNone/>
            </a:pPr>
            <a:r>
              <a:rPr lang="en-US" sz="4320"/>
              <a:t>Validate the file before trying to access</a:t>
            </a:r>
            <a:endParaRPr/>
          </a:p>
        </p:txBody>
      </p:sp>
      <p:sp>
        <p:nvSpPr>
          <p:cNvPr id="222" name="Google Shape;222;p18"/>
          <p:cNvSpPr txBox="1">
            <a:spLocks noGrp="1"/>
          </p:cNvSpPr>
          <p:nvPr>
            <p:ph type="body" idx="1"/>
          </p:nvPr>
        </p:nvSpPr>
        <p:spPr>
          <a:xfrm>
            <a:off x="1561408" y="2548619"/>
            <a:ext cx="4781203" cy="33189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Font typeface="Noto Sans Symbols"/>
              <a:buNone/>
            </a:pPr>
            <a:r>
              <a:rPr lang="en-US" sz="2800" b="1">
                <a:latin typeface="Times New Roman"/>
                <a:ea typeface="Times New Roman"/>
                <a:cs typeface="Times New Roman"/>
                <a:sym typeface="Times New Roman"/>
              </a:rPr>
              <a:t>Method 1:</a:t>
            </a:r>
            <a:endParaRPr/>
          </a:p>
          <a:p>
            <a:pPr marL="0" lvl="0" indent="0" algn="l" rtl="0">
              <a:lnSpc>
                <a:spcPct val="90000"/>
              </a:lnSpc>
              <a:spcBef>
                <a:spcPts val="900"/>
              </a:spcBef>
              <a:spcAft>
                <a:spcPts val="0"/>
              </a:spcAft>
              <a:buSzPts val="2800"/>
              <a:buFont typeface="Noto Sans Symbols"/>
              <a:buNone/>
            </a:pPr>
            <a:r>
              <a:rPr lang="en-US" sz="2800">
                <a:latin typeface="Times New Roman"/>
                <a:ea typeface="Times New Roman"/>
                <a:cs typeface="Times New Roman"/>
                <a:sym typeface="Times New Roman"/>
              </a:rPr>
              <a:t>By checking the stream variable;</a:t>
            </a:r>
            <a:endParaRPr/>
          </a:p>
          <a:p>
            <a:pPr marL="0" lvl="0" indent="0" algn="l" rtl="0">
              <a:lnSpc>
                <a:spcPct val="90000"/>
              </a:lnSpc>
              <a:spcBef>
                <a:spcPts val="900"/>
              </a:spcBef>
              <a:spcAft>
                <a:spcPts val="0"/>
              </a:spcAft>
              <a:buSzPts val="2800"/>
              <a:buFont typeface="Noto Sans Symbols"/>
              <a:buNone/>
            </a:pPr>
            <a:r>
              <a:rPr lang="en-US" sz="2800">
                <a:latin typeface="Times New Roman"/>
                <a:ea typeface="Times New Roman"/>
                <a:cs typeface="Times New Roman"/>
                <a:sym typeface="Times New Roman"/>
              </a:rPr>
              <a:t>If ( ! Mystream) </a:t>
            </a:r>
            <a:endParaRPr/>
          </a:p>
          <a:p>
            <a:pPr marL="0" lvl="0" indent="0" algn="l" rtl="0">
              <a:lnSpc>
                <a:spcPct val="90000"/>
              </a:lnSpc>
              <a:spcBef>
                <a:spcPts val="900"/>
              </a:spcBef>
              <a:spcAft>
                <a:spcPts val="0"/>
              </a:spcAft>
              <a:buSzPts val="2800"/>
              <a:buFont typeface="Noto Sans Symbols"/>
              <a:buNone/>
            </a:pPr>
            <a:r>
              <a:rPr lang="en-US" sz="2800">
                <a:latin typeface="Times New Roman"/>
                <a:ea typeface="Times New Roman"/>
                <a:cs typeface="Times New Roman"/>
                <a:sym typeface="Times New Roman"/>
              </a:rPr>
              <a:t>{</a:t>
            </a:r>
            <a:endParaRPr/>
          </a:p>
          <a:p>
            <a:pPr marL="0" lvl="0" indent="0" algn="l" rtl="0">
              <a:lnSpc>
                <a:spcPct val="90000"/>
              </a:lnSpc>
              <a:spcBef>
                <a:spcPts val="900"/>
              </a:spcBef>
              <a:spcAft>
                <a:spcPts val="0"/>
              </a:spcAft>
              <a:buSzPts val="2000"/>
              <a:buFont typeface="Noto Sans Symbols"/>
              <a:buNone/>
            </a:pPr>
            <a:r>
              <a:rPr lang="en-US" sz="2000">
                <a:latin typeface="Times New Roman"/>
                <a:ea typeface="Times New Roman"/>
                <a:cs typeface="Times New Roman"/>
                <a:sym typeface="Times New Roman"/>
              </a:rPr>
              <a:t>Cout &lt;&lt; “Cannot open file.\n ”;</a:t>
            </a:r>
            <a:endParaRPr/>
          </a:p>
          <a:p>
            <a:pPr marL="0" lvl="0" indent="0" algn="l" rtl="0">
              <a:lnSpc>
                <a:spcPct val="90000"/>
              </a:lnSpc>
              <a:spcBef>
                <a:spcPts val="900"/>
              </a:spcBef>
              <a:spcAft>
                <a:spcPts val="0"/>
              </a:spcAft>
              <a:buSzPts val="2800"/>
              <a:buFont typeface="Noto Sans Symbols"/>
              <a:buNone/>
            </a:pPr>
            <a:r>
              <a:rPr lang="en-US" sz="2800">
                <a:latin typeface="Times New Roman"/>
                <a:ea typeface="Times New Roman"/>
                <a:cs typeface="Times New Roman"/>
                <a:sym typeface="Times New Roman"/>
              </a:rPr>
              <a:t>}</a:t>
            </a:r>
            <a:endParaRPr/>
          </a:p>
        </p:txBody>
      </p:sp>
      <p:sp>
        <p:nvSpPr>
          <p:cNvPr id="223" name="Google Shape;223;p18"/>
          <p:cNvSpPr txBox="1"/>
          <p:nvPr/>
        </p:nvSpPr>
        <p:spPr>
          <a:xfrm>
            <a:off x="6701444" y="2548619"/>
            <a:ext cx="4038600" cy="40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220"/>
              <a:buFont typeface="Noto Sans Symbols"/>
              <a:buNone/>
            </a:pPr>
            <a:r>
              <a:rPr lang="en-US" sz="2800" b="1" cap="none">
                <a:solidFill>
                  <a:srgbClr val="262626"/>
                </a:solidFill>
                <a:latin typeface="Times New Roman"/>
                <a:ea typeface="Times New Roman"/>
                <a:cs typeface="Times New Roman"/>
                <a:sym typeface="Times New Roman"/>
              </a:rPr>
              <a:t>Method 2:</a:t>
            </a:r>
            <a:endParaRPr/>
          </a:p>
          <a:p>
            <a:pPr marL="0" marR="0" lvl="0" indent="0" algn="l" rtl="0">
              <a:spcBef>
                <a:spcPts val="1080"/>
              </a:spcBef>
              <a:spcAft>
                <a:spcPts val="0"/>
              </a:spcAft>
              <a:buClr>
                <a:schemeClr val="accent1"/>
              </a:buClr>
              <a:buSzPts val="2760"/>
              <a:buFont typeface="Noto Sans Symbols"/>
              <a:buNone/>
            </a:pPr>
            <a:r>
              <a:rPr lang="en-US" sz="2400" cap="none">
                <a:solidFill>
                  <a:srgbClr val="262626"/>
                </a:solidFill>
                <a:latin typeface="Times New Roman"/>
                <a:ea typeface="Times New Roman"/>
                <a:cs typeface="Times New Roman"/>
                <a:sym typeface="Times New Roman"/>
              </a:rPr>
              <a:t>By using </a:t>
            </a:r>
            <a:r>
              <a:rPr lang="en-US" sz="2400" cap="none">
                <a:solidFill>
                  <a:srgbClr val="0070C0"/>
                </a:solidFill>
                <a:latin typeface="Times New Roman"/>
                <a:ea typeface="Times New Roman"/>
                <a:cs typeface="Times New Roman"/>
                <a:sym typeface="Times New Roman"/>
              </a:rPr>
              <a:t>bool</a:t>
            </a:r>
            <a:r>
              <a:rPr lang="en-US" sz="2400" cap="none">
                <a:solidFill>
                  <a:srgbClr val="262626"/>
                </a:solidFill>
                <a:latin typeface="Times New Roman"/>
                <a:ea typeface="Times New Roman"/>
                <a:cs typeface="Times New Roman"/>
                <a:sym typeface="Times New Roman"/>
              </a:rPr>
              <a:t> is_open() function.</a:t>
            </a:r>
            <a:endParaRPr sz="2400" cap="none">
              <a:solidFill>
                <a:srgbClr val="262626"/>
              </a:solidFill>
              <a:latin typeface="Times New Roman"/>
              <a:ea typeface="Times New Roman"/>
              <a:cs typeface="Times New Roman"/>
              <a:sym typeface="Times New Roman"/>
            </a:endParaRPr>
          </a:p>
          <a:p>
            <a:pPr marL="0" marR="0" lvl="0" indent="0" algn="l" rtl="0">
              <a:spcBef>
                <a:spcPts val="1160"/>
              </a:spcBef>
              <a:spcAft>
                <a:spcPts val="0"/>
              </a:spcAft>
              <a:buClr>
                <a:schemeClr val="accent1"/>
              </a:buClr>
              <a:buSzPts val="3220"/>
              <a:buFont typeface="Noto Sans Symbols"/>
              <a:buNone/>
            </a:pPr>
            <a:r>
              <a:rPr lang="en-US" sz="2800" cap="none">
                <a:solidFill>
                  <a:srgbClr val="262626"/>
                </a:solidFill>
                <a:latin typeface="Times New Roman"/>
                <a:ea typeface="Times New Roman"/>
                <a:cs typeface="Times New Roman"/>
                <a:sym typeface="Times New Roman"/>
              </a:rPr>
              <a:t>If ( ! Mystream.is_open()) {</a:t>
            </a:r>
            <a:endParaRPr/>
          </a:p>
          <a:p>
            <a:pPr marL="0" marR="0" lvl="0" indent="0" algn="l" rtl="0">
              <a:spcBef>
                <a:spcPts val="1000"/>
              </a:spcBef>
              <a:spcAft>
                <a:spcPts val="0"/>
              </a:spcAft>
              <a:buClr>
                <a:schemeClr val="accent1"/>
              </a:buClr>
              <a:buSzPts val="2300"/>
              <a:buFont typeface="Noto Sans Symbols"/>
              <a:buNone/>
            </a:pPr>
            <a:r>
              <a:rPr lang="en-US" sz="2000" cap="none">
                <a:solidFill>
                  <a:srgbClr val="262626"/>
                </a:solidFill>
                <a:latin typeface="Times New Roman"/>
                <a:ea typeface="Times New Roman"/>
                <a:cs typeface="Times New Roman"/>
                <a:sym typeface="Times New Roman"/>
              </a:rPr>
              <a:t>Cout &lt;&lt; “File is not open.\n ”;</a:t>
            </a:r>
            <a:endParaRPr/>
          </a:p>
          <a:p>
            <a:pPr marL="0" marR="0" lvl="0" indent="0" algn="l" rtl="0">
              <a:spcBef>
                <a:spcPts val="1160"/>
              </a:spcBef>
              <a:spcAft>
                <a:spcPts val="0"/>
              </a:spcAft>
              <a:buClr>
                <a:schemeClr val="accent1"/>
              </a:buClr>
              <a:buSzPts val="3220"/>
              <a:buFont typeface="Noto Sans Symbols"/>
              <a:buNone/>
            </a:pPr>
            <a:r>
              <a:rPr lang="en-US" sz="2800" cap="none">
                <a:solidFill>
                  <a:srgbClr val="262626"/>
                </a:solidFill>
                <a:latin typeface="Times New Roman"/>
                <a:ea typeface="Times New Roman"/>
                <a:cs typeface="Times New Roman"/>
                <a:sym typeface="Times New Roman"/>
              </a:rPr>
              <a:t>}</a:t>
            </a:r>
            <a:endParaRPr/>
          </a:p>
          <a:p>
            <a:pPr marL="0" marR="0" lvl="0" indent="0" algn="l" rtl="0">
              <a:spcBef>
                <a:spcPts val="1080"/>
              </a:spcBef>
              <a:spcAft>
                <a:spcPts val="0"/>
              </a:spcAft>
              <a:buClr>
                <a:schemeClr val="accent1"/>
              </a:buClr>
              <a:buSzPts val="2760"/>
              <a:buFont typeface="Noto Sans Symbols"/>
              <a:buNone/>
            </a:pPr>
            <a:endParaRPr sz="2400" cap="none">
              <a:solidFill>
                <a:srgbClr val="262626"/>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Writing File- Example</a:t>
            </a:r>
            <a:endParaRPr/>
          </a:p>
        </p:txBody>
      </p:sp>
      <p:sp>
        <p:nvSpPr>
          <p:cNvPr id="229" name="Google Shape;229;p19"/>
          <p:cNvSpPr/>
          <p:nvPr/>
        </p:nvSpPr>
        <p:spPr>
          <a:xfrm>
            <a:off x="882769" y="1728524"/>
            <a:ext cx="6096000" cy="4801314"/>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#include&lt;iostream&gt;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&lt;fstream&gt;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using namespace std;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fstream new_file;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new_file.open("new_file",ios::out);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if(!new_file)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cout&lt;&lt;"File creation failed";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else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cout&lt;&lt;"New file created";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new_file&lt;&lt;" Hello 3A-OOP [2020]";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cout&lt;&lt;"Writing performed sucessfully";</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new_file.close(); // Step 4: Closing file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}return 0;}</a:t>
            </a:r>
            <a:endParaRPr sz="1800">
              <a:solidFill>
                <a:schemeClr val="dk1"/>
              </a:solidFill>
              <a:latin typeface="Times New Roman"/>
              <a:ea typeface="Times New Roman"/>
              <a:cs typeface="Times New Roman"/>
              <a:sym typeface="Times New Roman"/>
            </a:endParaRPr>
          </a:p>
        </p:txBody>
      </p:sp>
      <p:cxnSp>
        <p:nvCxnSpPr>
          <p:cNvPr id="230" name="Google Shape;230;p19"/>
          <p:cNvCxnSpPr/>
          <p:nvPr/>
        </p:nvCxnSpPr>
        <p:spPr>
          <a:xfrm>
            <a:off x="9161253" y="4092758"/>
            <a:ext cx="34505" cy="349846"/>
          </a:xfrm>
          <a:prstGeom prst="straightConnector1">
            <a:avLst/>
          </a:prstGeom>
          <a:noFill/>
          <a:ln w="76200" cap="flat" cmpd="sng">
            <a:solidFill>
              <a:srgbClr val="FF0000"/>
            </a:solidFill>
            <a:prstDash val="solid"/>
            <a:round/>
            <a:headEnd type="none" w="sm" len="sm"/>
            <a:tailEnd type="triangle" w="med" len="med"/>
          </a:ln>
        </p:spPr>
      </p:cxnSp>
      <p:pic>
        <p:nvPicPr>
          <p:cNvPr id="231" name="Google Shape;231;p19"/>
          <p:cNvPicPr preferRelativeResize="0"/>
          <p:nvPr/>
        </p:nvPicPr>
        <p:blipFill rotWithShape="1">
          <a:blip r:embed="rId3">
            <a:alphaModFix/>
          </a:blip>
          <a:srcRect/>
          <a:stretch/>
        </p:blipFill>
        <p:spPr>
          <a:xfrm>
            <a:off x="7595828" y="2984291"/>
            <a:ext cx="2981325" cy="990600"/>
          </a:xfrm>
          <a:prstGeom prst="rect">
            <a:avLst/>
          </a:prstGeom>
          <a:noFill/>
          <a:ln>
            <a:noFill/>
          </a:ln>
        </p:spPr>
      </p:pic>
      <p:pic>
        <p:nvPicPr>
          <p:cNvPr id="232" name="Google Shape;232;p19"/>
          <p:cNvPicPr preferRelativeResize="0"/>
          <p:nvPr/>
        </p:nvPicPr>
        <p:blipFill rotWithShape="1">
          <a:blip r:embed="rId4">
            <a:alphaModFix/>
          </a:blip>
          <a:srcRect/>
          <a:stretch/>
        </p:blipFill>
        <p:spPr>
          <a:xfrm>
            <a:off x="7856642" y="4560471"/>
            <a:ext cx="2678232" cy="19693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File I/O Example: Writing</a:t>
            </a:r>
            <a:endParaRPr/>
          </a:p>
        </p:txBody>
      </p:sp>
      <p:sp>
        <p:nvSpPr>
          <p:cNvPr id="238" name="Google Shape;238;p20"/>
          <p:cNvSpPr txBox="1"/>
          <p:nvPr/>
        </p:nvSpPr>
        <p:spPr>
          <a:xfrm>
            <a:off x="1331776" y="2133600"/>
            <a:ext cx="4040188" cy="685800"/>
          </a:xfrm>
          <a:prstGeom prst="rect">
            <a:avLst/>
          </a:prstGeom>
          <a:noFill/>
          <a:ln>
            <a:noFill/>
          </a:ln>
        </p:spPr>
        <p:txBody>
          <a:bodyPr spcFirstLastPara="1" wrap="square" lIns="91425" tIns="45700" rIns="91425" bIns="45700" anchor="t" anchorCtr="0">
            <a:normAutofit/>
          </a:bodyPr>
          <a:lstStyle/>
          <a:p>
            <a:pPr marL="285750" marR="0" lvl="0" indent="-285750" algn="l" rtl="0">
              <a:lnSpc>
                <a:spcPct val="90000"/>
              </a:lnSpc>
              <a:spcBef>
                <a:spcPts val="0"/>
              </a:spcBef>
              <a:spcAft>
                <a:spcPts val="0"/>
              </a:spcAft>
              <a:buClr>
                <a:schemeClr val="accent1"/>
              </a:buClr>
              <a:buSzPts val="2300"/>
              <a:buFont typeface="Arial"/>
              <a:buChar char="•"/>
            </a:pPr>
            <a:r>
              <a:rPr lang="en-US" sz="2000" cap="none">
                <a:solidFill>
                  <a:srgbClr val="262626"/>
                </a:solidFill>
                <a:latin typeface="Century Gothic"/>
                <a:ea typeface="Century Gothic"/>
                <a:cs typeface="Century Gothic"/>
                <a:sym typeface="Century Gothic"/>
              </a:rPr>
              <a:t>First Method (use the constructor)</a:t>
            </a:r>
            <a:endParaRPr/>
          </a:p>
        </p:txBody>
      </p:sp>
      <p:sp>
        <p:nvSpPr>
          <p:cNvPr id="239" name="Google Shape;239;p20"/>
          <p:cNvSpPr txBox="1">
            <a:spLocks noGrp="1"/>
          </p:cNvSpPr>
          <p:nvPr>
            <p:ph type="body" idx="4294967295"/>
          </p:nvPr>
        </p:nvSpPr>
        <p:spPr>
          <a:xfrm>
            <a:off x="1471735" y="2819400"/>
            <a:ext cx="4038600" cy="3460102"/>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540"/>
              <a:buNone/>
            </a:pPr>
            <a:r>
              <a:rPr lang="en-US" sz="1540">
                <a:solidFill>
                  <a:srgbClr val="0000FF"/>
                </a:solidFill>
                <a:latin typeface="Consolas"/>
                <a:ea typeface="Consolas"/>
                <a:cs typeface="Consolas"/>
                <a:sym typeface="Consolas"/>
              </a:rPr>
              <a:t>#include</a:t>
            </a:r>
            <a:r>
              <a:rPr lang="en-US" sz="1540">
                <a:solidFill>
                  <a:srgbClr val="000000"/>
                </a:solidFill>
                <a:latin typeface="Consolas"/>
                <a:ea typeface="Consolas"/>
                <a:cs typeface="Consolas"/>
                <a:sym typeface="Consolas"/>
              </a:rPr>
              <a:t> </a:t>
            </a:r>
            <a:r>
              <a:rPr lang="en-US" sz="1540">
                <a:solidFill>
                  <a:srgbClr val="A31515"/>
                </a:solidFill>
                <a:latin typeface="Consolas"/>
                <a:ea typeface="Consolas"/>
                <a:cs typeface="Consolas"/>
                <a:sym typeface="Consolas"/>
              </a:rPr>
              <a:t>&lt;fstream&gt;</a:t>
            </a:r>
            <a:endParaRPr sz="1540">
              <a:solidFill>
                <a:srgbClr val="000000"/>
              </a:solidFill>
              <a:latin typeface="Consolas"/>
              <a:ea typeface="Consolas"/>
              <a:cs typeface="Consolas"/>
              <a:sym typeface="Consolas"/>
            </a:endParaRPr>
          </a:p>
          <a:p>
            <a:pPr marL="0" lvl="0" indent="0" algn="l" rtl="0">
              <a:lnSpc>
                <a:spcPct val="80000"/>
              </a:lnSpc>
              <a:spcBef>
                <a:spcPts val="900"/>
              </a:spcBef>
              <a:spcAft>
                <a:spcPts val="0"/>
              </a:spcAft>
              <a:buSzPts val="1540"/>
              <a:buNone/>
            </a:pPr>
            <a:r>
              <a:rPr lang="en-US" sz="1540">
                <a:solidFill>
                  <a:srgbClr val="0000FF"/>
                </a:solidFill>
                <a:latin typeface="Consolas"/>
                <a:ea typeface="Consolas"/>
                <a:cs typeface="Consolas"/>
                <a:sym typeface="Consolas"/>
              </a:rPr>
              <a:t>using</a:t>
            </a:r>
            <a:r>
              <a:rPr lang="en-US" sz="1540">
                <a:solidFill>
                  <a:srgbClr val="000000"/>
                </a:solidFill>
                <a:latin typeface="Consolas"/>
                <a:ea typeface="Consolas"/>
                <a:cs typeface="Consolas"/>
                <a:sym typeface="Consolas"/>
              </a:rPr>
              <a:t> </a:t>
            </a:r>
            <a:r>
              <a:rPr lang="en-US" sz="1540">
                <a:solidFill>
                  <a:srgbClr val="0000FF"/>
                </a:solidFill>
                <a:latin typeface="Consolas"/>
                <a:ea typeface="Consolas"/>
                <a:cs typeface="Consolas"/>
                <a:sym typeface="Consolas"/>
              </a:rPr>
              <a:t>namespace</a:t>
            </a:r>
            <a:r>
              <a:rPr lang="en-US" sz="1540">
                <a:solidFill>
                  <a:srgbClr val="000000"/>
                </a:solidFill>
                <a:latin typeface="Consolas"/>
                <a:ea typeface="Consolas"/>
                <a:cs typeface="Consolas"/>
                <a:sym typeface="Consolas"/>
              </a:rPr>
              <a:t> std;</a:t>
            </a:r>
            <a:endParaRPr/>
          </a:p>
          <a:p>
            <a:pPr marL="0" lvl="0" indent="0" algn="l" rtl="0">
              <a:lnSpc>
                <a:spcPct val="80000"/>
              </a:lnSpc>
              <a:spcBef>
                <a:spcPts val="900"/>
              </a:spcBef>
              <a:spcAft>
                <a:spcPts val="0"/>
              </a:spcAft>
              <a:buSzPts val="1540"/>
              <a:buNone/>
            </a:pPr>
            <a:r>
              <a:rPr lang="en-US" sz="1540">
                <a:solidFill>
                  <a:srgbClr val="0000FF"/>
                </a:solidFill>
                <a:latin typeface="Consolas"/>
                <a:ea typeface="Consolas"/>
                <a:cs typeface="Consolas"/>
                <a:sym typeface="Consolas"/>
              </a:rPr>
              <a:t>int</a:t>
            </a:r>
            <a:r>
              <a:rPr lang="en-US" sz="1540">
                <a:solidFill>
                  <a:srgbClr val="000000"/>
                </a:solidFill>
                <a:latin typeface="Consolas"/>
                <a:ea typeface="Consolas"/>
                <a:cs typeface="Consolas"/>
                <a:sym typeface="Consolas"/>
              </a:rPr>
              <a:t> main()</a:t>
            </a:r>
            <a:endParaRPr/>
          </a:p>
          <a:p>
            <a:pPr marL="0" lvl="0" indent="0" algn="l" rtl="0">
              <a:lnSpc>
                <a:spcPct val="80000"/>
              </a:lnSpc>
              <a:spcBef>
                <a:spcPts val="900"/>
              </a:spcBef>
              <a:spcAft>
                <a:spcPts val="0"/>
              </a:spcAft>
              <a:buSzPts val="1540"/>
              <a:buNone/>
            </a:pPr>
            <a:r>
              <a:rPr lang="en-US" sz="1540">
                <a:solidFill>
                  <a:srgbClr val="000000"/>
                </a:solidFill>
                <a:latin typeface="Consolas"/>
                <a:ea typeface="Consolas"/>
                <a:cs typeface="Consolas"/>
                <a:sym typeface="Consolas"/>
              </a:rPr>
              <a:t>{</a:t>
            </a:r>
            <a:r>
              <a:rPr lang="en-US" sz="1540">
                <a:solidFill>
                  <a:srgbClr val="008000"/>
                </a:solidFill>
                <a:latin typeface="Consolas"/>
                <a:ea typeface="Consolas"/>
                <a:cs typeface="Consolas"/>
                <a:sym typeface="Consolas"/>
              </a:rPr>
              <a:t>/* declare and automatically open the file*/</a:t>
            </a:r>
            <a:endParaRPr sz="1540">
              <a:solidFill>
                <a:srgbClr val="000000"/>
              </a:solidFill>
              <a:latin typeface="Consolas"/>
              <a:ea typeface="Consolas"/>
              <a:cs typeface="Consolas"/>
              <a:sym typeface="Consolas"/>
            </a:endParaRPr>
          </a:p>
          <a:p>
            <a:pPr marL="0" lvl="0" indent="0" algn="l" rtl="0">
              <a:lnSpc>
                <a:spcPct val="80000"/>
              </a:lnSpc>
              <a:spcBef>
                <a:spcPts val="900"/>
              </a:spcBef>
              <a:spcAft>
                <a:spcPts val="0"/>
              </a:spcAft>
              <a:buSzPts val="1540"/>
              <a:buNone/>
            </a:pPr>
            <a:r>
              <a:rPr lang="en-US" sz="1540">
                <a:solidFill>
                  <a:srgbClr val="000000"/>
                </a:solidFill>
                <a:latin typeface="Consolas"/>
                <a:ea typeface="Consolas"/>
                <a:cs typeface="Consolas"/>
                <a:sym typeface="Consolas"/>
              </a:rPr>
              <a:t>ofstream outFile(</a:t>
            </a:r>
            <a:r>
              <a:rPr lang="en-US" sz="1540">
                <a:solidFill>
                  <a:srgbClr val="A31515"/>
                </a:solidFill>
                <a:latin typeface="Consolas"/>
                <a:ea typeface="Consolas"/>
                <a:cs typeface="Consolas"/>
                <a:sym typeface="Consolas"/>
              </a:rPr>
              <a:t>"fout.txt"</a:t>
            </a:r>
            <a:r>
              <a:rPr lang="en-US" sz="1540">
                <a:solidFill>
                  <a:srgbClr val="000000"/>
                </a:solidFill>
                <a:latin typeface="Consolas"/>
                <a:ea typeface="Consolas"/>
                <a:cs typeface="Consolas"/>
                <a:sym typeface="Consolas"/>
              </a:rPr>
              <a:t>);</a:t>
            </a:r>
            <a:endParaRPr sz="1540">
              <a:solidFill>
                <a:srgbClr val="000000"/>
              </a:solidFill>
              <a:latin typeface="Consolas"/>
              <a:ea typeface="Consolas"/>
              <a:cs typeface="Consolas"/>
              <a:sym typeface="Consolas"/>
            </a:endParaRPr>
          </a:p>
          <a:p>
            <a:pPr marL="0" lvl="0" indent="0" algn="l" rtl="0">
              <a:lnSpc>
                <a:spcPct val="80000"/>
              </a:lnSpc>
              <a:spcBef>
                <a:spcPts val="900"/>
              </a:spcBef>
              <a:spcAft>
                <a:spcPts val="0"/>
              </a:spcAft>
              <a:buSzPts val="1540"/>
              <a:buNone/>
            </a:pPr>
            <a:r>
              <a:rPr lang="en-US" sz="1540">
                <a:solidFill>
                  <a:srgbClr val="008000"/>
                </a:solidFill>
                <a:latin typeface="Consolas"/>
                <a:ea typeface="Consolas"/>
                <a:cs typeface="Consolas"/>
                <a:sym typeface="Consolas"/>
              </a:rPr>
              <a:t>//behave just like cout, put the word into  the file</a:t>
            </a:r>
            <a:endParaRPr sz="1540">
              <a:solidFill>
                <a:srgbClr val="000000"/>
              </a:solidFill>
              <a:latin typeface="Consolas"/>
              <a:ea typeface="Consolas"/>
              <a:cs typeface="Consolas"/>
              <a:sym typeface="Consolas"/>
            </a:endParaRPr>
          </a:p>
          <a:p>
            <a:pPr marL="0" lvl="0" indent="0" algn="l" rtl="0">
              <a:lnSpc>
                <a:spcPct val="80000"/>
              </a:lnSpc>
              <a:spcBef>
                <a:spcPts val="900"/>
              </a:spcBef>
              <a:spcAft>
                <a:spcPts val="0"/>
              </a:spcAft>
              <a:buSzPts val="1540"/>
              <a:buNone/>
            </a:pPr>
            <a:r>
              <a:rPr lang="en-US" sz="1540">
                <a:solidFill>
                  <a:srgbClr val="000000"/>
                </a:solidFill>
                <a:latin typeface="Consolas"/>
                <a:ea typeface="Consolas"/>
                <a:cs typeface="Consolas"/>
                <a:sym typeface="Consolas"/>
              </a:rPr>
              <a:t>outFile &lt;&lt; </a:t>
            </a:r>
            <a:r>
              <a:rPr lang="en-US" sz="1540">
                <a:solidFill>
                  <a:srgbClr val="A31515"/>
                </a:solidFill>
                <a:latin typeface="Consolas"/>
                <a:ea typeface="Consolas"/>
                <a:cs typeface="Consolas"/>
                <a:sym typeface="Consolas"/>
              </a:rPr>
              <a:t>"Hello World!"</a:t>
            </a:r>
            <a:r>
              <a:rPr lang="en-US" sz="1540">
                <a:solidFill>
                  <a:srgbClr val="000000"/>
                </a:solidFill>
                <a:latin typeface="Consolas"/>
                <a:ea typeface="Consolas"/>
                <a:cs typeface="Consolas"/>
                <a:sym typeface="Consolas"/>
              </a:rPr>
              <a:t>;</a:t>
            </a:r>
            <a:endParaRPr/>
          </a:p>
          <a:p>
            <a:pPr marL="0" lvl="0" indent="0" algn="l" rtl="0">
              <a:lnSpc>
                <a:spcPct val="80000"/>
              </a:lnSpc>
              <a:spcBef>
                <a:spcPts val="900"/>
              </a:spcBef>
              <a:spcAft>
                <a:spcPts val="0"/>
              </a:spcAft>
              <a:buSzPts val="1540"/>
              <a:buNone/>
            </a:pPr>
            <a:r>
              <a:rPr lang="en-US" sz="1540">
                <a:solidFill>
                  <a:srgbClr val="000000"/>
                </a:solidFill>
                <a:latin typeface="Consolas"/>
                <a:ea typeface="Consolas"/>
                <a:cs typeface="Consolas"/>
                <a:sym typeface="Consolas"/>
              </a:rPr>
              <a:t>outFile.close();</a:t>
            </a:r>
            <a:endParaRPr/>
          </a:p>
          <a:p>
            <a:pPr marL="0" lvl="0" indent="0" algn="l" rtl="0">
              <a:lnSpc>
                <a:spcPct val="80000"/>
              </a:lnSpc>
              <a:spcBef>
                <a:spcPts val="900"/>
              </a:spcBef>
              <a:spcAft>
                <a:spcPts val="0"/>
              </a:spcAft>
              <a:buSzPts val="1540"/>
              <a:buNone/>
            </a:pPr>
            <a:r>
              <a:rPr lang="en-US" sz="1540">
                <a:solidFill>
                  <a:srgbClr val="0000FF"/>
                </a:solidFill>
                <a:latin typeface="Consolas"/>
                <a:ea typeface="Consolas"/>
                <a:cs typeface="Consolas"/>
                <a:sym typeface="Consolas"/>
              </a:rPr>
              <a:t>return</a:t>
            </a:r>
            <a:r>
              <a:rPr lang="en-US" sz="1540">
                <a:solidFill>
                  <a:srgbClr val="000000"/>
                </a:solidFill>
                <a:latin typeface="Consolas"/>
                <a:ea typeface="Consolas"/>
                <a:cs typeface="Consolas"/>
                <a:sym typeface="Consolas"/>
              </a:rPr>
              <a:t> 0;</a:t>
            </a:r>
            <a:endParaRPr/>
          </a:p>
          <a:p>
            <a:pPr marL="0" lvl="0" indent="0" algn="l" rtl="0">
              <a:lnSpc>
                <a:spcPct val="80000"/>
              </a:lnSpc>
              <a:spcBef>
                <a:spcPts val="900"/>
              </a:spcBef>
              <a:spcAft>
                <a:spcPts val="0"/>
              </a:spcAft>
              <a:buSzPts val="1540"/>
              <a:buNone/>
            </a:pPr>
            <a:r>
              <a:rPr lang="en-US" sz="1540">
                <a:solidFill>
                  <a:srgbClr val="000000"/>
                </a:solidFill>
                <a:latin typeface="Consolas"/>
                <a:ea typeface="Consolas"/>
                <a:cs typeface="Consolas"/>
                <a:sym typeface="Consolas"/>
              </a:rPr>
              <a:t>}</a:t>
            </a:r>
            <a:endParaRPr/>
          </a:p>
          <a:p>
            <a:pPr marL="182880" lvl="0" indent="-85090" algn="l" rtl="0">
              <a:lnSpc>
                <a:spcPct val="80000"/>
              </a:lnSpc>
              <a:spcBef>
                <a:spcPts val="900"/>
              </a:spcBef>
              <a:spcAft>
                <a:spcPts val="0"/>
              </a:spcAft>
              <a:buSzPts val="1540"/>
              <a:buNone/>
            </a:pPr>
            <a:endParaRPr sz="1540">
              <a:solidFill>
                <a:srgbClr val="000000"/>
              </a:solidFill>
              <a:latin typeface="Consolas"/>
              <a:ea typeface="Consolas"/>
              <a:cs typeface="Consolas"/>
              <a:sym typeface="Consolas"/>
            </a:endParaRPr>
          </a:p>
          <a:p>
            <a:pPr marL="320040" lvl="0" indent="-320040" algn="l" rtl="0">
              <a:lnSpc>
                <a:spcPct val="70000"/>
              </a:lnSpc>
              <a:spcBef>
                <a:spcPts val="900"/>
              </a:spcBef>
              <a:spcAft>
                <a:spcPts val="0"/>
              </a:spcAft>
              <a:buSzPts val="1540"/>
              <a:buFont typeface="Noto Sans Symbols"/>
              <a:buNone/>
            </a:pPr>
            <a:endParaRPr sz="1540">
              <a:latin typeface="Arial"/>
              <a:ea typeface="Arial"/>
              <a:cs typeface="Arial"/>
              <a:sym typeface="Arial"/>
            </a:endParaRPr>
          </a:p>
        </p:txBody>
      </p:sp>
      <p:sp>
        <p:nvSpPr>
          <p:cNvPr id="240" name="Google Shape;240;p20"/>
          <p:cNvSpPr txBox="1"/>
          <p:nvPr/>
        </p:nvSpPr>
        <p:spPr>
          <a:xfrm>
            <a:off x="6397778" y="2073897"/>
            <a:ext cx="4253204" cy="685800"/>
          </a:xfrm>
          <a:prstGeom prst="rect">
            <a:avLst/>
          </a:prstGeom>
          <a:noFill/>
          <a:ln>
            <a:noFill/>
          </a:ln>
        </p:spPr>
        <p:txBody>
          <a:bodyPr spcFirstLastPara="1" wrap="square" lIns="91425" tIns="45700" rIns="91425" bIns="45700" anchor="t" anchorCtr="0">
            <a:normAutofit/>
          </a:bodyPr>
          <a:lstStyle/>
          <a:p>
            <a:pPr marL="285750" marR="0" lvl="0" indent="-285750" algn="l" rtl="0">
              <a:lnSpc>
                <a:spcPct val="90000"/>
              </a:lnSpc>
              <a:spcBef>
                <a:spcPts val="0"/>
              </a:spcBef>
              <a:spcAft>
                <a:spcPts val="0"/>
              </a:spcAft>
              <a:buClr>
                <a:schemeClr val="accent1"/>
              </a:buClr>
              <a:buSzPts val="2300"/>
              <a:buFont typeface="Arial"/>
              <a:buChar char="•"/>
            </a:pPr>
            <a:r>
              <a:rPr lang="en-US" sz="2000" cap="none">
                <a:solidFill>
                  <a:srgbClr val="262626"/>
                </a:solidFill>
                <a:latin typeface="Century Gothic"/>
                <a:ea typeface="Century Gothic"/>
                <a:cs typeface="Century Gothic"/>
                <a:sym typeface="Century Gothic"/>
              </a:rPr>
              <a:t>Second Method ( use Open function)</a:t>
            </a:r>
            <a:endParaRPr/>
          </a:p>
        </p:txBody>
      </p:sp>
      <p:sp>
        <p:nvSpPr>
          <p:cNvPr id="241" name="Google Shape;241;p20"/>
          <p:cNvSpPr txBox="1">
            <a:spLocks noGrp="1"/>
          </p:cNvSpPr>
          <p:nvPr>
            <p:ph type="body" idx="4294967295"/>
          </p:nvPr>
        </p:nvSpPr>
        <p:spPr>
          <a:xfrm>
            <a:off x="6924869" y="2819400"/>
            <a:ext cx="4038600" cy="41764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a:solidFill>
                  <a:srgbClr val="0000FF"/>
                </a:solidFill>
                <a:latin typeface="Consolas"/>
                <a:ea typeface="Consolas"/>
                <a:cs typeface="Consolas"/>
                <a:sym typeface="Consolas"/>
              </a:rPr>
              <a:t>#include</a:t>
            </a:r>
            <a:r>
              <a:rPr lang="en-US" sz="1400">
                <a:solidFill>
                  <a:srgbClr val="000000"/>
                </a:solidFill>
                <a:latin typeface="Consolas"/>
                <a:ea typeface="Consolas"/>
                <a:cs typeface="Consolas"/>
                <a:sym typeface="Consolas"/>
              </a:rPr>
              <a:t> </a:t>
            </a:r>
            <a:r>
              <a:rPr lang="en-US" sz="1400">
                <a:solidFill>
                  <a:srgbClr val="A31515"/>
                </a:solidFill>
                <a:latin typeface="Consolas"/>
                <a:ea typeface="Consolas"/>
                <a:cs typeface="Consolas"/>
                <a:sym typeface="Consolas"/>
              </a:rPr>
              <a:t>&lt;fstream&gt;</a:t>
            </a:r>
            <a:endParaRPr sz="1400">
              <a:solidFill>
                <a:srgbClr val="000000"/>
              </a:solidFill>
              <a:latin typeface="Consolas"/>
              <a:ea typeface="Consolas"/>
              <a:cs typeface="Consolas"/>
              <a:sym typeface="Consolas"/>
            </a:endParaRPr>
          </a:p>
          <a:p>
            <a:pPr marL="0" lvl="0" indent="0" algn="l" rtl="0">
              <a:lnSpc>
                <a:spcPct val="100000"/>
              </a:lnSpc>
              <a:spcBef>
                <a:spcPts val="900"/>
              </a:spcBef>
              <a:spcAft>
                <a:spcPts val="0"/>
              </a:spcAft>
              <a:buSzPts val="1400"/>
              <a:buNone/>
            </a:pPr>
            <a:r>
              <a:rPr lang="en-US" sz="1400">
                <a:solidFill>
                  <a:srgbClr val="0000FF"/>
                </a:solidFill>
                <a:latin typeface="Consolas"/>
                <a:ea typeface="Consolas"/>
                <a:cs typeface="Consolas"/>
                <a:sym typeface="Consolas"/>
              </a:rPr>
              <a:t>using</a:t>
            </a:r>
            <a:r>
              <a:rPr lang="en-US" sz="1400">
                <a:solidFill>
                  <a:srgbClr val="000000"/>
                </a:solidFill>
                <a:latin typeface="Consolas"/>
                <a:ea typeface="Consolas"/>
                <a:cs typeface="Consolas"/>
                <a:sym typeface="Consolas"/>
              </a:rPr>
              <a:t> </a:t>
            </a:r>
            <a:r>
              <a:rPr lang="en-US" sz="1400">
                <a:solidFill>
                  <a:srgbClr val="0000FF"/>
                </a:solidFill>
                <a:latin typeface="Consolas"/>
                <a:ea typeface="Consolas"/>
                <a:cs typeface="Consolas"/>
                <a:sym typeface="Consolas"/>
              </a:rPr>
              <a:t>namespace</a:t>
            </a:r>
            <a:r>
              <a:rPr lang="en-US" sz="1400">
                <a:solidFill>
                  <a:srgbClr val="000000"/>
                </a:solidFill>
                <a:latin typeface="Consolas"/>
                <a:ea typeface="Consolas"/>
                <a:cs typeface="Consolas"/>
                <a:sym typeface="Consolas"/>
              </a:rPr>
              <a:t> std;</a:t>
            </a:r>
            <a:endParaRPr/>
          </a:p>
          <a:p>
            <a:pPr marL="0" lvl="0" indent="0" algn="l" rtl="0">
              <a:lnSpc>
                <a:spcPct val="100000"/>
              </a:lnSpc>
              <a:spcBef>
                <a:spcPts val="900"/>
              </a:spcBef>
              <a:spcAft>
                <a:spcPts val="0"/>
              </a:spcAft>
              <a:buSzPts val="1400"/>
              <a:buNone/>
            </a:pPr>
            <a:r>
              <a:rPr lang="en-US" sz="1400">
                <a:solidFill>
                  <a:srgbClr val="0000FF"/>
                </a:solidFill>
                <a:latin typeface="Consolas"/>
                <a:ea typeface="Consolas"/>
                <a:cs typeface="Consolas"/>
                <a:sym typeface="Consolas"/>
              </a:rPr>
              <a:t>int</a:t>
            </a:r>
            <a:r>
              <a:rPr lang="en-US" sz="1400">
                <a:solidFill>
                  <a:srgbClr val="000000"/>
                </a:solidFill>
                <a:latin typeface="Consolas"/>
                <a:ea typeface="Consolas"/>
                <a:cs typeface="Consolas"/>
                <a:sym typeface="Consolas"/>
              </a:rPr>
              <a:t> main(){</a:t>
            </a:r>
            <a:r>
              <a:rPr lang="en-US" sz="1400">
                <a:solidFill>
                  <a:srgbClr val="008000"/>
                </a:solidFill>
                <a:latin typeface="Consolas"/>
                <a:ea typeface="Consolas"/>
                <a:cs typeface="Consolas"/>
                <a:sym typeface="Consolas"/>
              </a:rPr>
              <a:t>// declare output file variable</a:t>
            </a:r>
            <a:endParaRPr sz="1400">
              <a:solidFill>
                <a:srgbClr val="000000"/>
              </a:solidFill>
              <a:latin typeface="Consolas"/>
              <a:ea typeface="Consolas"/>
              <a:cs typeface="Consolas"/>
              <a:sym typeface="Consolas"/>
            </a:endParaRPr>
          </a:p>
          <a:p>
            <a:pPr marL="0" lvl="0" indent="0" algn="l" rtl="0">
              <a:lnSpc>
                <a:spcPct val="100000"/>
              </a:lnSpc>
              <a:spcBef>
                <a:spcPts val="900"/>
              </a:spcBef>
              <a:spcAft>
                <a:spcPts val="0"/>
              </a:spcAft>
              <a:buSzPts val="1400"/>
              <a:buNone/>
            </a:pPr>
            <a:r>
              <a:rPr lang="en-US" sz="1400">
                <a:solidFill>
                  <a:srgbClr val="000000"/>
                </a:solidFill>
                <a:latin typeface="Consolas"/>
                <a:ea typeface="Consolas"/>
                <a:cs typeface="Consolas"/>
                <a:sym typeface="Consolas"/>
              </a:rPr>
              <a:t>ofstream outFile;</a:t>
            </a:r>
            <a:endParaRPr/>
          </a:p>
          <a:p>
            <a:pPr marL="0" lvl="0" indent="0" algn="l" rtl="0">
              <a:lnSpc>
                <a:spcPct val="100000"/>
              </a:lnSpc>
              <a:spcBef>
                <a:spcPts val="900"/>
              </a:spcBef>
              <a:spcAft>
                <a:spcPts val="0"/>
              </a:spcAft>
              <a:buSzPts val="1400"/>
              <a:buNone/>
            </a:pPr>
            <a:r>
              <a:rPr lang="en-US" sz="1400">
                <a:solidFill>
                  <a:srgbClr val="008000"/>
                </a:solidFill>
                <a:latin typeface="Consolas"/>
                <a:ea typeface="Consolas"/>
                <a:cs typeface="Consolas"/>
                <a:sym typeface="Consolas"/>
              </a:rPr>
              <a:t>// open an exist file fout.txt</a:t>
            </a:r>
            <a:endParaRPr sz="1400">
              <a:solidFill>
                <a:srgbClr val="000000"/>
              </a:solidFill>
              <a:latin typeface="Consolas"/>
              <a:ea typeface="Consolas"/>
              <a:cs typeface="Consolas"/>
              <a:sym typeface="Consolas"/>
            </a:endParaRPr>
          </a:p>
          <a:p>
            <a:pPr marL="0" lvl="0" indent="0" algn="l" rtl="0">
              <a:lnSpc>
                <a:spcPct val="100000"/>
              </a:lnSpc>
              <a:spcBef>
                <a:spcPts val="900"/>
              </a:spcBef>
              <a:spcAft>
                <a:spcPts val="0"/>
              </a:spcAft>
              <a:buSzPts val="1400"/>
              <a:buNone/>
            </a:pPr>
            <a:r>
              <a:rPr lang="en-US" sz="1400">
                <a:solidFill>
                  <a:srgbClr val="000000"/>
                </a:solidFill>
                <a:latin typeface="Consolas"/>
                <a:ea typeface="Consolas"/>
                <a:cs typeface="Consolas"/>
                <a:sym typeface="Consolas"/>
              </a:rPr>
              <a:t>   outFile.open(</a:t>
            </a:r>
            <a:r>
              <a:rPr lang="en-US" sz="1400">
                <a:solidFill>
                  <a:srgbClr val="A31515"/>
                </a:solidFill>
                <a:latin typeface="Consolas"/>
                <a:ea typeface="Consolas"/>
                <a:cs typeface="Consolas"/>
                <a:sym typeface="Consolas"/>
              </a:rPr>
              <a:t>"fout.txt”);</a:t>
            </a:r>
            <a:endParaRPr sz="1400">
              <a:solidFill>
                <a:srgbClr val="000000"/>
              </a:solidFill>
              <a:latin typeface="Consolas"/>
              <a:ea typeface="Consolas"/>
              <a:cs typeface="Consolas"/>
              <a:sym typeface="Consolas"/>
            </a:endParaRPr>
          </a:p>
          <a:p>
            <a:pPr marL="0" lvl="0" indent="0" algn="l" rtl="0">
              <a:lnSpc>
                <a:spcPct val="100000"/>
              </a:lnSpc>
              <a:spcBef>
                <a:spcPts val="900"/>
              </a:spcBef>
              <a:spcAft>
                <a:spcPts val="0"/>
              </a:spcAft>
              <a:buSzPts val="1400"/>
              <a:buNone/>
            </a:pPr>
            <a:r>
              <a:rPr lang="en-US" sz="1400">
                <a:solidFill>
                  <a:srgbClr val="008000"/>
                </a:solidFill>
                <a:latin typeface="Consolas"/>
                <a:ea typeface="Consolas"/>
                <a:cs typeface="Consolas"/>
                <a:sym typeface="Consolas"/>
              </a:rPr>
              <a:t>//behave just like cout, put the word into  the file</a:t>
            </a:r>
            <a:endParaRPr sz="1400">
              <a:solidFill>
                <a:srgbClr val="000000"/>
              </a:solidFill>
              <a:latin typeface="Consolas"/>
              <a:ea typeface="Consolas"/>
              <a:cs typeface="Consolas"/>
              <a:sym typeface="Consolas"/>
            </a:endParaRPr>
          </a:p>
          <a:p>
            <a:pPr marL="0" lvl="0" indent="0" algn="l" rtl="0">
              <a:lnSpc>
                <a:spcPct val="100000"/>
              </a:lnSpc>
              <a:spcBef>
                <a:spcPts val="900"/>
              </a:spcBef>
              <a:spcAft>
                <a:spcPts val="0"/>
              </a:spcAft>
              <a:buSzPts val="1400"/>
              <a:buNone/>
            </a:pPr>
            <a:r>
              <a:rPr lang="en-US" sz="1400">
                <a:solidFill>
                  <a:srgbClr val="000000"/>
                </a:solidFill>
                <a:latin typeface="Consolas"/>
                <a:ea typeface="Consolas"/>
                <a:cs typeface="Consolas"/>
                <a:sym typeface="Consolas"/>
              </a:rPr>
              <a:t>outFile &lt;&lt; </a:t>
            </a:r>
            <a:r>
              <a:rPr lang="en-US" sz="1400">
                <a:solidFill>
                  <a:srgbClr val="A31515"/>
                </a:solidFill>
                <a:latin typeface="Consolas"/>
                <a:ea typeface="Consolas"/>
                <a:cs typeface="Consolas"/>
                <a:sym typeface="Consolas"/>
              </a:rPr>
              <a:t>"Hello World!"</a:t>
            </a:r>
            <a:r>
              <a:rPr lang="en-US"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0" lvl="0" indent="0" algn="l" rtl="0">
              <a:lnSpc>
                <a:spcPct val="100000"/>
              </a:lnSpc>
              <a:spcBef>
                <a:spcPts val="900"/>
              </a:spcBef>
              <a:spcAft>
                <a:spcPts val="0"/>
              </a:spcAft>
              <a:buSzPts val="1400"/>
              <a:buNone/>
            </a:pPr>
            <a:r>
              <a:rPr lang="en-US" sz="1400">
                <a:solidFill>
                  <a:srgbClr val="000000"/>
                </a:solidFill>
                <a:latin typeface="Consolas"/>
                <a:ea typeface="Consolas"/>
                <a:cs typeface="Consolas"/>
                <a:sym typeface="Consolas"/>
              </a:rPr>
              <a:t>outFile.close();</a:t>
            </a:r>
            <a:endParaRPr sz="1400">
              <a:solidFill>
                <a:srgbClr val="000000"/>
              </a:solidFill>
              <a:latin typeface="Consolas"/>
              <a:ea typeface="Consolas"/>
              <a:cs typeface="Consolas"/>
              <a:sym typeface="Consolas"/>
            </a:endParaRPr>
          </a:p>
          <a:p>
            <a:pPr marL="0" lvl="0" indent="0" algn="l" rtl="0">
              <a:lnSpc>
                <a:spcPct val="100000"/>
              </a:lnSpc>
              <a:spcBef>
                <a:spcPts val="900"/>
              </a:spcBef>
              <a:spcAft>
                <a:spcPts val="0"/>
              </a:spcAft>
              <a:buSzPts val="1400"/>
              <a:buNone/>
            </a:pPr>
            <a:r>
              <a:rPr lang="en-US" sz="1400">
                <a:solidFill>
                  <a:srgbClr val="0000FF"/>
                </a:solidFill>
                <a:latin typeface="Consolas"/>
                <a:ea typeface="Consolas"/>
                <a:cs typeface="Consolas"/>
                <a:sym typeface="Consolas"/>
              </a:rPr>
              <a:t>return</a:t>
            </a:r>
            <a:r>
              <a:rPr lang="en-US" sz="1400">
                <a:solidFill>
                  <a:srgbClr val="000000"/>
                </a:solidFill>
                <a:latin typeface="Consolas"/>
                <a:ea typeface="Consolas"/>
                <a:cs typeface="Consolas"/>
                <a:sym typeface="Consolas"/>
              </a:rPr>
              <a:t> 0;}</a:t>
            </a:r>
            <a:endParaRPr sz="1400">
              <a:solidFill>
                <a:srgbClr val="000000"/>
              </a:solidFill>
              <a:latin typeface="Consolas"/>
              <a:ea typeface="Consolas"/>
              <a:cs typeface="Consolas"/>
              <a:sym typeface="Consolas"/>
            </a:endParaRPr>
          </a:p>
          <a:p>
            <a:pPr marL="182880" lvl="0" indent="-93979" algn="l" rtl="0">
              <a:lnSpc>
                <a:spcPct val="100000"/>
              </a:lnSpc>
              <a:spcBef>
                <a:spcPts val="900"/>
              </a:spcBef>
              <a:spcAft>
                <a:spcPts val="0"/>
              </a:spcAft>
              <a:buSzPts val="1400"/>
              <a:buNone/>
            </a:pPr>
            <a:endParaRPr sz="1400">
              <a:solidFill>
                <a:srgbClr val="000000"/>
              </a:solidFill>
              <a:latin typeface="Consolas"/>
              <a:ea typeface="Consolas"/>
              <a:cs typeface="Consolas"/>
              <a:sym typeface="Consolas"/>
            </a:endParaRPr>
          </a:p>
          <a:p>
            <a:pPr marL="320040" lvl="0" indent="-320040" algn="l" rtl="0">
              <a:lnSpc>
                <a:spcPct val="80000"/>
              </a:lnSpc>
              <a:spcBef>
                <a:spcPts val="900"/>
              </a:spcBef>
              <a:spcAft>
                <a:spcPts val="0"/>
              </a:spcAft>
              <a:buSzPts val="1400"/>
              <a:buFont typeface="Noto Sans Symbols"/>
              <a:buNone/>
            </a:pPr>
            <a:endParaRPr sz="1400">
              <a:latin typeface="Arial"/>
              <a:ea typeface="Arial"/>
              <a:cs typeface="Arial"/>
              <a:sym typeface="Arial"/>
            </a:endParaRPr>
          </a:p>
          <a:p>
            <a:pPr marL="320040" lvl="0" indent="-320040" algn="l" rtl="0">
              <a:lnSpc>
                <a:spcPct val="80000"/>
              </a:lnSpc>
              <a:spcBef>
                <a:spcPts val="900"/>
              </a:spcBef>
              <a:spcAft>
                <a:spcPts val="0"/>
              </a:spcAft>
              <a:buSzPts val="1400"/>
              <a:buFont typeface="Noto Sans Symbols"/>
              <a:buNone/>
            </a:pPr>
            <a:endParaRPr sz="1400">
              <a:latin typeface="Arial"/>
              <a:ea typeface="Arial"/>
              <a:cs typeface="Arial"/>
              <a:sym typeface="Arial"/>
            </a:endParaRPr>
          </a:p>
          <a:p>
            <a:pPr marL="320040" lvl="0" indent="-262890" algn="l" rtl="0">
              <a:lnSpc>
                <a:spcPct val="100000"/>
              </a:lnSpc>
              <a:spcBef>
                <a:spcPts val="900"/>
              </a:spcBef>
              <a:spcAft>
                <a:spcPts val="0"/>
              </a:spcAft>
              <a:buSzPts val="900"/>
              <a:buFont typeface="Noto Sans Symbols"/>
              <a:buNone/>
            </a:pP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Reading File- Example</a:t>
            </a:r>
            <a:endParaRPr/>
          </a:p>
        </p:txBody>
      </p:sp>
      <p:sp>
        <p:nvSpPr>
          <p:cNvPr id="247" name="Google Shape;247;p21"/>
          <p:cNvSpPr/>
          <p:nvPr/>
        </p:nvSpPr>
        <p:spPr>
          <a:xfrm>
            <a:off x="882769" y="1728524"/>
            <a:ext cx="6096000" cy="3693319"/>
          </a:xfrm>
          <a:prstGeom prst="rect">
            <a:avLst/>
          </a:prstGeom>
          <a:solidFill>
            <a:schemeClr val="accent6"/>
          </a:solid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//Declare and open a text file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ifstream openFile("new_file.txt");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string line;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while(!openFile.eof())</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//fetch line from data.txt and put it in a string</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getline(openFile, line);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line;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openFile.close(); // close the file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0; }</a:t>
            </a:r>
            <a:endParaRPr/>
          </a:p>
        </p:txBody>
      </p:sp>
      <p:pic>
        <p:nvPicPr>
          <p:cNvPr id="248" name="Google Shape;248;p21"/>
          <p:cNvPicPr preferRelativeResize="0"/>
          <p:nvPr/>
        </p:nvPicPr>
        <p:blipFill rotWithShape="1">
          <a:blip r:embed="rId3">
            <a:alphaModFix/>
          </a:blip>
          <a:srcRect l="2079" t="5174" r="-2078" b="-5174"/>
          <a:stretch/>
        </p:blipFill>
        <p:spPr>
          <a:xfrm>
            <a:off x="7170977" y="3058334"/>
            <a:ext cx="2905125" cy="10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Exercise # 4</a:t>
            </a:r>
            <a:endParaRPr/>
          </a:p>
        </p:txBody>
      </p:sp>
      <p:sp>
        <p:nvSpPr>
          <p:cNvPr id="123" name="Google Shape;123;p4"/>
          <p:cNvSpPr txBox="1">
            <a:spLocks noGrp="1"/>
          </p:cNvSpPr>
          <p:nvPr>
            <p:ph type="body" idx="1"/>
          </p:nvPr>
        </p:nvSpPr>
        <p:spPr>
          <a:xfrm>
            <a:off x="1295401" y="2556932"/>
            <a:ext cx="9601196" cy="3809362"/>
          </a:xfrm>
          <a:prstGeom prst="rect">
            <a:avLst/>
          </a:prstGeom>
          <a:noFill/>
          <a:ln>
            <a:noFill/>
          </a:ln>
        </p:spPr>
        <p:txBody>
          <a:bodyPr spcFirstLastPara="1" wrap="square" lIns="91425" tIns="45700" rIns="91425" bIns="45700" anchor="t" anchorCtr="0">
            <a:normAutofit/>
          </a:bodyPr>
          <a:lstStyle/>
          <a:p>
            <a:pPr marL="0" lvl="0" indent="0" algn="just" rtl="0">
              <a:lnSpc>
                <a:spcPct val="80000"/>
              </a:lnSpc>
              <a:spcBef>
                <a:spcPts val="0"/>
              </a:spcBef>
              <a:spcAft>
                <a:spcPts val="0"/>
              </a:spcAft>
              <a:buSzPts val="2775"/>
              <a:buNone/>
            </a:pPr>
            <a:r>
              <a:rPr lang="en-US" sz="2775">
                <a:latin typeface="Times New Roman"/>
                <a:ea typeface="Times New Roman"/>
                <a:cs typeface="Times New Roman"/>
                <a:sym typeface="Times New Roman"/>
              </a:rPr>
              <a:t>In this task, you have to calculate the percentage of marks obtained in three subjects (each out of 100) by student A and in four subjects (each out of 100) by student B. Create an abstract class 'Marks' with an abstract method 'getPercentage'. It is inherited by two other classes 'A' and 'B' each having a method with the same name which returns the percentage of the students. The constructor of student A takes the marks in three subjects as its parameters and the marks in four subjects as its parameters for student B. Create an object for each of the two classes and print the percentage of marks for both the students.</a:t>
            </a:r>
            <a:endParaRPr/>
          </a:p>
          <a:p>
            <a:pPr marL="182880" lvl="0" indent="-77152" algn="l" rtl="0">
              <a:lnSpc>
                <a:spcPct val="80000"/>
              </a:lnSpc>
              <a:spcBef>
                <a:spcPts val="900"/>
              </a:spcBef>
              <a:spcAft>
                <a:spcPts val="0"/>
              </a:spcAft>
              <a:buSzPts val="1665"/>
              <a:buNone/>
            </a:pPr>
            <a:endParaRPr sz="1665">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File I/O Example: Reading</a:t>
            </a:r>
            <a:endParaRPr/>
          </a:p>
        </p:txBody>
      </p:sp>
      <p:sp>
        <p:nvSpPr>
          <p:cNvPr id="254" name="Google Shape;254;p22"/>
          <p:cNvSpPr txBox="1">
            <a:spLocks noGrp="1"/>
          </p:cNvSpPr>
          <p:nvPr>
            <p:ph type="body" idx="1"/>
          </p:nvPr>
        </p:nvSpPr>
        <p:spPr>
          <a:xfrm>
            <a:off x="1864568" y="2388980"/>
            <a:ext cx="2586134" cy="494178"/>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b="0"/>
              <a:t>Read char by char </a:t>
            </a:r>
            <a:endParaRPr/>
          </a:p>
        </p:txBody>
      </p:sp>
      <p:sp>
        <p:nvSpPr>
          <p:cNvPr id="255" name="Google Shape;255;p22"/>
          <p:cNvSpPr txBox="1"/>
          <p:nvPr/>
        </p:nvSpPr>
        <p:spPr>
          <a:xfrm>
            <a:off x="2184919" y="2883157"/>
            <a:ext cx="4422915" cy="32563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150"/>
              <a:buFont typeface="Arial"/>
              <a:buNone/>
            </a:pPr>
            <a:r>
              <a:rPr lang="en-US" sz="1000" cap="none">
                <a:solidFill>
                  <a:srgbClr val="0000FF"/>
                </a:solidFill>
                <a:latin typeface="Century Gothic"/>
                <a:ea typeface="Century Gothic"/>
                <a:cs typeface="Century Gothic"/>
                <a:sym typeface="Century Gothic"/>
              </a:rPr>
              <a:t>#include</a:t>
            </a:r>
            <a:r>
              <a:rPr lang="en-US" sz="1000" cap="none">
                <a:solidFill>
                  <a:srgbClr val="000000"/>
                </a:solidFill>
                <a:latin typeface="Century Gothic"/>
                <a:ea typeface="Century Gothic"/>
                <a:cs typeface="Century Gothic"/>
                <a:sym typeface="Century Gothic"/>
              </a:rPr>
              <a:t> </a:t>
            </a:r>
            <a:r>
              <a:rPr lang="en-US" sz="1000" cap="none">
                <a:solidFill>
                  <a:srgbClr val="A31515"/>
                </a:solidFill>
                <a:latin typeface="Century Gothic"/>
                <a:ea typeface="Century Gothic"/>
                <a:cs typeface="Century Gothic"/>
                <a:sym typeface="Century Gothic"/>
              </a:rPr>
              <a:t>&lt;iostream&gt;</a:t>
            </a:r>
            <a:endParaRPr sz="1000" cap="none">
              <a:solidFill>
                <a:srgbClr val="000000"/>
              </a:solidFill>
              <a:latin typeface="Century Gothic"/>
              <a:ea typeface="Century Gothic"/>
              <a:cs typeface="Century Gothic"/>
              <a:sym typeface="Century Gothic"/>
            </a:endParaRPr>
          </a:p>
          <a:p>
            <a:pPr marL="0" marR="0" lvl="0" indent="0" algn="l" rtl="0">
              <a:spcBef>
                <a:spcPts val="800"/>
              </a:spcBef>
              <a:spcAft>
                <a:spcPts val="0"/>
              </a:spcAft>
              <a:buClr>
                <a:schemeClr val="accent1"/>
              </a:buClr>
              <a:buSzPts val="1150"/>
              <a:buFont typeface="Arial"/>
              <a:buNone/>
            </a:pPr>
            <a:r>
              <a:rPr lang="en-US" sz="1000" cap="none">
                <a:solidFill>
                  <a:srgbClr val="0000FF"/>
                </a:solidFill>
                <a:latin typeface="Century Gothic"/>
                <a:ea typeface="Century Gothic"/>
                <a:cs typeface="Century Gothic"/>
                <a:sym typeface="Century Gothic"/>
              </a:rPr>
              <a:t>#include</a:t>
            </a:r>
            <a:r>
              <a:rPr lang="en-US" sz="1000" cap="none">
                <a:solidFill>
                  <a:srgbClr val="000000"/>
                </a:solidFill>
                <a:latin typeface="Century Gothic"/>
                <a:ea typeface="Century Gothic"/>
                <a:cs typeface="Century Gothic"/>
                <a:sym typeface="Century Gothic"/>
              </a:rPr>
              <a:t> </a:t>
            </a:r>
            <a:r>
              <a:rPr lang="en-US" sz="1000" cap="none">
                <a:solidFill>
                  <a:srgbClr val="A31515"/>
                </a:solidFill>
                <a:latin typeface="Century Gothic"/>
                <a:ea typeface="Century Gothic"/>
                <a:cs typeface="Century Gothic"/>
                <a:sym typeface="Century Gothic"/>
              </a:rPr>
              <a:t>&lt;fstream&gt;</a:t>
            </a:r>
            <a:endParaRPr sz="1000" cap="none">
              <a:solidFill>
                <a:srgbClr val="000000"/>
              </a:solidFill>
              <a:latin typeface="Century Gothic"/>
              <a:ea typeface="Century Gothic"/>
              <a:cs typeface="Century Gothic"/>
              <a:sym typeface="Century Gothic"/>
            </a:endParaRPr>
          </a:p>
          <a:p>
            <a:pPr marL="0" marR="0" lvl="0" indent="0" algn="l" rtl="0">
              <a:spcBef>
                <a:spcPts val="800"/>
              </a:spcBef>
              <a:spcAft>
                <a:spcPts val="0"/>
              </a:spcAft>
              <a:buClr>
                <a:schemeClr val="accent1"/>
              </a:buClr>
              <a:buSzPts val="1150"/>
              <a:buFont typeface="Arial"/>
              <a:buNone/>
            </a:pPr>
            <a:r>
              <a:rPr lang="en-US" sz="1000" cap="none">
                <a:solidFill>
                  <a:srgbClr val="0000FF"/>
                </a:solidFill>
                <a:latin typeface="Century Gothic"/>
                <a:ea typeface="Century Gothic"/>
                <a:cs typeface="Century Gothic"/>
                <a:sym typeface="Century Gothic"/>
              </a:rPr>
              <a:t>int</a:t>
            </a:r>
            <a:r>
              <a:rPr lang="en-US" sz="1000" cap="none">
                <a:solidFill>
                  <a:srgbClr val="000000"/>
                </a:solidFill>
                <a:latin typeface="Century Gothic"/>
                <a:ea typeface="Century Gothic"/>
                <a:cs typeface="Century Gothic"/>
                <a:sym typeface="Century Gothic"/>
              </a:rPr>
              <a:t> main()</a:t>
            </a:r>
            <a:endParaRPr/>
          </a:p>
          <a:p>
            <a:pPr marL="0" marR="0" lvl="0" indent="0" algn="l" rtl="0">
              <a:spcBef>
                <a:spcPts val="800"/>
              </a:spcBef>
              <a:spcAft>
                <a:spcPts val="0"/>
              </a:spcAft>
              <a:buClr>
                <a:schemeClr val="accent1"/>
              </a:buClr>
              <a:buSzPts val="1150"/>
              <a:buFont typeface="Arial"/>
              <a:buNone/>
            </a:pPr>
            <a:r>
              <a:rPr lang="en-US" sz="1000" cap="none">
                <a:solidFill>
                  <a:srgbClr val="000000"/>
                </a:solidFill>
                <a:latin typeface="Century Gothic"/>
                <a:ea typeface="Century Gothic"/>
                <a:cs typeface="Century Gothic"/>
                <a:sym typeface="Century Gothic"/>
              </a:rPr>
              <a:t>{</a:t>
            </a:r>
            <a:r>
              <a:rPr lang="en-US" sz="1000" cap="none">
                <a:solidFill>
                  <a:srgbClr val="008000"/>
                </a:solidFill>
                <a:latin typeface="Century Gothic"/>
                <a:ea typeface="Century Gothic"/>
                <a:cs typeface="Century Gothic"/>
                <a:sym typeface="Century Gothic"/>
              </a:rPr>
              <a:t>//Declare and open a text file</a:t>
            </a:r>
            <a:endParaRPr sz="1000" cap="none">
              <a:solidFill>
                <a:srgbClr val="000000"/>
              </a:solidFill>
              <a:latin typeface="Century Gothic"/>
              <a:ea typeface="Century Gothic"/>
              <a:cs typeface="Century Gothic"/>
              <a:sym typeface="Century Gothic"/>
            </a:endParaRPr>
          </a:p>
          <a:p>
            <a:pPr marL="0" marR="0" lvl="0" indent="0" algn="l" rtl="0">
              <a:spcBef>
                <a:spcPts val="800"/>
              </a:spcBef>
              <a:spcAft>
                <a:spcPts val="0"/>
              </a:spcAft>
              <a:buClr>
                <a:schemeClr val="accent1"/>
              </a:buClr>
              <a:buSzPts val="1150"/>
              <a:buFont typeface="Arial"/>
              <a:buNone/>
            </a:pPr>
            <a:r>
              <a:rPr lang="en-US" sz="1000" cap="none">
                <a:solidFill>
                  <a:srgbClr val="000000"/>
                </a:solidFill>
                <a:latin typeface="Century Gothic"/>
                <a:ea typeface="Century Gothic"/>
                <a:cs typeface="Century Gothic"/>
                <a:sym typeface="Century Gothic"/>
              </a:rPr>
              <a:t>ifstream openFile(“data.txt</a:t>
            </a:r>
            <a:r>
              <a:rPr lang="en-US" sz="1000" cap="none">
                <a:solidFill>
                  <a:srgbClr val="A31515"/>
                </a:solidFill>
                <a:latin typeface="Century Gothic"/>
                <a:ea typeface="Century Gothic"/>
                <a:cs typeface="Century Gothic"/>
                <a:sym typeface="Century Gothic"/>
              </a:rPr>
              <a:t>");</a:t>
            </a:r>
            <a:endParaRPr sz="1000" cap="none">
              <a:solidFill>
                <a:srgbClr val="000000"/>
              </a:solidFill>
              <a:latin typeface="Century Gothic"/>
              <a:ea typeface="Century Gothic"/>
              <a:cs typeface="Century Gothic"/>
              <a:sym typeface="Century Gothic"/>
            </a:endParaRPr>
          </a:p>
          <a:p>
            <a:pPr marL="0" marR="0" lvl="0" indent="0" algn="l" rtl="0">
              <a:spcBef>
                <a:spcPts val="800"/>
              </a:spcBef>
              <a:spcAft>
                <a:spcPts val="0"/>
              </a:spcAft>
              <a:buClr>
                <a:schemeClr val="accent1"/>
              </a:buClr>
              <a:buSzPts val="1150"/>
              <a:buFont typeface="Arial"/>
              <a:buNone/>
            </a:pPr>
            <a:r>
              <a:rPr lang="en-US" sz="1000" cap="none">
                <a:solidFill>
                  <a:srgbClr val="000000"/>
                </a:solidFill>
                <a:latin typeface="Century Gothic"/>
                <a:ea typeface="Century Gothic"/>
                <a:cs typeface="Century Gothic"/>
                <a:sym typeface="Century Gothic"/>
              </a:rPr>
              <a:t> </a:t>
            </a:r>
            <a:r>
              <a:rPr lang="en-US" sz="1000" cap="none">
                <a:solidFill>
                  <a:srgbClr val="0000FF"/>
                </a:solidFill>
                <a:latin typeface="Century Gothic"/>
                <a:ea typeface="Century Gothic"/>
                <a:cs typeface="Century Gothic"/>
                <a:sym typeface="Century Gothic"/>
              </a:rPr>
              <a:t>char</a:t>
            </a:r>
            <a:r>
              <a:rPr lang="en-US" sz="1000" cap="none">
                <a:solidFill>
                  <a:srgbClr val="000000"/>
                </a:solidFill>
                <a:latin typeface="Century Gothic"/>
                <a:ea typeface="Century Gothic"/>
                <a:cs typeface="Century Gothic"/>
                <a:sym typeface="Century Gothic"/>
              </a:rPr>
              <a:t> ch;</a:t>
            </a:r>
            <a:endParaRPr/>
          </a:p>
          <a:p>
            <a:pPr marL="0" marR="0" lvl="0" indent="0" algn="l" rtl="0">
              <a:spcBef>
                <a:spcPts val="800"/>
              </a:spcBef>
              <a:spcAft>
                <a:spcPts val="0"/>
              </a:spcAft>
              <a:buClr>
                <a:schemeClr val="accent1"/>
              </a:buClr>
              <a:buSzPts val="1150"/>
              <a:buFont typeface="Arial"/>
              <a:buNone/>
            </a:pPr>
            <a:r>
              <a:rPr lang="en-US" sz="1000" cap="none">
                <a:solidFill>
                  <a:srgbClr val="000000"/>
                </a:solidFill>
                <a:latin typeface="Century Gothic"/>
                <a:ea typeface="Century Gothic"/>
                <a:cs typeface="Century Gothic"/>
                <a:sym typeface="Century Gothic"/>
              </a:rPr>
              <a:t> </a:t>
            </a:r>
            <a:r>
              <a:rPr lang="en-US" sz="1000" cap="none">
                <a:solidFill>
                  <a:srgbClr val="008000"/>
                </a:solidFill>
                <a:latin typeface="Century Gothic"/>
                <a:ea typeface="Century Gothic"/>
                <a:cs typeface="Century Gothic"/>
                <a:sym typeface="Century Gothic"/>
              </a:rPr>
              <a:t>//do until the end of file</a:t>
            </a:r>
            <a:endParaRPr sz="1000" cap="none">
              <a:solidFill>
                <a:srgbClr val="000000"/>
              </a:solidFill>
              <a:latin typeface="Century Gothic"/>
              <a:ea typeface="Century Gothic"/>
              <a:cs typeface="Century Gothic"/>
              <a:sym typeface="Century Gothic"/>
            </a:endParaRPr>
          </a:p>
          <a:p>
            <a:pPr marL="0" marR="0" lvl="0" indent="0" algn="l" rtl="0">
              <a:spcBef>
                <a:spcPts val="800"/>
              </a:spcBef>
              <a:spcAft>
                <a:spcPts val="0"/>
              </a:spcAft>
              <a:buClr>
                <a:schemeClr val="accent1"/>
              </a:buClr>
              <a:buSzPts val="1150"/>
              <a:buFont typeface="Arial"/>
              <a:buNone/>
            </a:pPr>
            <a:r>
              <a:rPr lang="en-US" sz="1000" cap="none">
                <a:solidFill>
                  <a:srgbClr val="0000FF"/>
                </a:solidFill>
                <a:latin typeface="Century Gothic"/>
                <a:ea typeface="Century Gothic"/>
                <a:cs typeface="Century Gothic"/>
                <a:sym typeface="Century Gothic"/>
              </a:rPr>
              <a:t>while</a:t>
            </a:r>
            <a:r>
              <a:rPr lang="en-US" sz="1000" cap="none">
                <a:solidFill>
                  <a:srgbClr val="000000"/>
                </a:solidFill>
                <a:latin typeface="Century Gothic"/>
                <a:ea typeface="Century Gothic"/>
                <a:cs typeface="Century Gothic"/>
                <a:sym typeface="Century Gothic"/>
              </a:rPr>
              <a:t>( ! OpenFile.eof() )</a:t>
            </a:r>
            <a:endParaRPr/>
          </a:p>
          <a:p>
            <a:pPr marL="0" marR="0" lvl="0" indent="0" algn="l" rtl="0">
              <a:spcBef>
                <a:spcPts val="800"/>
              </a:spcBef>
              <a:spcAft>
                <a:spcPts val="0"/>
              </a:spcAft>
              <a:buClr>
                <a:schemeClr val="accent1"/>
              </a:buClr>
              <a:buSzPts val="1150"/>
              <a:buFont typeface="Arial"/>
              <a:buNone/>
            </a:pPr>
            <a:r>
              <a:rPr lang="en-US" sz="1000" cap="none">
                <a:solidFill>
                  <a:srgbClr val="000000"/>
                </a:solidFill>
                <a:latin typeface="Century Gothic"/>
                <a:ea typeface="Century Gothic"/>
                <a:cs typeface="Century Gothic"/>
                <a:sym typeface="Century Gothic"/>
              </a:rPr>
              <a:t>{</a:t>
            </a:r>
            <a:endParaRPr/>
          </a:p>
          <a:p>
            <a:pPr marL="0" marR="0" lvl="0" indent="0" algn="l" rtl="0">
              <a:spcBef>
                <a:spcPts val="800"/>
              </a:spcBef>
              <a:spcAft>
                <a:spcPts val="0"/>
              </a:spcAft>
              <a:buClr>
                <a:schemeClr val="accent1"/>
              </a:buClr>
              <a:buSzPts val="1150"/>
              <a:buFont typeface="Arial"/>
              <a:buNone/>
            </a:pPr>
            <a:r>
              <a:rPr lang="en-US" sz="1000" cap="none">
                <a:solidFill>
                  <a:srgbClr val="000000"/>
                </a:solidFill>
                <a:latin typeface="Century Gothic"/>
                <a:ea typeface="Century Gothic"/>
                <a:cs typeface="Century Gothic"/>
                <a:sym typeface="Century Gothic"/>
              </a:rPr>
              <a:t>OpenFile.get(ch); </a:t>
            </a:r>
            <a:r>
              <a:rPr lang="en-US" sz="1000" cap="none">
                <a:solidFill>
                  <a:srgbClr val="008000"/>
                </a:solidFill>
                <a:latin typeface="Century Gothic"/>
                <a:ea typeface="Century Gothic"/>
                <a:cs typeface="Century Gothic"/>
                <a:sym typeface="Century Gothic"/>
              </a:rPr>
              <a:t>// get one character</a:t>
            </a:r>
            <a:endParaRPr sz="1000" cap="none">
              <a:solidFill>
                <a:srgbClr val="000000"/>
              </a:solidFill>
              <a:latin typeface="Century Gothic"/>
              <a:ea typeface="Century Gothic"/>
              <a:cs typeface="Century Gothic"/>
              <a:sym typeface="Century Gothic"/>
            </a:endParaRPr>
          </a:p>
          <a:p>
            <a:pPr marL="0" marR="0" lvl="0" indent="0" algn="l" rtl="0">
              <a:spcBef>
                <a:spcPts val="800"/>
              </a:spcBef>
              <a:spcAft>
                <a:spcPts val="0"/>
              </a:spcAft>
              <a:buClr>
                <a:schemeClr val="accent1"/>
              </a:buClr>
              <a:buSzPts val="1150"/>
              <a:buFont typeface="Arial"/>
              <a:buNone/>
            </a:pPr>
            <a:r>
              <a:rPr lang="en-US" sz="1000" cap="none">
                <a:solidFill>
                  <a:srgbClr val="000000"/>
                </a:solidFill>
                <a:latin typeface="Century Gothic"/>
                <a:ea typeface="Century Gothic"/>
                <a:cs typeface="Century Gothic"/>
                <a:sym typeface="Century Gothic"/>
              </a:rPr>
              <a:t>cout &lt;&lt; ch;   </a:t>
            </a:r>
            <a:r>
              <a:rPr lang="en-US" sz="1000" cap="none">
                <a:solidFill>
                  <a:srgbClr val="008000"/>
                </a:solidFill>
                <a:latin typeface="Century Gothic"/>
                <a:ea typeface="Century Gothic"/>
                <a:cs typeface="Century Gothic"/>
                <a:sym typeface="Century Gothic"/>
              </a:rPr>
              <a:t>// display the character</a:t>
            </a:r>
            <a:endParaRPr sz="1000" cap="none">
              <a:solidFill>
                <a:srgbClr val="000000"/>
              </a:solidFill>
              <a:latin typeface="Century Gothic"/>
              <a:ea typeface="Century Gothic"/>
              <a:cs typeface="Century Gothic"/>
              <a:sym typeface="Century Gothic"/>
            </a:endParaRPr>
          </a:p>
          <a:p>
            <a:pPr marL="0" marR="0" lvl="0" indent="0" algn="l" rtl="0">
              <a:spcBef>
                <a:spcPts val="800"/>
              </a:spcBef>
              <a:spcAft>
                <a:spcPts val="0"/>
              </a:spcAft>
              <a:buClr>
                <a:schemeClr val="accent1"/>
              </a:buClr>
              <a:buSzPts val="1150"/>
              <a:buFont typeface="Arial"/>
              <a:buNone/>
            </a:pPr>
            <a:r>
              <a:rPr lang="en-US" sz="1000" cap="none">
                <a:solidFill>
                  <a:srgbClr val="000000"/>
                </a:solidFill>
                <a:latin typeface="Century Gothic"/>
                <a:ea typeface="Century Gothic"/>
                <a:cs typeface="Century Gothic"/>
                <a:sym typeface="Century Gothic"/>
              </a:rPr>
              <a:t>}</a:t>
            </a:r>
            <a:endParaRPr/>
          </a:p>
          <a:p>
            <a:pPr marL="0" marR="0" lvl="0" indent="0" algn="l" rtl="0">
              <a:spcBef>
                <a:spcPts val="800"/>
              </a:spcBef>
              <a:spcAft>
                <a:spcPts val="0"/>
              </a:spcAft>
              <a:buClr>
                <a:schemeClr val="accent1"/>
              </a:buClr>
              <a:buSzPts val="1150"/>
              <a:buFont typeface="Arial"/>
              <a:buNone/>
            </a:pPr>
            <a:r>
              <a:rPr lang="en-US" sz="1000" cap="none">
                <a:solidFill>
                  <a:srgbClr val="000000"/>
                </a:solidFill>
                <a:latin typeface="Century Gothic"/>
                <a:ea typeface="Century Gothic"/>
                <a:cs typeface="Century Gothic"/>
                <a:sym typeface="Century Gothic"/>
              </a:rPr>
              <a:t>OpenFile.close(); </a:t>
            </a:r>
            <a:r>
              <a:rPr lang="en-US" sz="1000" cap="none">
                <a:solidFill>
                  <a:srgbClr val="008000"/>
                </a:solidFill>
                <a:latin typeface="Century Gothic"/>
                <a:ea typeface="Century Gothic"/>
                <a:cs typeface="Century Gothic"/>
                <a:sym typeface="Century Gothic"/>
              </a:rPr>
              <a:t>// close the file</a:t>
            </a:r>
            <a:endParaRPr sz="1000" cap="none">
              <a:solidFill>
                <a:srgbClr val="000000"/>
              </a:solidFill>
              <a:latin typeface="Century Gothic"/>
              <a:ea typeface="Century Gothic"/>
              <a:cs typeface="Century Gothic"/>
              <a:sym typeface="Century Gothic"/>
            </a:endParaRPr>
          </a:p>
          <a:p>
            <a:pPr marL="0" marR="0" lvl="0" indent="0" algn="l" rtl="0">
              <a:spcBef>
                <a:spcPts val="800"/>
              </a:spcBef>
              <a:spcAft>
                <a:spcPts val="0"/>
              </a:spcAft>
              <a:buClr>
                <a:schemeClr val="accent1"/>
              </a:buClr>
              <a:buSzPts val="1150"/>
              <a:buFont typeface="Arial"/>
              <a:buNone/>
            </a:pPr>
            <a:r>
              <a:rPr lang="en-US" sz="1000" cap="none">
                <a:solidFill>
                  <a:srgbClr val="000000"/>
                </a:solidFill>
                <a:latin typeface="Century Gothic"/>
                <a:ea typeface="Century Gothic"/>
                <a:cs typeface="Century Gothic"/>
                <a:sym typeface="Century Gothic"/>
              </a:rPr>
              <a:t>    </a:t>
            </a:r>
            <a:r>
              <a:rPr lang="en-US" sz="1000" cap="none">
                <a:solidFill>
                  <a:srgbClr val="0000FF"/>
                </a:solidFill>
                <a:latin typeface="Century Gothic"/>
                <a:ea typeface="Century Gothic"/>
                <a:cs typeface="Century Gothic"/>
                <a:sym typeface="Century Gothic"/>
              </a:rPr>
              <a:t>return</a:t>
            </a:r>
            <a:r>
              <a:rPr lang="en-US" sz="1000" cap="none">
                <a:solidFill>
                  <a:srgbClr val="000000"/>
                </a:solidFill>
                <a:latin typeface="Century Gothic"/>
                <a:ea typeface="Century Gothic"/>
                <a:cs typeface="Century Gothic"/>
                <a:sym typeface="Century Gothic"/>
              </a:rPr>
              <a:t> 0;</a:t>
            </a:r>
            <a:endParaRPr/>
          </a:p>
          <a:p>
            <a:pPr marL="0" marR="0" lvl="0" indent="0" algn="l" rtl="0">
              <a:spcBef>
                <a:spcPts val="800"/>
              </a:spcBef>
              <a:spcAft>
                <a:spcPts val="0"/>
              </a:spcAft>
              <a:buClr>
                <a:schemeClr val="accent1"/>
              </a:buClr>
              <a:buSzPts val="1150"/>
              <a:buFont typeface="Arial"/>
              <a:buNone/>
            </a:pPr>
            <a:r>
              <a:rPr lang="en-US" sz="1000" cap="none">
                <a:solidFill>
                  <a:srgbClr val="000000"/>
                </a:solidFill>
                <a:latin typeface="Century Gothic"/>
                <a:ea typeface="Century Gothic"/>
                <a:cs typeface="Century Gothic"/>
                <a:sym typeface="Century Gothic"/>
              </a:rPr>
              <a:t>}</a:t>
            </a:r>
            <a:endParaRPr/>
          </a:p>
          <a:p>
            <a:pPr marL="285750" marR="0" lvl="0" indent="-212725" algn="l" rtl="0">
              <a:spcBef>
                <a:spcPts val="800"/>
              </a:spcBef>
              <a:spcAft>
                <a:spcPts val="0"/>
              </a:spcAft>
              <a:buClr>
                <a:schemeClr val="accent1"/>
              </a:buClr>
              <a:buSzPts val="1150"/>
              <a:buFont typeface="Arial"/>
              <a:buNone/>
            </a:pPr>
            <a:endParaRPr sz="1000" cap="none">
              <a:solidFill>
                <a:srgbClr val="000000"/>
              </a:solidFill>
              <a:latin typeface="Century Gothic"/>
              <a:ea typeface="Century Gothic"/>
              <a:cs typeface="Century Gothic"/>
              <a:sym typeface="Century Gothic"/>
            </a:endParaRPr>
          </a:p>
          <a:p>
            <a:pPr marL="320040" marR="0" lvl="0" indent="-320040" algn="l" rtl="0">
              <a:lnSpc>
                <a:spcPct val="80000"/>
              </a:lnSpc>
              <a:spcBef>
                <a:spcPts val="800"/>
              </a:spcBef>
              <a:spcAft>
                <a:spcPts val="0"/>
              </a:spcAft>
              <a:buClr>
                <a:schemeClr val="accent1"/>
              </a:buClr>
              <a:buSzPts val="1150"/>
              <a:buFont typeface="Noto Sans Symbols"/>
              <a:buNone/>
            </a:pPr>
            <a:endParaRPr sz="1000" cap="none">
              <a:solidFill>
                <a:srgbClr val="262626"/>
              </a:solidFill>
              <a:latin typeface="Century Gothic"/>
              <a:ea typeface="Century Gothic"/>
              <a:cs typeface="Century Gothic"/>
              <a:sym typeface="Century Gothic"/>
            </a:endParaRPr>
          </a:p>
        </p:txBody>
      </p:sp>
      <p:sp>
        <p:nvSpPr>
          <p:cNvPr id="256" name="Google Shape;256;p22"/>
          <p:cNvSpPr txBox="1"/>
          <p:nvPr/>
        </p:nvSpPr>
        <p:spPr>
          <a:xfrm>
            <a:off x="6416351" y="2388980"/>
            <a:ext cx="4041775" cy="685800"/>
          </a:xfrm>
          <a:prstGeom prst="rect">
            <a:avLst/>
          </a:prstGeom>
          <a:noFill/>
          <a:ln>
            <a:noFill/>
          </a:ln>
        </p:spPr>
        <p:txBody>
          <a:bodyPr spcFirstLastPara="1" wrap="square" lIns="91425" tIns="45700" rIns="91425" bIns="45700" anchor="t" anchorCtr="0">
            <a:normAutofit/>
          </a:bodyPr>
          <a:lstStyle/>
          <a:p>
            <a:pPr marL="285750" marR="0" lvl="0" indent="-285750" algn="l" rtl="0">
              <a:spcBef>
                <a:spcPts val="0"/>
              </a:spcBef>
              <a:spcAft>
                <a:spcPts val="0"/>
              </a:spcAft>
              <a:buClr>
                <a:schemeClr val="accent1"/>
              </a:buClr>
              <a:buSzPts val="2760"/>
              <a:buFont typeface="Arial"/>
              <a:buChar char="•"/>
            </a:pPr>
            <a:r>
              <a:rPr lang="en-US" sz="2400" cap="none">
                <a:solidFill>
                  <a:srgbClr val="262626"/>
                </a:solidFill>
                <a:latin typeface="Century Gothic"/>
                <a:ea typeface="Century Gothic"/>
                <a:cs typeface="Century Gothic"/>
                <a:sym typeface="Century Gothic"/>
              </a:rPr>
              <a:t>Read a line</a:t>
            </a:r>
            <a:endParaRPr sz="2400" cap="none">
              <a:solidFill>
                <a:srgbClr val="262626"/>
              </a:solidFill>
              <a:latin typeface="Century Gothic"/>
              <a:ea typeface="Century Gothic"/>
              <a:cs typeface="Century Gothic"/>
              <a:sym typeface="Century Gothic"/>
            </a:endParaRPr>
          </a:p>
        </p:txBody>
      </p:sp>
      <p:sp>
        <p:nvSpPr>
          <p:cNvPr id="257" name="Google Shape;257;p22"/>
          <p:cNvSpPr txBox="1"/>
          <p:nvPr/>
        </p:nvSpPr>
        <p:spPr>
          <a:xfrm>
            <a:off x="6813984" y="2883157"/>
            <a:ext cx="4186808" cy="31164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208"/>
              <a:buFont typeface="Arial"/>
              <a:buNone/>
            </a:pPr>
            <a:r>
              <a:rPr lang="en-US" sz="1050" cap="none">
                <a:solidFill>
                  <a:srgbClr val="0000FF"/>
                </a:solidFill>
                <a:latin typeface="Consolas"/>
                <a:ea typeface="Consolas"/>
                <a:cs typeface="Consolas"/>
                <a:sym typeface="Consolas"/>
              </a:rPr>
              <a:t>#include</a:t>
            </a:r>
            <a:r>
              <a:rPr lang="en-US" sz="1050" cap="none">
                <a:solidFill>
                  <a:srgbClr val="000000"/>
                </a:solidFill>
                <a:latin typeface="Consolas"/>
                <a:ea typeface="Consolas"/>
                <a:cs typeface="Consolas"/>
                <a:sym typeface="Consolas"/>
              </a:rPr>
              <a:t> </a:t>
            </a:r>
            <a:r>
              <a:rPr lang="en-US" sz="1050" cap="none">
                <a:solidFill>
                  <a:srgbClr val="A31515"/>
                </a:solidFill>
                <a:latin typeface="Consolas"/>
                <a:ea typeface="Consolas"/>
                <a:cs typeface="Consolas"/>
                <a:sym typeface="Consolas"/>
              </a:rPr>
              <a:t>&lt;iostream&gt;</a:t>
            </a:r>
            <a:endParaRPr sz="1050" cap="none">
              <a:solidFill>
                <a:srgbClr val="000000"/>
              </a:solidFill>
              <a:latin typeface="Consolas"/>
              <a:ea typeface="Consolas"/>
              <a:cs typeface="Consolas"/>
              <a:sym typeface="Consolas"/>
            </a:endParaRPr>
          </a:p>
          <a:p>
            <a:pPr marL="0" marR="0" lvl="0" indent="0" algn="l" rtl="0">
              <a:spcBef>
                <a:spcPts val="810"/>
              </a:spcBef>
              <a:spcAft>
                <a:spcPts val="0"/>
              </a:spcAft>
              <a:buClr>
                <a:schemeClr val="accent1"/>
              </a:buClr>
              <a:buSzPts val="1208"/>
              <a:buFont typeface="Arial"/>
              <a:buNone/>
            </a:pPr>
            <a:r>
              <a:rPr lang="en-US" sz="1050" cap="none">
                <a:solidFill>
                  <a:srgbClr val="0000FF"/>
                </a:solidFill>
                <a:latin typeface="Consolas"/>
                <a:ea typeface="Consolas"/>
                <a:cs typeface="Consolas"/>
                <a:sym typeface="Consolas"/>
              </a:rPr>
              <a:t>#include</a:t>
            </a:r>
            <a:r>
              <a:rPr lang="en-US" sz="1050" cap="none">
                <a:solidFill>
                  <a:srgbClr val="000000"/>
                </a:solidFill>
                <a:latin typeface="Consolas"/>
                <a:ea typeface="Consolas"/>
                <a:cs typeface="Consolas"/>
                <a:sym typeface="Consolas"/>
              </a:rPr>
              <a:t> </a:t>
            </a:r>
            <a:r>
              <a:rPr lang="en-US" sz="1050" cap="none">
                <a:solidFill>
                  <a:srgbClr val="A31515"/>
                </a:solidFill>
                <a:latin typeface="Consolas"/>
                <a:ea typeface="Consolas"/>
                <a:cs typeface="Consolas"/>
                <a:sym typeface="Consolas"/>
              </a:rPr>
              <a:t>&lt;fstream&gt;</a:t>
            </a:r>
            <a:endParaRPr sz="1050" cap="none">
              <a:solidFill>
                <a:srgbClr val="000000"/>
              </a:solidFill>
              <a:latin typeface="Consolas"/>
              <a:ea typeface="Consolas"/>
              <a:cs typeface="Consolas"/>
              <a:sym typeface="Consolas"/>
            </a:endParaRPr>
          </a:p>
          <a:p>
            <a:pPr marL="0" marR="0" lvl="0" indent="0" algn="l" rtl="0">
              <a:spcBef>
                <a:spcPts val="810"/>
              </a:spcBef>
              <a:spcAft>
                <a:spcPts val="0"/>
              </a:spcAft>
              <a:buClr>
                <a:schemeClr val="accent1"/>
              </a:buClr>
              <a:buSzPts val="1208"/>
              <a:buFont typeface="Arial"/>
              <a:buNone/>
            </a:pPr>
            <a:r>
              <a:rPr lang="en-US" sz="1050" cap="none">
                <a:solidFill>
                  <a:srgbClr val="0000FF"/>
                </a:solidFill>
                <a:latin typeface="Consolas"/>
                <a:ea typeface="Consolas"/>
                <a:cs typeface="Consolas"/>
                <a:sym typeface="Consolas"/>
              </a:rPr>
              <a:t>#include</a:t>
            </a:r>
            <a:r>
              <a:rPr lang="en-US" sz="1050" cap="none">
                <a:solidFill>
                  <a:srgbClr val="000000"/>
                </a:solidFill>
                <a:latin typeface="Consolas"/>
                <a:ea typeface="Consolas"/>
                <a:cs typeface="Consolas"/>
                <a:sym typeface="Consolas"/>
              </a:rPr>
              <a:t> </a:t>
            </a:r>
            <a:r>
              <a:rPr lang="en-US" sz="1050" cap="none">
                <a:solidFill>
                  <a:srgbClr val="A31515"/>
                </a:solidFill>
                <a:latin typeface="Consolas"/>
                <a:ea typeface="Consolas"/>
                <a:cs typeface="Consolas"/>
                <a:sym typeface="Consolas"/>
              </a:rPr>
              <a:t>&lt;string&gt;</a:t>
            </a:r>
            <a:endParaRPr sz="1050" cap="none">
              <a:solidFill>
                <a:srgbClr val="000000"/>
              </a:solidFill>
              <a:latin typeface="Consolas"/>
              <a:ea typeface="Consolas"/>
              <a:cs typeface="Consolas"/>
              <a:sym typeface="Consolas"/>
            </a:endParaRPr>
          </a:p>
          <a:p>
            <a:pPr marL="0" marR="0" lvl="0" indent="0" algn="l" rtl="0">
              <a:spcBef>
                <a:spcPts val="810"/>
              </a:spcBef>
              <a:spcAft>
                <a:spcPts val="0"/>
              </a:spcAft>
              <a:buClr>
                <a:schemeClr val="accent1"/>
              </a:buClr>
              <a:buSzPts val="1208"/>
              <a:buFont typeface="Arial"/>
              <a:buNone/>
            </a:pPr>
            <a:r>
              <a:rPr lang="en-US" sz="1050" cap="none">
                <a:solidFill>
                  <a:srgbClr val="0000FF"/>
                </a:solidFill>
                <a:latin typeface="Consolas"/>
                <a:ea typeface="Consolas"/>
                <a:cs typeface="Consolas"/>
                <a:sym typeface="Consolas"/>
              </a:rPr>
              <a:t>int</a:t>
            </a:r>
            <a:r>
              <a:rPr lang="en-US" sz="1050" cap="none">
                <a:solidFill>
                  <a:srgbClr val="000000"/>
                </a:solidFill>
                <a:latin typeface="Consolas"/>
                <a:ea typeface="Consolas"/>
                <a:cs typeface="Consolas"/>
                <a:sym typeface="Consolas"/>
              </a:rPr>
              <a:t> main()</a:t>
            </a:r>
            <a:endParaRPr/>
          </a:p>
          <a:p>
            <a:pPr marL="0" marR="0" lvl="0" indent="0" algn="l" rtl="0">
              <a:spcBef>
                <a:spcPts val="810"/>
              </a:spcBef>
              <a:spcAft>
                <a:spcPts val="0"/>
              </a:spcAft>
              <a:buClr>
                <a:schemeClr val="accent1"/>
              </a:buClr>
              <a:buSzPts val="1208"/>
              <a:buFont typeface="Arial"/>
              <a:buNone/>
            </a:pPr>
            <a:r>
              <a:rPr lang="en-US" sz="1050" cap="none">
                <a:solidFill>
                  <a:srgbClr val="000000"/>
                </a:solidFill>
                <a:latin typeface="Consolas"/>
                <a:ea typeface="Consolas"/>
                <a:cs typeface="Consolas"/>
                <a:sym typeface="Consolas"/>
              </a:rPr>
              <a:t>{</a:t>
            </a:r>
            <a:r>
              <a:rPr lang="en-US" sz="1050" cap="none">
                <a:solidFill>
                  <a:srgbClr val="008000"/>
                </a:solidFill>
                <a:latin typeface="Consolas"/>
                <a:ea typeface="Consolas"/>
                <a:cs typeface="Consolas"/>
                <a:sym typeface="Consolas"/>
              </a:rPr>
              <a:t>//Declare and open a text file</a:t>
            </a:r>
            <a:endParaRPr sz="1050" cap="none">
              <a:solidFill>
                <a:srgbClr val="000000"/>
              </a:solidFill>
              <a:latin typeface="Consolas"/>
              <a:ea typeface="Consolas"/>
              <a:cs typeface="Consolas"/>
              <a:sym typeface="Consolas"/>
            </a:endParaRPr>
          </a:p>
          <a:p>
            <a:pPr marL="0" marR="0" lvl="0" indent="0" algn="l" rtl="0">
              <a:spcBef>
                <a:spcPts val="810"/>
              </a:spcBef>
              <a:spcAft>
                <a:spcPts val="0"/>
              </a:spcAft>
              <a:buClr>
                <a:schemeClr val="accent1"/>
              </a:buClr>
              <a:buSzPts val="1208"/>
              <a:buFont typeface="Arial"/>
              <a:buNone/>
            </a:pPr>
            <a:r>
              <a:rPr lang="en-US" sz="1050" cap="none">
                <a:solidFill>
                  <a:srgbClr val="000000"/>
                </a:solidFill>
                <a:latin typeface="Consolas"/>
                <a:ea typeface="Consolas"/>
                <a:cs typeface="Consolas"/>
                <a:sym typeface="Consolas"/>
              </a:rPr>
              <a:t>ifstream openFile(</a:t>
            </a:r>
            <a:r>
              <a:rPr lang="en-US" sz="1050" cap="none">
                <a:solidFill>
                  <a:srgbClr val="A31515"/>
                </a:solidFill>
                <a:latin typeface="Consolas"/>
                <a:ea typeface="Consolas"/>
                <a:cs typeface="Consolas"/>
                <a:sym typeface="Consolas"/>
              </a:rPr>
              <a:t>"data.txt"</a:t>
            </a:r>
            <a:r>
              <a:rPr lang="en-US" sz="1050" cap="none">
                <a:solidFill>
                  <a:srgbClr val="000000"/>
                </a:solidFill>
                <a:latin typeface="Consolas"/>
                <a:ea typeface="Consolas"/>
                <a:cs typeface="Consolas"/>
                <a:sym typeface="Consolas"/>
              </a:rPr>
              <a:t>); </a:t>
            </a:r>
            <a:endParaRPr/>
          </a:p>
          <a:p>
            <a:pPr marL="0" marR="0" lvl="0" indent="0" algn="l" rtl="0">
              <a:spcBef>
                <a:spcPts val="810"/>
              </a:spcBef>
              <a:spcAft>
                <a:spcPts val="0"/>
              </a:spcAft>
              <a:buClr>
                <a:schemeClr val="accent1"/>
              </a:buClr>
              <a:buSzPts val="1208"/>
              <a:buFont typeface="Arial"/>
              <a:buNone/>
            </a:pPr>
            <a:r>
              <a:rPr lang="en-US" sz="1050" cap="none">
                <a:solidFill>
                  <a:srgbClr val="000000"/>
                </a:solidFill>
                <a:latin typeface="Consolas"/>
                <a:ea typeface="Consolas"/>
                <a:cs typeface="Consolas"/>
                <a:sym typeface="Consolas"/>
              </a:rPr>
              <a:t>string line;</a:t>
            </a:r>
            <a:endParaRPr/>
          </a:p>
          <a:p>
            <a:pPr marL="0" marR="0" lvl="0" indent="0" algn="l" rtl="0">
              <a:spcBef>
                <a:spcPts val="810"/>
              </a:spcBef>
              <a:spcAft>
                <a:spcPts val="0"/>
              </a:spcAft>
              <a:buClr>
                <a:schemeClr val="accent1"/>
              </a:buClr>
              <a:buSzPts val="1208"/>
              <a:buFont typeface="Arial"/>
              <a:buNone/>
            </a:pPr>
            <a:r>
              <a:rPr lang="en-US" sz="1050" cap="none">
                <a:solidFill>
                  <a:srgbClr val="0000FF"/>
                </a:solidFill>
                <a:latin typeface="Consolas"/>
                <a:ea typeface="Consolas"/>
                <a:cs typeface="Consolas"/>
                <a:sym typeface="Consolas"/>
              </a:rPr>
              <a:t>while</a:t>
            </a:r>
            <a:r>
              <a:rPr lang="en-US" sz="1050" cap="none">
                <a:solidFill>
                  <a:srgbClr val="000000"/>
                </a:solidFill>
                <a:latin typeface="Consolas"/>
                <a:ea typeface="Consolas"/>
                <a:cs typeface="Consolas"/>
                <a:sym typeface="Consolas"/>
              </a:rPr>
              <a:t>(!openFile.eof())</a:t>
            </a:r>
            <a:endParaRPr/>
          </a:p>
          <a:p>
            <a:pPr marL="0" marR="0" lvl="0" indent="0" algn="l" rtl="0">
              <a:spcBef>
                <a:spcPts val="810"/>
              </a:spcBef>
              <a:spcAft>
                <a:spcPts val="0"/>
              </a:spcAft>
              <a:buClr>
                <a:schemeClr val="accent1"/>
              </a:buClr>
              <a:buSzPts val="1208"/>
              <a:buFont typeface="Arial"/>
              <a:buNone/>
            </a:pPr>
            <a:r>
              <a:rPr lang="en-US" sz="1050" cap="none">
                <a:solidFill>
                  <a:srgbClr val="00B050"/>
                </a:solidFill>
                <a:latin typeface="Consolas"/>
                <a:ea typeface="Consolas"/>
                <a:cs typeface="Consolas"/>
                <a:sym typeface="Consolas"/>
              </a:rPr>
              <a:t>{//fetch line from data.txt and put it in a string</a:t>
            </a:r>
            <a:endParaRPr/>
          </a:p>
          <a:p>
            <a:pPr marL="0" marR="0" lvl="0" indent="0" algn="l" rtl="0">
              <a:spcBef>
                <a:spcPts val="810"/>
              </a:spcBef>
              <a:spcAft>
                <a:spcPts val="0"/>
              </a:spcAft>
              <a:buClr>
                <a:schemeClr val="accent1"/>
              </a:buClr>
              <a:buSzPts val="1208"/>
              <a:buFont typeface="Arial"/>
              <a:buNone/>
            </a:pPr>
            <a:r>
              <a:rPr lang="en-US" sz="1050" cap="none">
                <a:solidFill>
                  <a:srgbClr val="000000"/>
                </a:solidFill>
                <a:latin typeface="Consolas"/>
                <a:ea typeface="Consolas"/>
                <a:cs typeface="Consolas"/>
                <a:sym typeface="Consolas"/>
              </a:rPr>
              <a:t>getline(openFile, line);</a:t>
            </a:r>
            <a:endParaRPr/>
          </a:p>
          <a:p>
            <a:pPr marL="0" marR="0" lvl="0" indent="0" algn="l" rtl="0">
              <a:spcBef>
                <a:spcPts val="810"/>
              </a:spcBef>
              <a:spcAft>
                <a:spcPts val="0"/>
              </a:spcAft>
              <a:buClr>
                <a:schemeClr val="accent1"/>
              </a:buClr>
              <a:buSzPts val="1208"/>
              <a:buFont typeface="Arial"/>
              <a:buNone/>
            </a:pPr>
            <a:r>
              <a:rPr lang="en-US" sz="1050" cap="none">
                <a:solidFill>
                  <a:srgbClr val="000000"/>
                </a:solidFill>
                <a:latin typeface="Consolas"/>
                <a:ea typeface="Consolas"/>
                <a:cs typeface="Consolas"/>
                <a:sym typeface="Consolas"/>
              </a:rPr>
              <a:t>cout &lt;&lt; line;</a:t>
            </a:r>
            <a:endParaRPr/>
          </a:p>
          <a:p>
            <a:pPr marL="0" marR="0" lvl="0" indent="0" algn="l" rtl="0">
              <a:spcBef>
                <a:spcPts val="810"/>
              </a:spcBef>
              <a:spcAft>
                <a:spcPts val="0"/>
              </a:spcAft>
              <a:buClr>
                <a:schemeClr val="accent1"/>
              </a:buClr>
              <a:buSzPts val="1208"/>
              <a:buFont typeface="Arial"/>
              <a:buNone/>
            </a:pPr>
            <a:r>
              <a:rPr lang="en-US" sz="1050" cap="none">
                <a:solidFill>
                  <a:srgbClr val="000000"/>
                </a:solidFill>
                <a:latin typeface="Consolas"/>
                <a:ea typeface="Consolas"/>
                <a:cs typeface="Consolas"/>
                <a:sym typeface="Consolas"/>
              </a:rPr>
              <a:t>}</a:t>
            </a:r>
            <a:endParaRPr/>
          </a:p>
          <a:p>
            <a:pPr marL="0" marR="0" lvl="0" indent="0" algn="l" rtl="0">
              <a:spcBef>
                <a:spcPts val="810"/>
              </a:spcBef>
              <a:spcAft>
                <a:spcPts val="0"/>
              </a:spcAft>
              <a:buClr>
                <a:schemeClr val="accent1"/>
              </a:buClr>
              <a:buSzPts val="1208"/>
              <a:buFont typeface="Arial"/>
              <a:buNone/>
            </a:pPr>
            <a:r>
              <a:rPr lang="en-US" sz="1050" cap="none">
                <a:solidFill>
                  <a:srgbClr val="000000"/>
                </a:solidFill>
                <a:latin typeface="Consolas"/>
                <a:ea typeface="Consolas"/>
                <a:cs typeface="Consolas"/>
                <a:sym typeface="Consolas"/>
              </a:rPr>
              <a:t>openFile.close(); </a:t>
            </a:r>
            <a:r>
              <a:rPr lang="en-US" sz="1050" cap="none">
                <a:solidFill>
                  <a:srgbClr val="008000"/>
                </a:solidFill>
                <a:latin typeface="Consolas"/>
                <a:ea typeface="Consolas"/>
                <a:cs typeface="Consolas"/>
                <a:sym typeface="Consolas"/>
              </a:rPr>
              <a:t>// close the file</a:t>
            </a:r>
            <a:endParaRPr sz="1050" cap="none">
              <a:solidFill>
                <a:srgbClr val="000000"/>
              </a:solidFill>
              <a:latin typeface="Consolas"/>
              <a:ea typeface="Consolas"/>
              <a:cs typeface="Consolas"/>
              <a:sym typeface="Consolas"/>
            </a:endParaRPr>
          </a:p>
          <a:p>
            <a:pPr marL="0" marR="0" lvl="0" indent="0" algn="l" rtl="0">
              <a:spcBef>
                <a:spcPts val="810"/>
              </a:spcBef>
              <a:spcAft>
                <a:spcPts val="0"/>
              </a:spcAft>
              <a:buClr>
                <a:schemeClr val="accent1"/>
              </a:buClr>
              <a:buSzPts val="1208"/>
              <a:buFont typeface="Arial"/>
              <a:buNone/>
            </a:pPr>
            <a:r>
              <a:rPr lang="en-US" sz="1050" cap="none">
                <a:solidFill>
                  <a:srgbClr val="000000"/>
                </a:solidFill>
                <a:latin typeface="Consolas"/>
                <a:ea typeface="Consolas"/>
                <a:cs typeface="Consolas"/>
                <a:sym typeface="Consolas"/>
              </a:rPr>
              <a:t>    </a:t>
            </a:r>
            <a:r>
              <a:rPr lang="en-US" sz="1050" cap="none">
                <a:solidFill>
                  <a:srgbClr val="0000FF"/>
                </a:solidFill>
                <a:latin typeface="Consolas"/>
                <a:ea typeface="Consolas"/>
                <a:cs typeface="Consolas"/>
                <a:sym typeface="Consolas"/>
              </a:rPr>
              <a:t>return</a:t>
            </a:r>
            <a:r>
              <a:rPr lang="en-US" sz="1050" cap="none">
                <a:solidFill>
                  <a:srgbClr val="000000"/>
                </a:solidFill>
                <a:latin typeface="Consolas"/>
                <a:ea typeface="Consolas"/>
                <a:cs typeface="Consolas"/>
                <a:sym typeface="Consolas"/>
              </a:rPr>
              <a:t> 0;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File Open Mode</a:t>
            </a:r>
            <a:endParaRPr/>
          </a:p>
        </p:txBody>
      </p:sp>
      <p:pic>
        <p:nvPicPr>
          <p:cNvPr id="263" name="Google Shape;263;p23"/>
          <p:cNvPicPr preferRelativeResize="0">
            <a:picLocks noGrp="1"/>
          </p:cNvPicPr>
          <p:nvPr>
            <p:ph type="body" idx="1"/>
          </p:nvPr>
        </p:nvPicPr>
        <p:blipFill rotWithShape="1">
          <a:blip r:embed="rId3">
            <a:alphaModFix/>
          </a:blip>
          <a:srcRect/>
          <a:stretch/>
        </p:blipFill>
        <p:spPr>
          <a:xfrm>
            <a:off x="1415768" y="2501045"/>
            <a:ext cx="7102456" cy="3206774"/>
          </a:xfrm>
          <a:prstGeom prst="rect">
            <a:avLst/>
          </a:prstGeom>
          <a:noFill/>
          <a:ln>
            <a:noFill/>
          </a:ln>
        </p:spPr>
      </p:pic>
      <p:pic>
        <p:nvPicPr>
          <p:cNvPr id="264" name="Google Shape;264;p23"/>
          <p:cNvPicPr preferRelativeResize="0"/>
          <p:nvPr/>
        </p:nvPicPr>
        <p:blipFill rotWithShape="1">
          <a:blip r:embed="rId4">
            <a:alphaModFix/>
          </a:blip>
          <a:srcRect/>
          <a:stretch/>
        </p:blipFill>
        <p:spPr>
          <a:xfrm>
            <a:off x="4966996" y="5112618"/>
            <a:ext cx="6621624" cy="11904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File format</a:t>
            </a:r>
            <a:endParaRPr/>
          </a:p>
        </p:txBody>
      </p:sp>
      <p:sp>
        <p:nvSpPr>
          <p:cNvPr id="270" name="Google Shape;270;p24"/>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203200" algn="l" rtl="0">
              <a:lnSpc>
                <a:spcPct val="100000"/>
              </a:lnSpc>
              <a:spcBef>
                <a:spcPts val="0"/>
              </a:spcBef>
              <a:spcAft>
                <a:spcPts val="0"/>
              </a:spcAft>
              <a:buSzPts val="3200"/>
              <a:buChar char="◦"/>
            </a:pPr>
            <a:r>
              <a:rPr lang="en-US" sz="3200"/>
              <a:t>In c++ files we (read from/ write to) them as a stream of characters </a:t>
            </a:r>
            <a:endParaRPr/>
          </a:p>
          <a:p>
            <a:pPr marL="182880" lvl="0" indent="0" algn="l" rtl="0">
              <a:lnSpc>
                <a:spcPct val="100000"/>
              </a:lnSpc>
              <a:spcBef>
                <a:spcPts val="900"/>
              </a:spcBef>
              <a:spcAft>
                <a:spcPts val="0"/>
              </a:spcAft>
              <a:buSzPts val="3200"/>
              <a:buNone/>
            </a:pPr>
            <a:endParaRPr sz="3200"/>
          </a:p>
          <a:p>
            <a:pPr marL="182880" lvl="0" indent="-203200" algn="l" rtl="0">
              <a:lnSpc>
                <a:spcPct val="100000"/>
              </a:lnSpc>
              <a:spcBef>
                <a:spcPts val="900"/>
              </a:spcBef>
              <a:spcAft>
                <a:spcPts val="0"/>
              </a:spcAft>
              <a:buSzPts val="3200"/>
              <a:buChar char="◦"/>
            </a:pPr>
            <a:r>
              <a:rPr lang="en-US" sz="3200"/>
              <a:t>What if I want to write or read numbers ?</a:t>
            </a:r>
            <a:endParaRPr/>
          </a:p>
          <a:p>
            <a:pPr marL="182880" lvl="0" indent="0" algn="l" rtl="0">
              <a:lnSpc>
                <a:spcPct val="100000"/>
              </a:lnSpc>
              <a:spcBef>
                <a:spcPts val="900"/>
              </a:spcBef>
              <a:spcAft>
                <a:spcPts val="0"/>
              </a:spcAft>
              <a:buSzPts val="3200"/>
              <a:buNone/>
            </a:pPr>
            <a:endParaRPr sz="3200"/>
          </a:p>
          <a:p>
            <a:pPr marL="182880" lvl="0" indent="0" algn="l" rtl="0">
              <a:lnSpc>
                <a:spcPct val="100000"/>
              </a:lnSpc>
              <a:spcBef>
                <a:spcPts val="900"/>
              </a:spcBef>
              <a:spcAft>
                <a:spcPts val="0"/>
              </a:spcAft>
              <a:buSzPts val="3200"/>
              <a:buNone/>
            </a:pPr>
            <a:endParaRPr sz="3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Example writing to file </a:t>
            </a:r>
            <a:endParaRPr/>
          </a:p>
        </p:txBody>
      </p:sp>
      <p:pic>
        <p:nvPicPr>
          <p:cNvPr id="276" name="Google Shape;276;p25"/>
          <p:cNvPicPr preferRelativeResize="0">
            <a:picLocks noGrp="1"/>
          </p:cNvPicPr>
          <p:nvPr>
            <p:ph type="body" idx="1"/>
          </p:nvPr>
        </p:nvPicPr>
        <p:blipFill rotWithShape="1">
          <a:blip r:embed="rId3">
            <a:alphaModFix/>
          </a:blip>
          <a:srcRect/>
          <a:stretch/>
        </p:blipFill>
        <p:spPr>
          <a:xfrm>
            <a:off x="3004457" y="2557463"/>
            <a:ext cx="6344816" cy="3582080"/>
          </a:xfrm>
          <a:prstGeom prst="rect">
            <a:avLst/>
          </a:prstGeom>
          <a:noFill/>
          <a:ln>
            <a:noFill/>
          </a:ln>
        </p:spPr>
      </p:pic>
      <p:pic>
        <p:nvPicPr>
          <p:cNvPr id="277" name="Google Shape;277;p25"/>
          <p:cNvPicPr preferRelativeResize="0"/>
          <p:nvPr/>
        </p:nvPicPr>
        <p:blipFill rotWithShape="1">
          <a:blip r:embed="rId4">
            <a:alphaModFix/>
          </a:blip>
          <a:srcRect/>
          <a:stretch/>
        </p:blipFill>
        <p:spPr>
          <a:xfrm>
            <a:off x="7545625" y="2697561"/>
            <a:ext cx="3763077" cy="240628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Example Reading from  file </a:t>
            </a:r>
            <a:endParaRPr/>
          </a:p>
        </p:txBody>
      </p:sp>
      <p:pic>
        <p:nvPicPr>
          <p:cNvPr id="283" name="Google Shape;283;p26"/>
          <p:cNvPicPr preferRelativeResize="0">
            <a:picLocks noGrp="1"/>
          </p:cNvPicPr>
          <p:nvPr>
            <p:ph type="body" idx="1"/>
          </p:nvPr>
        </p:nvPicPr>
        <p:blipFill rotWithShape="1">
          <a:blip r:embed="rId3">
            <a:alphaModFix/>
          </a:blip>
          <a:srcRect/>
          <a:stretch/>
        </p:blipFill>
        <p:spPr>
          <a:xfrm>
            <a:off x="1525196" y="2622777"/>
            <a:ext cx="6405824" cy="3479443"/>
          </a:xfrm>
          <a:prstGeom prst="rect">
            <a:avLst/>
          </a:prstGeom>
          <a:noFill/>
          <a:ln>
            <a:noFill/>
          </a:ln>
        </p:spPr>
      </p:pic>
      <p:pic>
        <p:nvPicPr>
          <p:cNvPr id="284" name="Google Shape;284;p26"/>
          <p:cNvPicPr preferRelativeResize="0"/>
          <p:nvPr/>
        </p:nvPicPr>
        <p:blipFill rotWithShape="1">
          <a:blip r:embed="rId4">
            <a:alphaModFix/>
          </a:blip>
          <a:srcRect/>
          <a:stretch/>
        </p:blipFill>
        <p:spPr>
          <a:xfrm>
            <a:off x="5525314" y="2622777"/>
            <a:ext cx="5279535" cy="33520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File-handling using OOP concept</a:t>
            </a:r>
            <a:endParaRPr/>
          </a:p>
        </p:txBody>
      </p:sp>
      <p:pic>
        <p:nvPicPr>
          <p:cNvPr id="290" name="Google Shape;290;p27"/>
          <p:cNvPicPr preferRelativeResize="0"/>
          <p:nvPr/>
        </p:nvPicPr>
        <p:blipFill rotWithShape="1">
          <a:blip r:embed="rId3">
            <a:alphaModFix/>
          </a:blip>
          <a:srcRect/>
          <a:stretch/>
        </p:blipFill>
        <p:spPr>
          <a:xfrm>
            <a:off x="4942026" y="2584587"/>
            <a:ext cx="5169383" cy="1056283"/>
          </a:xfrm>
          <a:prstGeom prst="rect">
            <a:avLst/>
          </a:prstGeom>
          <a:noFill/>
          <a:ln>
            <a:noFill/>
          </a:ln>
        </p:spPr>
      </p:pic>
      <p:sp>
        <p:nvSpPr>
          <p:cNvPr id="291" name="Google Shape;291;p27"/>
          <p:cNvSpPr/>
          <p:nvPr/>
        </p:nvSpPr>
        <p:spPr>
          <a:xfrm>
            <a:off x="1340950" y="2131151"/>
            <a:ext cx="29370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Syntax of write() function</a:t>
            </a:r>
            <a:endParaRPr sz="1800" b="1">
              <a:solidFill>
                <a:schemeClr val="dk1"/>
              </a:solidFill>
              <a:latin typeface="Century Gothic"/>
              <a:ea typeface="Century Gothic"/>
              <a:cs typeface="Century Gothic"/>
              <a:sym typeface="Century Gothic"/>
            </a:endParaRPr>
          </a:p>
        </p:txBody>
      </p:sp>
      <p:sp>
        <p:nvSpPr>
          <p:cNvPr id="292" name="Google Shape;292;p27"/>
          <p:cNvSpPr/>
          <p:nvPr/>
        </p:nvSpPr>
        <p:spPr>
          <a:xfrm>
            <a:off x="1007164" y="3915514"/>
            <a:ext cx="881269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write() function takes two arguments.</a:t>
            </a:r>
            <a:br>
              <a:rPr lang="en-US" sz="1800">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&amp;obj : </a:t>
            </a:r>
            <a:r>
              <a:rPr lang="en-US" sz="1800">
                <a:solidFill>
                  <a:schemeClr val="dk1"/>
                </a:solidFill>
                <a:latin typeface="Times New Roman"/>
                <a:ea typeface="Times New Roman"/>
                <a:cs typeface="Times New Roman"/>
                <a:sym typeface="Times New Roman"/>
              </a:rPr>
              <a:t>Initial byte of an object stored in memory.</a:t>
            </a:r>
            <a:br>
              <a:rPr lang="en-US" sz="1800">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sizeof(obj) : </a:t>
            </a:r>
            <a:r>
              <a:rPr lang="en-US" sz="1800">
                <a:solidFill>
                  <a:schemeClr val="dk1"/>
                </a:solidFill>
                <a:latin typeface="Times New Roman"/>
                <a:ea typeface="Times New Roman"/>
                <a:cs typeface="Times New Roman"/>
                <a:sym typeface="Times New Roman"/>
              </a:rPr>
              <a:t>size of object represents the total number of bytes to be written from initial byte.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File-handling using OOP concept</a:t>
            </a:r>
            <a:endParaRPr/>
          </a:p>
        </p:txBody>
      </p:sp>
      <p:sp>
        <p:nvSpPr>
          <p:cNvPr id="298" name="Google Shape;298;p28"/>
          <p:cNvSpPr/>
          <p:nvPr/>
        </p:nvSpPr>
        <p:spPr>
          <a:xfrm>
            <a:off x="1340950" y="2131151"/>
            <a:ext cx="29322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Syntax of read() function</a:t>
            </a:r>
            <a:endParaRPr sz="1800" b="1">
              <a:solidFill>
                <a:schemeClr val="dk1"/>
              </a:solidFill>
              <a:latin typeface="Century Gothic"/>
              <a:ea typeface="Century Gothic"/>
              <a:cs typeface="Century Gothic"/>
              <a:sym typeface="Century Gothic"/>
            </a:endParaRPr>
          </a:p>
        </p:txBody>
      </p:sp>
      <p:sp>
        <p:nvSpPr>
          <p:cNvPr id="299" name="Google Shape;299;p28"/>
          <p:cNvSpPr/>
          <p:nvPr/>
        </p:nvSpPr>
        <p:spPr>
          <a:xfrm>
            <a:off x="1007164" y="3915514"/>
            <a:ext cx="881269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read() function takes two arguments.</a:t>
            </a:r>
            <a:br>
              <a:rPr lang="en-US" sz="1800">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&amp;obj : </a:t>
            </a:r>
            <a:r>
              <a:rPr lang="en-US" sz="1800">
                <a:solidFill>
                  <a:schemeClr val="dk1"/>
                </a:solidFill>
                <a:latin typeface="Times New Roman"/>
                <a:ea typeface="Times New Roman"/>
                <a:cs typeface="Times New Roman"/>
                <a:sym typeface="Times New Roman"/>
              </a:rPr>
              <a:t>Initial byte of an object stored in file.</a:t>
            </a:r>
            <a:br>
              <a:rPr lang="en-US" sz="1800">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sizeof(obj) : </a:t>
            </a:r>
            <a:r>
              <a:rPr lang="en-US" sz="1800">
                <a:solidFill>
                  <a:schemeClr val="dk1"/>
                </a:solidFill>
                <a:latin typeface="Times New Roman"/>
                <a:ea typeface="Times New Roman"/>
                <a:cs typeface="Times New Roman"/>
                <a:sym typeface="Times New Roman"/>
              </a:rPr>
              <a:t>size of object represents the total number of bytes to be read from initial byte.</a:t>
            </a:r>
            <a:endParaRPr sz="1800">
              <a:solidFill>
                <a:schemeClr val="dk1"/>
              </a:solidFill>
              <a:latin typeface="Times New Roman"/>
              <a:ea typeface="Times New Roman"/>
              <a:cs typeface="Times New Roman"/>
              <a:sym typeface="Times New Roman"/>
            </a:endParaRPr>
          </a:p>
        </p:txBody>
      </p:sp>
      <p:pic>
        <p:nvPicPr>
          <p:cNvPr id="300" name="Google Shape;300;p28"/>
          <p:cNvPicPr preferRelativeResize="0"/>
          <p:nvPr/>
        </p:nvPicPr>
        <p:blipFill rotWithShape="1">
          <a:blip r:embed="rId3">
            <a:alphaModFix/>
          </a:blip>
          <a:srcRect/>
          <a:stretch/>
        </p:blipFill>
        <p:spPr>
          <a:xfrm>
            <a:off x="4600574" y="2496326"/>
            <a:ext cx="5298799" cy="12993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p:nvPr/>
        </p:nvSpPr>
        <p:spPr>
          <a:xfrm>
            <a:off x="5274377" y="209811"/>
            <a:ext cx="5897215" cy="6463308"/>
          </a:xfrm>
          <a:prstGeom prst="rect">
            <a:avLst/>
          </a:prstGeom>
          <a:gradFill>
            <a:gsLst>
              <a:gs pos="0">
                <a:srgbClr val="B8DAF2"/>
              </a:gs>
              <a:gs pos="100000">
                <a:srgbClr val="9FCEEE"/>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void AddRecord()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fstream f;</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Student Stu;</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f.open("Student.txt",ios::app|ios::binary);</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Stu.getdata();</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f.write( (char *) &amp;Stu, sizeof(Stu)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f.close();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void Display()</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fstream f;</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Student Stu;</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f.open("Student.txt",ios::in|ios::binary);</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cout&lt;&lt;"\n\tRoll\tName\tMarks\n";</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while( (f.read((char*)&amp;Stu,sizeof(Stu))) != NULL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Stu.fetchdata();</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f.close();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306" name="Google Shape;306;p29"/>
          <p:cNvSpPr txBox="1">
            <a:spLocks noGrp="1"/>
          </p:cNvSpPr>
          <p:nvPr>
            <p:ph type="title"/>
          </p:nvPr>
        </p:nvSpPr>
        <p:spPr>
          <a:xfrm>
            <a:off x="576470" y="616089"/>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Example</a:t>
            </a:r>
            <a:endParaRPr/>
          </a:p>
        </p:txBody>
      </p:sp>
      <p:sp>
        <p:nvSpPr>
          <p:cNvPr id="307" name="Google Shape;307;p29"/>
          <p:cNvSpPr/>
          <p:nvPr/>
        </p:nvSpPr>
        <p:spPr>
          <a:xfrm>
            <a:off x="576470" y="1575804"/>
            <a:ext cx="3472070" cy="5509200"/>
          </a:xfrm>
          <a:prstGeom prst="rect">
            <a:avLst/>
          </a:prstGeom>
          <a:gradFill>
            <a:gsLst>
              <a:gs pos="0">
                <a:srgbClr val="B8DAF2"/>
              </a:gs>
              <a:gs pos="100000">
                <a:srgbClr val="9FCEEE"/>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#include &lt;iostream&gt;</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#include &lt;fstream&gt;</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#include &lt;conio.h&gt;</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using namespace std;</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class Student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int roll;</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char name[25];</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float marks;		</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void getdata()</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cout&lt;&lt;"\n\nEnter Roll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cin&gt;&gt;roll;</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cout&lt;&lt;"\nEnter Name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cin&gt;&gt;name;</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cout&lt;&lt;"\nEnter Marks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cin&gt;&gt;marks;</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 	 </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void fetchdata()</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         cout&lt;&lt;"\n\t"&lt;&lt;roll&lt;&lt;"\t"&lt;&lt;name&lt;&lt;"\t"&lt;&lt;marks;}</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public:</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p:nvPr/>
        </p:nvSpPr>
        <p:spPr>
          <a:xfrm>
            <a:off x="985606" y="1497098"/>
            <a:ext cx="4253947" cy="4524315"/>
          </a:xfrm>
          <a:prstGeom prst="rect">
            <a:avLst/>
          </a:prstGeom>
          <a:gradFill>
            <a:gsLst>
              <a:gs pos="0">
                <a:srgbClr val="B6C9BA"/>
              </a:gs>
              <a:gs pos="100000">
                <a:srgbClr val="A4BCA9"/>
              </a:gs>
            </a:gsLst>
            <a:lin ang="5400000" scaled="0"/>
          </a:gradFill>
          <a:ln w="9525" cap="flat" cmpd="sng">
            <a:solidFill>
              <a:schemeClr val="accent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int  main()</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Student S;</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char ch='n';</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do</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S.AddRecord();</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cout&lt;&lt;"\n\nDo you want to add another data (y/n)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ch = getche();</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 while(ch=='y' || ch=='Y');</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cout&lt;&lt;"\nData written successfully...";</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S.Display();</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pic>
        <p:nvPicPr>
          <p:cNvPr id="313" name="Google Shape;313;p30"/>
          <p:cNvPicPr preferRelativeResize="0"/>
          <p:nvPr/>
        </p:nvPicPr>
        <p:blipFill rotWithShape="1">
          <a:blip r:embed="rId3">
            <a:alphaModFix/>
          </a:blip>
          <a:srcRect/>
          <a:stretch/>
        </p:blipFill>
        <p:spPr>
          <a:xfrm>
            <a:off x="5043096" y="1060175"/>
            <a:ext cx="6649877" cy="47699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Exercise # 5</a:t>
            </a:r>
            <a:endParaRPr/>
          </a:p>
        </p:txBody>
      </p:sp>
      <p:pic>
        <p:nvPicPr>
          <p:cNvPr id="129" name="Google Shape;129;p5"/>
          <p:cNvPicPr preferRelativeResize="0"/>
          <p:nvPr/>
        </p:nvPicPr>
        <p:blipFill rotWithShape="1">
          <a:blip r:embed="rId3">
            <a:alphaModFix/>
          </a:blip>
          <a:srcRect/>
          <a:stretch/>
        </p:blipFill>
        <p:spPr>
          <a:xfrm>
            <a:off x="1295402" y="2643341"/>
            <a:ext cx="9468118" cy="33219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Week Eleven– Class Two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Introduction to filing</a:t>
            </a:r>
            <a:endParaRPr/>
          </a:p>
        </p:txBody>
      </p:sp>
      <p:sp>
        <p:nvSpPr>
          <p:cNvPr id="140" name="Google Shape;140;p7"/>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Files are used to store data in a storage device permanently. </a:t>
            </a:r>
            <a:endParaRPr/>
          </a:p>
          <a:p>
            <a:pPr marL="182880" lvl="0" indent="-182880" algn="l" rtl="0">
              <a:lnSpc>
                <a:spcPct val="100000"/>
              </a:lnSpc>
              <a:spcBef>
                <a:spcPts val="900"/>
              </a:spcBef>
              <a:spcAft>
                <a:spcPts val="0"/>
              </a:spcAft>
              <a:buSzPts val="1800"/>
              <a:buChar char="◦"/>
            </a:pPr>
            <a:r>
              <a:rPr lang="en-US"/>
              <a:t>File handling provides a mechanism to store the output of a program in a file and to perform various operations on it.</a:t>
            </a:r>
            <a:endParaRPr/>
          </a:p>
          <a:p>
            <a:pPr marL="182880" lvl="0" indent="-182880" algn="l" rtl="0">
              <a:lnSpc>
                <a:spcPct val="100000"/>
              </a:lnSpc>
              <a:spcBef>
                <a:spcPts val="900"/>
              </a:spcBef>
              <a:spcAft>
                <a:spcPts val="0"/>
              </a:spcAft>
              <a:buSzPts val="1800"/>
              <a:buChar char="◦"/>
            </a:pPr>
            <a:r>
              <a:rPr lang="en-US"/>
              <a:t>A stream is an abstraction that represents a device on which operations of input and output are performed.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Introduction to filing</a:t>
            </a:r>
            <a:endParaRPr/>
          </a:p>
        </p:txBody>
      </p:sp>
      <p:sp>
        <p:nvSpPr>
          <p:cNvPr id="146" name="Google Shape;146;p8"/>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800" u="sng">
                <a:latin typeface="Times New Roman"/>
                <a:ea typeface="Times New Roman"/>
                <a:cs typeface="Times New Roman"/>
                <a:sym typeface="Times New Roman"/>
              </a:rPr>
              <a:t> </a:t>
            </a:r>
            <a:r>
              <a:rPr lang="en-US" sz="2800">
                <a:latin typeface="Times New Roman"/>
                <a:ea typeface="Times New Roman"/>
                <a:cs typeface="Times New Roman"/>
                <a:sym typeface="Times New Roman"/>
              </a:rPr>
              <a:t>ASCII Text file</a:t>
            </a:r>
            <a:endParaRPr/>
          </a:p>
          <a:p>
            <a:pPr marL="457200" lvl="1" indent="-182880" algn="l" rtl="0">
              <a:lnSpc>
                <a:spcPct val="100000"/>
              </a:lnSpc>
              <a:spcBef>
                <a:spcPts val="500"/>
              </a:spcBef>
              <a:spcAft>
                <a:spcPts val="0"/>
              </a:spcAft>
              <a:buSzPts val="1600"/>
              <a:buChar char="◦"/>
            </a:pPr>
            <a:r>
              <a:rPr lang="en-US" i="0">
                <a:latin typeface="Times New Roman"/>
                <a:ea typeface="Times New Roman"/>
                <a:cs typeface="Times New Roman"/>
                <a:sym typeface="Times New Roman"/>
              </a:rPr>
              <a:t>A text file can be a stream of characters that a computer can process sequentially. I</a:t>
            </a:r>
            <a:endParaRPr sz="2800">
              <a:latin typeface="Times New Roman"/>
              <a:ea typeface="Times New Roman"/>
              <a:cs typeface="Times New Roman"/>
              <a:sym typeface="Times New Roman"/>
            </a:endParaRPr>
          </a:p>
          <a:p>
            <a:pPr marL="182880" lvl="0" indent="-182880" algn="l" rtl="0">
              <a:lnSpc>
                <a:spcPct val="100000"/>
              </a:lnSpc>
              <a:spcBef>
                <a:spcPts val="900"/>
              </a:spcBef>
              <a:spcAft>
                <a:spcPts val="0"/>
              </a:spcAft>
              <a:buSzPts val="2800"/>
              <a:buChar char="◦"/>
            </a:pPr>
            <a:r>
              <a:rPr lang="en-US" sz="2800">
                <a:latin typeface="Times New Roman"/>
                <a:ea typeface="Times New Roman"/>
                <a:cs typeface="Times New Roman"/>
                <a:sym typeface="Times New Roman"/>
              </a:rPr>
              <a:t>Binary file</a:t>
            </a:r>
            <a:endParaRPr/>
          </a:p>
          <a:p>
            <a:pPr marL="457200" lvl="1" indent="-182880" algn="l" rtl="0">
              <a:lnSpc>
                <a:spcPct val="100000"/>
              </a:lnSpc>
              <a:spcBef>
                <a:spcPts val="500"/>
              </a:spcBef>
              <a:spcAft>
                <a:spcPts val="0"/>
              </a:spcAft>
              <a:buSzPts val="1600"/>
              <a:buChar char="◦"/>
            </a:pPr>
            <a:r>
              <a:rPr lang="en-US" i="0">
                <a:latin typeface="Times New Roman"/>
                <a:ea typeface="Times New Roman"/>
                <a:cs typeface="Times New Roman"/>
                <a:sym typeface="Times New Roman"/>
              </a:rPr>
              <a:t>A binary file is no different to a text file but it is a collection of bytes rather than characters.</a:t>
            </a:r>
            <a:endParaRPr sz="2800">
              <a:latin typeface="Times New Roman"/>
              <a:ea typeface="Times New Roman"/>
              <a:cs typeface="Times New Roman"/>
              <a:sym typeface="Times New Roman"/>
            </a:endParaRPr>
          </a:p>
        </p:txBody>
      </p:sp>
      <p:sp>
        <p:nvSpPr>
          <p:cNvPr id="147" name="Google Shape;147;p8"/>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sobia iftikhar</a:t>
            </a:r>
            <a:endParaRPr/>
          </a:p>
        </p:txBody>
      </p:sp>
      <p:sp>
        <p:nvSpPr>
          <p:cNvPr id="148" name="Google Shape;148;p8"/>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Streams</a:t>
            </a:r>
            <a:endParaRPr/>
          </a:p>
        </p:txBody>
      </p:sp>
      <p:sp>
        <p:nvSpPr>
          <p:cNvPr id="154" name="Google Shape;154;p9"/>
          <p:cNvSpPr txBox="1">
            <a:spLocks noGrp="1"/>
          </p:cNvSpPr>
          <p:nvPr>
            <p:ph type="body" idx="1"/>
          </p:nvPr>
        </p:nvSpPr>
        <p:spPr>
          <a:xfrm>
            <a:off x="1295401" y="2556931"/>
            <a:ext cx="9601196" cy="3723099"/>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2800"/>
              <a:buFont typeface="Noto Sans Symbols"/>
              <a:buChar char="⮚"/>
            </a:pPr>
            <a:r>
              <a:rPr lang="en-US" sz="2800" b="1">
                <a:latin typeface="Times New Roman"/>
                <a:ea typeface="Times New Roman"/>
                <a:cs typeface="Times New Roman"/>
                <a:sym typeface="Times New Roman"/>
              </a:rPr>
              <a:t>Stream</a:t>
            </a:r>
            <a:endParaRPr sz="2800" b="1" i="1">
              <a:latin typeface="Times New Roman"/>
              <a:ea typeface="Times New Roman"/>
              <a:cs typeface="Times New Roman"/>
              <a:sym typeface="Times New Roman"/>
            </a:endParaRPr>
          </a:p>
          <a:p>
            <a:pPr marL="457200" lvl="1" indent="-182880" algn="l" rtl="0">
              <a:lnSpc>
                <a:spcPct val="90000"/>
              </a:lnSpc>
              <a:spcBef>
                <a:spcPts val="500"/>
              </a:spcBef>
              <a:spcAft>
                <a:spcPts val="0"/>
              </a:spcAft>
              <a:buSzPts val="2400"/>
              <a:buFont typeface="Arial"/>
              <a:buChar char="•"/>
            </a:pPr>
            <a:r>
              <a:rPr lang="en-US" sz="2400">
                <a:latin typeface="Times New Roman"/>
                <a:ea typeface="Times New Roman"/>
                <a:cs typeface="Times New Roman"/>
                <a:sym typeface="Times New Roman"/>
              </a:rPr>
              <a:t>A transfer of information in the form of a sequence of bytes</a:t>
            </a:r>
            <a:endParaRPr sz="2000">
              <a:latin typeface="Times New Roman"/>
              <a:ea typeface="Times New Roman"/>
              <a:cs typeface="Times New Roman"/>
              <a:sym typeface="Times New Roman"/>
            </a:endParaRPr>
          </a:p>
          <a:p>
            <a:pPr marL="182880" lvl="0" indent="-182880" algn="l" rtl="0">
              <a:lnSpc>
                <a:spcPct val="90000"/>
              </a:lnSpc>
              <a:spcBef>
                <a:spcPts val="900"/>
              </a:spcBef>
              <a:spcAft>
                <a:spcPts val="0"/>
              </a:spcAft>
              <a:buSzPts val="2800"/>
              <a:buFont typeface="Noto Sans Symbols"/>
              <a:buChar char="⮚"/>
            </a:pPr>
            <a:r>
              <a:rPr lang="en-US" sz="2800" b="1">
                <a:latin typeface="Times New Roman"/>
                <a:ea typeface="Times New Roman"/>
                <a:cs typeface="Times New Roman"/>
                <a:sym typeface="Times New Roman"/>
              </a:rPr>
              <a:t>I/O Operations</a:t>
            </a:r>
            <a:endParaRPr/>
          </a:p>
          <a:p>
            <a:pPr marL="457200" lvl="1" indent="-182880" algn="l" rtl="0">
              <a:lnSpc>
                <a:spcPct val="90000"/>
              </a:lnSpc>
              <a:spcBef>
                <a:spcPts val="500"/>
              </a:spcBef>
              <a:spcAft>
                <a:spcPts val="0"/>
              </a:spcAft>
              <a:buSzPts val="2400"/>
              <a:buChar char="◦"/>
            </a:pPr>
            <a:r>
              <a:rPr lang="en-US" sz="2400">
                <a:latin typeface="Times New Roman"/>
                <a:ea typeface="Times New Roman"/>
                <a:cs typeface="Times New Roman"/>
                <a:sym typeface="Times New Roman"/>
              </a:rPr>
              <a:t>Input:  A stream that flows from an input device ( i.e.: keyboard, disk drive, network connection) to main memory</a:t>
            </a:r>
            <a:endParaRPr sz="2000">
              <a:latin typeface="Times New Roman"/>
              <a:ea typeface="Times New Roman"/>
              <a:cs typeface="Times New Roman"/>
              <a:sym typeface="Times New Roman"/>
            </a:endParaRPr>
          </a:p>
          <a:p>
            <a:pPr marL="457200" lvl="1" indent="-182880" algn="l" rtl="0">
              <a:lnSpc>
                <a:spcPct val="90000"/>
              </a:lnSpc>
              <a:spcBef>
                <a:spcPts val="500"/>
              </a:spcBef>
              <a:spcAft>
                <a:spcPts val="0"/>
              </a:spcAft>
              <a:buSzPts val="2400"/>
              <a:buChar char="◦"/>
            </a:pPr>
            <a:r>
              <a:rPr lang="en-US" sz="2400">
                <a:latin typeface="Times New Roman"/>
                <a:ea typeface="Times New Roman"/>
                <a:cs typeface="Times New Roman"/>
                <a:sym typeface="Times New Roman"/>
              </a:rPr>
              <a:t>Output: A stream that flows from main memory to an output device ( i.e.: screen, printer, disk drive, network connection)</a:t>
            </a:r>
            <a:r>
              <a:rPr lang="en-US" sz="2000">
                <a:latin typeface="Times New Roman"/>
                <a:ea typeface="Times New Roman"/>
                <a:cs typeface="Times New Roman"/>
                <a:sym typeface="Times New Roman"/>
              </a:rPr>
              <a:t> </a:t>
            </a:r>
            <a:endParaRPr/>
          </a:p>
          <a:p>
            <a:pPr marL="182880" lvl="0" indent="-81279" algn="l" rtl="0">
              <a:lnSpc>
                <a:spcPct val="100000"/>
              </a:lnSpc>
              <a:spcBef>
                <a:spcPts val="900"/>
              </a:spcBef>
              <a:spcAft>
                <a:spcPts val="0"/>
              </a:spcAft>
              <a:buSzPts val="1600"/>
              <a:buNone/>
            </a:pP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0"/>
          <p:cNvPicPr preferRelativeResize="0">
            <a:picLocks noGrp="1"/>
          </p:cNvPicPr>
          <p:nvPr>
            <p:ph type="body" idx="1"/>
          </p:nvPr>
        </p:nvPicPr>
        <p:blipFill rotWithShape="1">
          <a:blip r:embed="rId3">
            <a:alphaModFix/>
          </a:blip>
          <a:srcRect/>
          <a:stretch/>
        </p:blipFill>
        <p:spPr>
          <a:xfrm>
            <a:off x="2419003" y="1687484"/>
            <a:ext cx="7672647" cy="43309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Iostream Library Header Files</a:t>
            </a:r>
            <a:endParaRPr/>
          </a:p>
        </p:txBody>
      </p:sp>
      <p:sp>
        <p:nvSpPr>
          <p:cNvPr id="165" name="Google Shape;165;p11"/>
          <p:cNvSpPr txBox="1">
            <a:spLocks noGrp="1"/>
          </p:cNvSpPr>
          <p:nvPr>
            <p:ph type="body" idx="1"/>
          </p:nvPr>
        </p:nvSpPr>
        <p:spPr>
          <a:xfrm>
            <a:off x="1066800" y="2822520"/>
            <a:ext cx="9601196" cy="1368087"/>
          </a:xfrm>
          <a:prstGeom prst="rect">
            <a:avLst/>
          </a:prstGeom>
          <a:noFill/>
          <a:ln>
            <a:noFill/>
          </a:ln>
        </p:spPr>
        <p:txBody>
          <a:bodyPr spcFirstLastPara="1" wrap="square" lIns="91425" tIns="45700" rIns="91425" bIns="45700" anchor="t" anchorCtr="0">
            <a:normAutofit/>
          </a:bodyPr>
          <a:lstStyle/>
          <a:p>
            <a:pPr marL="182880" lvl="0" indent="0" algn="l" rtl="0">
              <a:lnSpc>
                <a:spcPct val="100000"/>
              </a:lnSpc>
              <a:spcBef>
                <a:spcPts val="0"/>
              </a:spcBef>
              <a:spcAft>
                <a:spcPts val="0"/>
              </a:spcAft>
              <a:buSzPts val="3600"/>
              <a:buNone/>
            </a:pPr>
            <a:endParaRPr sz="3600">
              <a:latin typeface="Times New Roman"/>
              <a:ea typeface="Times New Roman"/>
              <a:cs typeface="Times New Roman"/>
              <a:sym typeface="Times New Roman"/>
            </a:endParaRPr>
          </a:p>
          <a:p>
            <a:pPr marL="457200" lvl="1" indent="-203200" algn="l" rtl="0">
              <a:lnSpc>
                <a:spcPct val="100000"/>
              </a:lnSpc>
              <a:spcBef>
                <a:spcPts val="500"/>
              </a:spcBef>
              <a:spcAft>
                <a:spcPts val="0"/>
              </a:spcAft>
              <a:buSzPts val="3200"/>
              <a:buChar char="◦"/>
            </a:pPr>
            <a:r>
              <a:rPr lang="en-US" sz="3200" b="1">
                <a:latin typeface="Times New Roman"/>
                <a:ea typeface="Times New Roman"/>
                <a:cs typeface="Times New Roman"/>
                <a:sym typeface="Times New Roman"/>
              </a:rPr>
              <a:t>&lt;iostream.h&gt;: </a:t>
            </a:r>
            <a:r>
              <a:rPr lang="en-US" sz="3200">
                <a:latin typeface="Times New Roman"/>
                <a:ea typeface="Times New Roman"/>
                <a:cs typeface="Times New Roman"/>
                <a:sym typeface="Times New Roman"/>
              </a:rPr>
              <a:t>Contains </a:t>
            </a:r>
            <a:r>
              <a:rPr lang="en-US" sz="3200" b="1">
                <a:latin typeface="Times New Roman"/>
                <a:ea typeface="Times New Roman"/>
                <a:cs typeface="Times New Roman"/>
                <a:sym typeface="Times New Roman"/>
              </a:rPr>
              <a:t>cin &amp; cout </a:t>
            </a:r>
            <a:r>
              <a:rPr lang="en-US" sz="3200">
                <a:latin typeface="Times New Roman"/>
                <a:ea typeface="Times New Roman"/>
                <a:cs typeface="Times New Roman"/>
                <a:sym typeface="Times New Roman"/>
              </a:rPr>
              <a:t>objects</a:t>
            </a:r>
            <a:endParaRPr/>
          </a:p>
          <a:p>
            <a:pPr marL="457200" lvl="1" indent="0" algn="l" rtl="0">
              <a:lnSpc>
                <a:spcPct val="100000"/>
              </a:lnSpc>
              <a:spcBef>
                <a:spcPts val="500"/>
              </a:spcBef>
              <a:spcAft>
                <a:spcPts val="0"/>
              </a:spcAft>
              <a:buSzPts val="3200"/>
              <a:buNone/>
            </a:pPr>
            <a:endParaRPr sz="3200" b="1">
              <a:latin typeface="Times New Roman"/>
              <a:ea typeface="Times New Roman"/>
              <a:cs typeface="Times New Roman"/>
              <a:sym typeface="Times New Roman"/>
            </a:endParaRPr>
          </a:p>
          <a:p>
            <a:pPr marL="182880" lvl="0" indent="-68579" algn="l" rtl="0">
              <a:lnSpc>
                <a:spcPct val="100000"/>
              </a:lnSpc>
              <a:spcBef>
                <a:spcPts val="900"/>
              </a:spcBef>
              <a:spcAft>
                <a:spcPts val="0"/>
              </a:spcAft>
              <a:buSzPts val="1800"/>
              <a:buNone/>
            </a:pP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2014</Words>
  <Application>Microsoft Office PowerPoint</Application>
  <PresentationFormat>Widescreen</PresentationFormat>
  <Paragraphs>267</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Century Gothic</vt:lpstr>
      <vt:lpstr>Calibri</vt:lpstr>
      <vt:lpstr>Arial</vt:lpstr>
      <vt:lpstr>Garamond</vt:lpstr>
      <vt:lpstr>Times New Roman</vt:lpstr>
      <vt:lpstr>Consolas</vt:lpstr>
      <vt:lpstr>Noto Sans Symbols</vt:lpstr>
      <vt:lpstr>Savon</vt:lpstr>
      <vt:lpstr>Example</vt:lpstr>
      <vt:lpstr>Exercise # 4</vt:lpstr>
      <vt:lpstr>Exercise # 5</vt:lpstr>
      <vt:lpstr>Week Eleven– Class Two</vt:lpstr>
      <vt:lpstr>Introduction to filing</vt:lpstr>
      <vt:lpstr>Introduction to filing</vt:lpstr>
      <vt:lpstr>Streams</vt:lpstr>
      <vt:lpstr>PowerPoint Presentation</vt:lpstr>
      <vt:lpstr>Iostream Library Header Files</vt:lpstr>
      <vt:lpstr>File handling Classes</vt:lpstr>
      <vt:lpstr>Opening a File</vt:lpstr>
      <vt:lpstr>Opening Files Mode</vt:lpstr>
      <vt:lpstr>File Processing Function    </vt:lpstr>
      <vt:lpstr>Opening File- Example</vt:lpstr>
      <vt:lpstr>Open()</vt:lpstr>
      <vt:lpstr>Validate the file before trying to access</vt:lpstr>
      <vt:lpstr>Writing File- Example</vt:lpstr>
      <vt:lpstr>File I/O Example: Writing</vt:lpstr>
      <vt:lpstr>Reading File- Example</vt:lpstr>
      <vt:lpstr>File I/O Example: Reading</vt:lpstr>
      <vt:lpstr>File Open Mode</vt:lpstr>
      <vt:lpstr>File format</vt:lpstr>
      <vt:lpstr>Example writing to file </vt:lpstr>
      <vt:lpstr>Example Reading from  file </vt:lpstr>
      <vt:lpstr>File-handling using OOP concept</vt:lpstr>
      <vt:lpstr>File-handling using OOP concept</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Sobia Princess</dc:creator>
  <cp:lastModifiedBy>Rawal Abbasi</cp:lastModifiedBy>
  <cp:revision>1</cp:revision>
  <dcterms:created xsi:type="dcterms:W3CDTF">2020-09-20T08:38:01Z</dcterms:created>
  <dcterms:modified xsi:type="dcterms:W3CDTF">2024-04-24T15:58:51Z</dcterms:modified>
</cp:coreProperties>
</file>