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62" r:id="rId3"/>
    <p:sldId id="286" r:id="rId4"/>
    <p:sldId id="287" r:id="rId5"/>
    <p:sldId id="289" r:id="rId6"/>
    <p:sldId id="290" r:id="rId7"/>
    <p:sldId id="291" r:id="rId8"/>
    <p:sldId id="258" r:id="rId9"/>
    <p:sldId id="292" r:id="rId10"/>
    <p:sldId id="293" r:id="rId11"/>
    <p:sldId id="294" r:id="rId12"/>
    <p:sldId id="295" r:id="rId13"/>
    <p:sldId id="259" r:id="rId14"/>
    <p:sldId id="320" r:id="rId15"/>
    <p:sldId id="260" r:id="rId16"/>
    <p:sldId id="261" r:id="rId17"/>
    <p:sldId id="296" r:id="rId18"/>
    <p:sldId id="263" r:id="rId19"/>
    <p:sldId id="297" r:id="rId20"/>
    <p:sldId id="298" r:id="rId21"/>
    <p:sldId id="299" r:id="rId22"/>
    <p:sldId id="302" r:id="rId23"/>
    <p:sldId id="303" r:id="rId24"/>
    <p:sldId id="304" r:id="rId25"/>
    <p:sldId id="321" r:id="rId26"/>
    <p:sldId id="322" r:id="rId27"/>
    <p:sldId id="270" r:id="rId28"/>
    <p:sldId id="323" r:id="rId29"/>
    <p:sldId id="324" r:id="rId30"/>
    <p:sldId id="325" r:id="rId31"/>
    <p:sldId id="272" r:id="rId32"/>
    <p:sldId id="273" r:id="rId33"/>
    <p:sldId id="274" r:id="rId34"/>
    <p:sldId id="326" r:id="rId35"/>
    <p:sldId id="327" r:id="rId36"/>
    <p:sldId id="328" r:id="rId37"/>
    <p:sldId id="275" r:id="rId38"/>
    <p:sldId id="276" r:id="rId39"/>
    <p:sldId id="310" r:id="rId40"/>
    <p:sldId id="277" r:id="rId41"/>
    <p:sldId id="278" r:id="rId42"/>
    <p:sldId id="279" r:id="rId43"/>
    <p:sldId id="311" r:id="rId44"/>
    <p:sldId id="312" r:id="rId45"/>
    <p:sldId id="301" r:id="rId46"/>
    <p:sldId id="264" r:id="rId47"/>
    <p:sldId id="265" r:id="rId48"/>
    <p:sldId id="308" r:id="rId49"/>
    <p:sldId id="266" r:id="rId50"/>
    <p:sldId id="306" r:id="rId51"/>
    <p:sldId id="267" r:id="rId52"/>
    <p:sldId id="268" r:id="rId53"/>
    <p:sldId id="269" r:id="rId54"/>
    <p:sldId id="282" r:id="rId55"/>
    <p:sldId id="283" r:id="rId56"/>
    <p:sldId id="307" r:id="rId57"/>
    <p:sldId id="313" r:id="rId58"/>
    <p:sldId id="314" r:id="rId59"/>
    <p:sldId id="315" r:id="rId60"/>
    <p:sldId id="317" r:id="rId61"/>
    <p:sldId id="318" r:id="rId62"/>
    <p:sldId id="319" r:id="rId63"/>
    <p:sldId id="284" r:id="rId64"/>
    <p:sldId id="28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D857C-E1C2-4CF4-A22C-6CA076C5E468}" v="4" dt="2024-04-22T04:26:23.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CF4AB912-18A3-4A00-87C2-81122AB9435E}"/>
    <pc:docChg chg="custSel addSld delSld modSld">
      <pc:chgData name="Rawal Abbasi" userId="204d2a36f0ecac39" providerId="LiveId" clId="{CF4AB912-18A3-4A00-87C2-81122AB9435E}" dt="2023-11-29T07:37:59.361" v="18" actId="12"/>
      <pc:docMkLst>
        <pc:docMk/>
      </pc:docMkLst>
      <pc:sldChg chg="modSp mod">
        <pc:chgData name="Rawal Abbasi" userId="204d2a36f0ecac39" providerId="LiveId" clId="{CF4AB912-18A3-4A00-87C2-81122AB9435E}" dt="2023-11-29T07:28:09.798" v="13" actId="27636"/>
        <pc:sldMkLst>
          <pc:docMk/>
          <pc:sldMk cId="1950970329" sldId="296"/>
        </pc:sldMkLst>
        <pc:spChg chg="mod">
          <ac:chgData name="Rawal Abbasi" userId="204d2a36f0ecac39" providerId="LiveId" clId="{CF4AB912-18A3-4A00-87C2-81122AB9435E}" dt="2023-11-29T07:28:09.798" v="13" actId="27636"/>
          <ac:spMkLst>
            <pc:docMk/>
            <pc:sldMk cId="1950970329" sldId="296"/>
            <ac:spMk id="3" creationId="{00000000-0000-0000-0000-000000000000}"/>
          </ac:spMkLst>
        </pc:spChg>
      </pc:sldChg>
      <pc:sldChg chg="modSp mod">
        <pc:chgData name="Rawal Abbasi" userId="204d2a36f0ecac39" providerId="LiveId" clId="{CF4AB912-18A3-4A00-87C2-81122AB9435E}" dt="2023-11-29T07:29:01.999" v="14" actId="12"/>
        <pc:sldMkLst>
          <pc:docMk/>
          <pc:sldMk cId="1123122425" sldId="298"/>
        </pc:sldMkLst>
        <pc:spChg chg="mod">
          <ac:chgData name="Rawal Abbasi" userId="204d2a36f0ecac39" providerId="LiveId" clId="{CF4AB912-18A3-4A00-87C2-81122AB9435E}" dt="2023-11-29T07:29:01.999" v="14" actId="12"/>
          <ac:spMkLst>
            <pc:docMk/>
            <pc:sldMk cId="1123122425" sldId="298"/>
            <ac:spMk id="3" creationId="{00000000-0000-0000-0000-000000000000}"/>
          </ac:spMkLst>
        </pc:spChg>
      </pc:sldChg>
      <pc:sldChg chg="modSp del mod">
        <pc:chgData name="Rawal Abbasi" userId="204d2a36f0ecac39" providerId="LiveId" clId="{CF4AB912-18A3-4A00-87C2-81122AB9435E}" dt="2023-11-29T07:30:00.377" v="17" actId="2696"/>
        <pc:sldMkLst>
          <pc:docMk/>
          <pc:sldMk cId="2224310099" sldId="300"/>
        </pc:sldMkLst>
        <pc:spChg chg="mod">
          <ac:chgData name="Rawal Abbasi" userId="204d2a36f0ecac39" providerId="LiveId" clId="{CF4AB912-18A3-4A00-87C2-81122AB9435E}" dt="2023-11-29T07:29:09.119" v="15" actId="12"/>
          <ac:spMkLst>
            <pc:docMk/>
            <pc:sldMk cId="2224310099" sldId="300"/>
            <ac:spMk id="3" creationId="{00000000-0000-0000-0000-000000000000}"/>
          </ac:spMkLst>
        </pc:spChg>
      </pc:sldChg>
      <pc:sldChg chg="modSp del mod">
        <pc:chgData name="Rawal Abbasi" userId="204d2a36f0ecac39" providerId="LiveId" clId="{CF4AB912-18A3-4A00-87C2-81122AB9435E}" dt="2023-11-29T07:30:00.377" v="17" actId="2696"/>
        <pc:sldMkLst>
          <pc:docMk/>
          <pc:sldMk cId="3851341271" sldId="301"/>
        </pc:sldMkLst>
        <pc:spChg chg="mod">
          <ac:chgData name="Rawal Abbasi" userId="204d2a36f0ecac39" providerId="LiveId" clId="{CF4AB912-18A3-4A00-87C2-81122AB9435E}" dt="2023-11-29T07:29:16.320" v="16" actId="12"/>
          <ac:spMkLst>
            <pc:docMk/>
            <pc:sldMk cId="3851341271" sldId="301"/>
            <ac:spMk id="3" creationId="{00000000-0000-0000-0000-000000000000}"/>
          </ac:spMkLst>
        </pc:spChg>
      </pc:sldChg>
      <pc:sldChg chg="modSp mod">
        <pc:chgData name="Rawal Abbasi" userId="204d2a36f0ecac39" providerId="LiveId" clId="{CF4AB912-18A3-4A00-87C2-81122AB9435E}" dt="2023-11-29T07:37:59.361" v="18" actId="12"/>
        <pc:sldMkLst>
          <pc:docMk/>
          <pc:sldMk cId="1830412909" sldId="310"/>
        </pc:sldMkLst>
        <pc:spChg chg="mod">
          <ac:chgData name="Rawal Abbasi" userId="204d2a36f0ecac39" providerId="LiveId" clId="{CF4AB912-18A3-4A00-87C2-81122AB9435E}" dt="2023-11-29T07:37:59.361" v="18" actId="12"/>
          <ac:spMkLst>
            <pc:docMk/>
            <pc:sldMk cId="1830412909" sldId="310"/>
            <ac:spMk id="3" creationId="{00000000-0000-0000-0000-000000000000}"/>
          </ac:spMkLst>
        </pc:spChg>
      </pc:sldChg>
      <pc:sldChg chg="addSp modSp new mod">
        <pc:chgData name="Rawal Abbasi" userId="204d2a36f0ecac39" providerId="LiveId" clId="{CF4AB912-18A3-4A00-87C2-81122AB9435E}" dt="2023-11-29T07:27:23.583" v="11" actId="20577"/>
        <pc:sldMkLst>
          <pc:docMk/>
          <pc:sldMk cId="1968678579" sldId="320"/>
        </pc:sldMkLst>
        <pc:spChg chg="mod">
          <ac:chgData name="Rawal Abbasi" userId="204d2a36f0ecac39" providerId="LiveId" clId="{CF4AB912-18A3-4A00-87C2-81122AB9435E}" dt="2023-11-29T07:27:23.583" v="11" actId="20577"/>
          <ac:spMkLst>
            <pc:docMk/>
            <pc:sldMk cId="1968678579" sldId="320"/>
            <ac:spMk id="3" creationId="{4DE93335-BACF-99FB-A7BC-EBE4562900C3}"/>
          </ac:spMkLst>
        </pc:spChg>
        <pc:spChg chg="add mod">
          <ac:chgData name="Rawal Abbasi" userId="204d2a36f0ecac39" providerId="LiveId" clId="{CF4AB912-18A3-4A00-87C2-81122AB9435E}" dt="2023-11-29T07:27:12.632" v="3"/>
          <ac:spMkLst>
            <pc:docMk/>
            <pc:sldMk cId="1968678579" sldId="320"/>
            <ac:spMk id="4" creationId="{32C48C0B-E98B-7282-54A3-ED6E2E87E49C}"/>
          </ac:spMkLst>
        </pc:spChg>
      </pc:sldChg>
    </pc:docChg>
  </pc:docChgLst>
  <pc:docChgLst>
    <pc:chgData name="Rawal Abbasi" userId="204d2a36f0ecac39" providerId="LiveId" clId="{853D857C-E1C2-4CF4-A22C-6CA076C5E468}"/>
    <pc:docChg chg="custSel addSld delSld modSld">
      <pc:chgData name="Rawal Abbasi" userId="204d2a36f0ecac39" providerId="LiveId" clId="{853D857C-E1C2-4CF4-A22C-6CA076C5E468}" dt="2024-04-24T15:59:32.624" v="12" actId="47"/>
      <pc:docMkLst>
        <pc:docMk/>
      </pc:docMkLst>
      <pc:sldChg chg="del">
        <pc:chgData name="Rawal Abbasi" userId="204d2a36f0ecac39" providerId="LiveId" clId="{853D857C-E1C2-4CF4-A22C-6CA076C5E468}" dt="2024-04-24T15:59:32.624" v="12" actId="47"/>
        <pc:sldMkLst>
          <pc:docMk/>
          <pc:sldMk cId="0" sldId="256"/>
        </pc:sldMkLst>
      </pc:sldChg>
      <pc:sldChg chg="del">
        <pc:chgData name="Rawal Abbasi" userId="204d2a36f0ecac39" providerId="LiveId" clId="{853D857C-E1C2-4CF4-A22C-6CA076C5E468}" dt="2024-04-22T04:20:26.517" v="5" actId="47"/>
        <pc:sldMkLst>
          <pc:docMk/>
          <pc:sldMk cId="0" sldId="271"/>
        </pc:sldMkLst>
      </pc:sldChg>
      <pc:sldChg chg="modSp mod">
        <pc:chgData name="Rawal Abbasi" userId="204d2a36f0ecac39" providerId="LiveId" clId="{853D857C-E1C2-4CF4-A22C-6CA076C5E468}" dt="2024-04-22T04:24:33.744" v="8" actId="27636"/>
        <pc:sldMkLst>
          <pc:docMk/>
          <pc:sldMk cId="0" sldId="275"/>
        </pc:sldMkLst>
        <pc:spChg chg="mod">
          <ac:chgData name="Rawal Abbasi" userId="204d2a36f0ecac39" providerId="LiveId" clId="{853D857C-E1C2-4CF4-A22C-6CA076C5E468}" dt="2024-04-22T04:24:33.744" v="8" actId="27636"/>
          <ac:spMkLst>
            <pc:docMk/>
            <pc:sldMk cId="0" sldId="275"/>
            <ac:spMk id="3" creationId="{00000000-0000-0000-0000-000000000000}"/>
          </ac:spMkLst>
        </pc:spChg>
      </pc:sldChg>
      <pc:sldChg chg="add">
        <pc:chgData name="Rawal Abbasi" userId="204d2a36f0ecac39" providerId="LiveId" clId="{853D857C-E1C2-4CF4-A22C-6CA076C5E468}" dt="2024-04-22T04:26:23.673" v="9"/>
        <pc:sldMkLst>
          <pc:docMk/>
          <pc:sldMk cId="0" sldId="301"/>
        </pc:sldMkLst>
      </pc:sldChg>
      <pc:sldChg chg="add">
        <pc:chgData name="Rawal Abbasi" userId="204d2a36f0ecac39" providerId="LiveId" clId="{853D857C-E1C2-4CF4-A22C-6CA076C5E468}" dt="2024-04-22T04:19:36.496" v="0"/>
        <pc:sldMkLst>
          <pc:docMk/>
          <pc:sldMk cId="0" sldId="321"/>
        </pc:sldMkLst>
      </pc:sldChg>
      <pc:sldChg chg="add">
        <pc:chgData name="Rawal Abbasi" userId="204d2a36f0ecac39" providerId="LiveId" clId="{853D857C-E1C2-4CF4-A22C-6CA076C5E468}" dt="2024-04-22T04:19:36.496" v="0"/>
        <pc:sldMkLst>
          <pc:docMk/>
          <pc:sldMk cId="0" sldId="322"/>
        </pc:sldMkLst>
      </pc:sldChg>
      <pc:sldChg chg="add">
        <pc:chgData name="Rawal Abbasi" userId="204d2a36f0ecac39" providerId="LiveId" clId="{853D857C-E1C2-4CF4-A22C-6CA076C5E468}" dt="2024-04-22T04:20:23.614" v="1"/>
        <pc:sldMkLst>
          <pc:docMk/>
          <pc:sldMk cId="0" sldId="323"/>
        </pc:sldMkLst>
      </pc:sldChg>
      <pc:sldChg chg="modSp add mod">
        <pc:chgData name="Rawal Abbasi" userId="204d2a36f0ecac39" providerId="LiveId" clId="{853D857C-E1C2-4CF4-A22C-6CA076C5E468}" dt="2024-04-22T04:20:23.692" v="3" actId="27636"/>
        <pc:sldMkLst>
          <pc:docMk/>
          <pc:sldMk cId="0" sldId="324"/>
        </pc:sldMkLst>
        <pc:spChg chg="mod">
          <ac:chgData name="Rawal Abbasi" userId="204d2a36f0ecac39" providerId="LiveId" clId="{853D857C-E1C2-4CF4-A22C-6CA076C5E468}" dt="2024-04-22T04:20:23.692" v="3" actId="27636"/>
          <ac:spMkLst>
            <pc:docMk/>
            <pc:sldMk cId="0" sldId="324"/>
            <ac:spMk id="390" creationId="{00000000-0000-0000-0000-000000000000}"/>
          </ac:spMkLst>
        </pc:spChg>
        <pc:spChg chg="mod">
          <ac:chgData name="Rawal Abbasi" userId="204d2a36f0ecac39" providerId="LiveId" clId="{853D857C-E1C2-4CF4-A22C-6CA076C5E468}" dt="2024-04-22T04:20:23.692" v="2" actId="27636"/>
          <ac:spMkLst>
            <pc:docMk/>
            <pc:sldMk cId="0" sldId="324"/>
            <ac:spMk id="391" creationId="{00000000-0000-0000-0000-000000000000}"/>
          </ac:spMkLst>
        </pc:spChg>
      </pc:sldChg>
      <pc:sldChg chg="modSp add mod">
        <pc:chgData name="Rawal Abbasi" userId="204d2a36f0ecac39" providerId="LiveId" clId="{853D857C-E1C2-4CF4-A22C-6CA076C5E468}" dt="2024-04-22T04:20:23.707" v="4" actId="27636"/>
        <pc:sldMkLst>
          <pc:docMk/>
          <pc:sldMk cId="0" sldId="325"/>
        </pc:sldMkLst>
        <pc:spChg chg="mod">
          <ac:chgData name="Rawal Abbasi" userId="204d2a36f0ecac39" providerId="LiveId" clId="{853D857C-E1C2-4CF4-A22C-6CA076C5E468}" dt="2024-04-22T04:20:23.707" v="4" actId="27636"/>
          <ac:spMkLst>
            <pc:docMk/>
            <pc:sldMk cId="0" sldId="325"/>
            <ac:spMk id="398" creationId="{00000000-0000-0000-0000-000000000000}"/>
          </ac:spMkLst>
        </pc:spChg>
      </pc:sldChg>
      <pc:sldChg chg="add">
        <pc:chgData name="Rawal Abbasi" userId="204d2a36f0ecac39" providerId="LiveId" clId="{853D857C-E1C2-4CF4-A22C-6CA076C5E468}" dt="2024-04-22T04:21:09.938" v="6"/>
        <pc:sldMkLst>
          <pc:docMk/>
          <pc:sldMk cId="0" sldId="326"/>
        </pc:sldMkLst>
      </pc:sldChg>
      <pc:sldChg chg="add">
        <pc:chgData name="Rawal Abbasi" userId="204d2a36f0ecac39" providerId="LiveId" clId="{853D857C-E1C2-4CF4-A22C-6CA076C5E468}" dt="2024-04-22T04:21:09.938" v="6"/>
        <pc:sldMkLst>
          <pc:docMk/>
          <pc:sldMk cId="0" sldId="327"/>
        </pc:sldMkLst>
      </pc:sldChg>
      <pc:sldChg chg="add">
        <pc:chgData name="Rawal Abbasi" userId="204d2a36f0ecac39" providerId="LiveId" clId="{853D857C-E1C2-4CF4-A22C-6CA076C5E468}" dt="2024-04-22T04:21:09.938" v="6"/>
        <pc:sldMkLst>
          <pc:docMk/>
          <pc:sldMk cId="0" sldId="328"/>
        </pc:sldMkLst>
      </pc:sldChg>
      <pc:sldChg chg="modSp add del mod setBg modNotes">
        <pc:chgData name="Rawal Abbasi" userId="204d2a36f0ecac39" providerId="LiveId" clId="{853D857C-E1C2-4CF4-A22C-6CA076C5E468}" dt="2024-04-22T04:28:55.594" v="11" actId="47"/>
        <pc:sldMkLst>
          <pc:docMk/>
          <pc:sldMk cId="0" sldId="329"/>
        </pc:sldMkLst>
        <pc:spChg chg="mod">
          <ac:chgData name="Rawal Abbasi" userId="204d2a36f0ecac39" providerId="LiveId" clId="{853D857C-E1C2-4CF4-A22C-6CA076C5E468}" dt="2024-04-22T04:26:23.747" v="10" actId="27636"/>
          <ac:spMkLst>
            <pc:docMk/>
            <pc:sldMk cId="0" sldId="329"/>
            <ac:spMk id="4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B0C78-2E0A-4BBE-9153-503DE00B47BB}" type="datetimeFigureOut">
              <a:rPr lang="x-none" smtClean="0"/>
              <a:t>4/24/2024</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88FD1-D543-44C5-B28A-B751D9F933A9}" type="slidenum">
              <a:rPr lang="x-none" smtClean="0"/>
              <a:t>‹#›</a:t>
            </a:fld>
            <a:endParaRPr lang="x-none"/>
          </a:p>
        </p:txBody>
      </p:sp>
    </p:spTree>
    <p:extLst>
      <p:ext uri="{BB962C8B-B14F-4D97-AF65-F5344CB8AC3E}">
        <p14:creationId xmlns:p14="http://schemas.microsoft.com/office/powerpoint/2010/main" val="381126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D0388FD1-D543-44C5-B28A-B751D9F933A9}" type="slidenum">
              <a:rPr lang="x-none" smtClean="0"/>
              <a:t>13</a:t>
            </a:fld>
            <a:endParaRPr lang="x-none"/>
          </a:p>
        </p:txBody>
      </p:sp>
    </p:spTree>
    <p:extLst>
      <p:ext uri="{BB962C8B-B14F-4D97-AF65-F5344CB8AC3E}">
        <p14:creationId xmlns:p14="http://schemas.microsoft.com/office/powerpoint/2010/main" val="350686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88FD1-D543-44C5-B28A-B751D9F933A9}" type="slidenum">
              <a:rPr lang="x-none" smtClean="0"/>
              <a:t>46</a:t>
            </a:fld>
            <a:endParaRPr lang="x-none"/>
          </a:p>
        </p:txBody>
      </p:sp>
    </p:spTree>
    <p:extLst>
      <p:ext uri="{BB962C8B-B14F-4D97-AF65-F5344CB8AC3E}">
        <p14:creationId xmlns:p14="http://schemas.microsoft.com/office/powerpoint/2010/main" val="157675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D0388FD1-D543-44C5-B28A-B751D9F933A9}" type="slidenum">
              <a:rPr lang="x-none" smtClean="0"/>
              <a:t>15</a:t>
            </a:fld>
            <a:endParaRPr lang="x-none"/>
          </a:p>
        </p:txBody>
      </p:sp>
    </p:spTree>
    <p:extLst>
      <p:ext uri="{BB962C8B-B14F-4D97-AF65-F5344CB8AC3E}">
        <p14:creationId xmlns:p14="http://schemas.microsoft.com/office/powerpoint/2010/main" val="129519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2d867cd4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2d867cd475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22d867cd475_0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2d867cd475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2d867cd475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2d867cd475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Functions</a:t>
            </a:r>
          </a:p>
        </p:txBody>
      </p:sp>
      <p:sp>
        <p:nvSpPr>
          <p:cNvPr id="3" name="Content Placeholder 2"/>
          <p:cNvSpPr>
            <a:spLocks noGrp="1"/>
          </p:cNvSpPr>
          <p:nvPr>
            <p:ph idx="1"/>
          </p:nvPr>
        </p:nvSpPr>
        <p:spPr/>
        <p:txBody>
          <a:bodyPr>
            <a:normAutofit/>
          </a:bodyPr>
          <a:lstStyle/>
          <a:p>
            <a:r>
              <a:rPr lang="en-US" dirty="0"/>
              <a:t>A generic function defines a general set of operations that will be applied to various types of data. The type of data that the function will operate upon is passed to it as a parameter</a:t>
            </a:r>
          </a:p>
          <a:p>
            <a:endParaRPr lang="en-US" dirty="0"/>
          </a:p>
          <a:p>
            <a:r>
              <a:rPr lang="en-US" dirty="0"/>
              <a:t>A single general procedure can be applied to a wide range of data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call a function template?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call the template function a couple of ways. Firstly, we can call it by explicitly specifying the type like so</a:t>
            </a:r>
          </a:p>
          <a:p>
            <a:r>
              <a:rPr lang="en-US" sz="3600" b="1" dirty="0"/>
              <a:t>//Explicit type parametrizing.</a:t>
            </a:r>
          </a:p>
          <a:p>
            <a:endParaRPr lang="en-US" dirty="0"/>
          </a:p>
          <a:p>
            <a:r>
              <a:rPr lang="en-US" dirty="0" err="1"/>
              <a:t>int</a:t>
            </a:r>
            <a:r>
              <a:rPr lang="en-US" dirty="0"/>
              <a:t> </a:t>
            </a:r>
            <a:r>
              <a:rPr lang="en-US" dirty="0" err="1"/>
              <a:t>myint</a:t>
            </a:r>
            <a:r>
              <a:rPr lang="en-US" dirty="0"/>
              <a:t> = 5;</a:t>
            </a:r>
          </a:p>
          <a:p>
            <a:r>
              <a:rPr lang="en-US" dirty="0" err="1"/>
              <a:t>someFunction</a:t>
            </a:r>
            <a:r>
              <a:rPr lang="en-US" dirty="0"/>
              <a:t>&lt;</a:t>
            </a:r>
            <a:r>
              <a:rPr lang="en-US" dirty="0" err="1"/>
              <a:t>int</a:t>
            </a:r>
            <a:r>
              <a:rPr lang="en-US" dirty="0"/>
              <a:t>&gt;(</a:t>
            </a:r>
            <a:r>
              <a:rPr lang="en-US" dirty="0" err="1"/>
              <a:t>myint</a:t>
            </a:r>
            <a:r>
              <a:rPr lang="en-US" dirty="0"/>
              <a:t>);</a:t>
            </a:r>
          </a:p>
          <a:p>
            <a:r>
              <a:rPr lang="en-US" dirty="0"/>
              <a:t>double </a:t>
            </a:r>
            <a:r>
              <a:rPr lang="en-US" dirty="0" err="1"/>
              <a:t>mydouble</a:t>
            </a:r>
            <a:r>
              <a:rPr lang="en-US" dirty="0"/>
              <a:t> = 99.9;</a:t>
            </a:r>
          </a:p>
          <a:p>
            <a:r>
              <a:rPr lang="en-US" dirty="0" err="1"/>
              <a:t>someFunction</a:t>
            </a:r>
            <a:r>
              <a:rPr lang="en-US" dirty="0"/>
              <a:t>&lt;double&gt;(</a:t>
            </a:r>
            <a:r>
              <a:rPr lang="en-US" dirty="0" err="1"/>
              <a:t>mydouble</a:t>
            </a:r>
            <a:r>
              <a:rPr lang="en-US" dirty="0"/>
              <a:t>);</a:t>
            </a:r>
          </a:p>
        </p:txBody>
      </p:sp>
    </p:spTree>
    <p:extLst>
      <p:ext uri="{BB962C8B-B14F-4D97-AF65-F5344CB8AC3E}">
        <p14:creationId xmlns:p14="http://schemas.microsoft.com/office/powerpoint/2010/main" val="81769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type parametrizing</a:t>
            </a:r>
            <a:br>
              <a:rPr lang="en-US" dirty="0"/>
            </a:br>
            <a:endParaRPr lang="en-US" dirty="0"/>
          </a:p>
        </p:txBody>
      </p:sp>
      <p:sp>
        <p:nvSpPr>
          <p:cNvPr id="3" name="Content Placeholder 2"/>
          <p:cNvSpPr>
            <a:spLocks noGrp="1"/>
          </p:cNvSpPr>
          <p:nvPr>
            <p:ph idx="1"/>
          </p:nvPr>
        </p:nvSpPr>
        <p:spPr/>
        <p:txBody>
          <a:bodyPr/>
          <a:lstStyle/>
          <a:p>
            <a:r>
              <a:rPr lang="en-US" dirty="0"/>
              <a:t>However with template function the compiler can determine the parametrizing types when we don't provide them, hence we can also call </a:t>
            </a:r>
            <a:r>
              <a:rPr lang="en-US" dirty="0" err="1"/>
              <a:t>someFunction</a:t>
            </a:r>
            <a:r>
              <a:rPr lang="en-US" dirty="0"/>
              <a:t>() like so</a:t>
            </a:r>
          </a:p>
          <a:p>
            <a:r>
              <a:rPr lang="en-US" dirty="0" err="1"/>
              <a:t>int</a:t>
            </a:r>
            <a:r>
              <a:rPr lang="en-US" dirty="0"/>
              <a:t> </a:t>
            </a:r>
            <a:r>
              <a:rPr lang="en-US" dirty="0" err="1"/>
              <a:t>myint</a:t>
            </a:r>
            <a:r>
              <a:rPr lang="en-US" dirty="0"/>
              <a:t> = 5;</a:t>
            </a:r>
          </a:p>
          <a:p>
            <a:r>
              <a:rPr lang="en-US" dirty="0" err="1"/>
              <a:t>someFunction</a:t>
            </a:r>
            <a:r>
              <a:rPr lang="en-US" dirty="0"/>
              <a:t>() &lt;&gt;(</a:t>
            </a:r>
            <a:r>
              <a:rPr lang="en-US" dirty="0" err="1"/>
              <a:t>myint</a:t>
            </a:r>
            <a:r>
              <a:rPr lang="en-US" dirty="0"/>
              <a:t>);</a:t>
            </a:r>
          </a:p>
          <a:p>
            <a:endParaRPr lang="en-US" dirty="0"/>
          </a:p>
        </p:txBody>
      </p:sp>
    </p:spTree>
    <p:extLst>
      <p:ext uri="{BB962C8B-B14F-4D97-AF65-F5344CB8AC3E}">
        <p14:creationId xmlns:p14="http://schemas.microsoft.com/office/powerpoint/2010/main" val="138636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type parametrizing</a:t>
            </a:r>
          </a:p>
        </p:txBody>
      </p:sp>
      <p:sp>
        <p:nvSpPr>
          <p:cNvPr id="3" name="Content Placeholder 2"/>
          <p:cNvSpPr>
            <a:spLocks noGrp="1"/>
          </p:cNvSpPr>
          <p:nvPr>
            <p:ph idx="1"/>
          </p:nvPr>
        </p:nvSpPr>
        <p:spPr/>
        <p:txBody>
          <a:bodyPr/>
          <a:lstStyle/>
          <a:p>
            <a:r>
              <a:rPr lang="en-US" dirty="0"/>
              <a:t>double </a:t>
            </a:r>
            <a:r>
              <a:rPr lang="en-US" dirty="0" err="1"/>
              <a:t>mydouble</a:t>
            </a:r>
            <a:r>
              <a:rPr lang="en-US" dirty="0"/>
              <a:t> = 99.9;</a:t>
            </a:r>
          </a:p>
          <a:p>
            <a:r>
              <a:rPr lang="en-US" dirty="0" err="1"/>
              <a:t>someFunction</a:t>
            </a:r>
            <a:r>
              <a:rPr lang="en-US" dirty="0"/>
              <a:t>(</a:t>
            </a:r>
            <a:r>
              <a:rPr lang="en-US" dirty="0" err="1"/>
              <a:t>mydouble</a:t>
            </a:r>
            <a:r>
              <a:rPr lang="en-US" dirty="0"/>
              <a:t>);</a:t>
            </a:r>
          </a:p>
          <a:p>
            <a:r>
              <a:rPr lang="en-US" dirty="0"/>
              <a:t>The first call with empty angle brackets tells the compiler that we are calling a template function and the second call leaves it up to the compiler to infer.</a:t>
            </a:r>
          </a:p>
        </p:txBody>
      </p:sp>
    </p:spTree>
    <p:extLst>
      <p:ext uri="{BB962C8B-B14F-4D97-AF65-F5344CB8AC3E}">
        <p14:creationId xmlns:p14="http://schemas.microsoft.com/office/powerpoint/2010/main" val="181307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b="1" dirty="0"/>
              <a:t>template &lt;class X&gt;  void  </a:t>
            </a:r>
            <a:r>
              <a:rPr lang="en-US" b="1" dirty="0" err="1"/>
              <a:t>SimplePrint</a:t>
            </a:r>
            <a:r>
              <a:rPr lang="en-US" b="1" dirty="0"/>
              <a:t> (X a)</a:t>
            </a:r>
          </a:p>
          <a:p>
            <a:pPr>
              <a:buNone/>
            </a:pPr>
            <a:r>
              <a:rPr lang="en-US" b="1" dirty="0"/>
              <a:t>{</a:t>
            </a:r>
          </a:p>
          <a:p>
            <a:pPr>
              <a:buNone/>
            </a:pPr>
            <a:r>
              <a:rPr lang="en-US" b="1" dirty="0"/>
              <a:t>	</a:t>
            </a:r>
            <a:r>
              <a:rPr lang="en-US" b="1" dirty="0" err="1"/>
              <a:t>cout</a:t>
            </a:r>
            <a:r>
              <a:rPr lang="en-US" b="1" dirty="0"/>
              <a:t> &lt;&lt; “Parameter is: ” &lt;&lt; a;</a:t>
            </a:r>
          </a:p>
          <a:p>
            <a:pPr>
              <a:buNone/>
            </a:pPr>
            <a:r>
              <a:rPr lang="en-US" b="1" dirty="0"/>
              <a:t>}</a:t>
            </a:r>
          </a:p>
          <a:p>
            <a:pPr>
              <a:buNone/>
            </a:pPr>
            <a:endParaRPr lang="en-US" b="1" dirty="0"/>
          </a:p>
          <a:p>
            <a:pPr>
              <a:buNone/>
            </a:pPr>
            <a:r>
              <a:rPr lang="en-US" b="1" dirty="0" err="1"/>
              <a:t>int</a:t>
            </a:r>
            <a:r>
              <a:rPr lang="en-US" b="1" dirty="0"/>
              <a:t> main()</a:t>
            </a:r>
          </a:p>
          <a:p>
            <a:pPr>
              <a:buNone/>
            </a:pPr>
            <a:r>
              <a:rPr lang="en-US" b="1" dirty="0"/>
              <a:t>{</a:t>
            </a:r>
          </a:p>
          <a:p>
            <a:pPr>
              <a:buNone/>
            </a:pPr>
            <a:r>
              <a:rPr lang="en-US" b="1" dirty="0"/>
              <a:t>	</a:t>
            </a:r>
            <a:r>
              <a:rPr lang="en-US" b="1" dirty="0" err="1"/>
              <a:t>int</a:t>
            </a:r>
            <a:r>
              <a:rPr lang="en-US" b="1" dirty="0"/>
              <a:t> </a:t>
            </a:r>
            <a:r>
              <a:rPr lang="en-US" b="1" dirty="0" err="1"/>
              <a:t>i</a:t>
            </a:r>
            <a:r>
              <a:rPr lang="en-US" b="1" dirty="0"/>
              <a:t> = 20; char c = ‘M’; float f = 5.5;</a:t>
            </a:r>
          </a:p>
          <a:p>
            <a:pPr>
              <a:buNone/>
            </a:pPr>
            <a:r>
              <a:rPr lang="en-US" b="1" dirty="0"/>
              <a:t>	</a:t>
            </a:r>
            <a:r>
              <a:rPr lang="en-US" b="1" dirty="0" err="1"/>
              <a:t>SimplePrint</a:t>
            </a:r>
            <a:r>
              <a:rPr lang="en-US" b="1" dirty="0"/>
              <a:t> ( </a:t>
            </a:r>
            <a:r>
              <a:rPr lang="en-US" b="1" dirty="0" err="1"/>
              <a:t>i</a:t>
            </a:r>
            <a:r>
              <a:rPr lang="en-US" b="1" dirty="0"/>
              <a:t> );</a:t>
            </a:r>
            <a:br>
              <a:rPr lang="en-US" b="1" dirty="0"/>
            </a:br>
            <a:r>
              <a:rPr lang="en-US" b="1" dirty="0" err="1"/>
              <a:t>SimplePrint</a:t>
            </a:r>
            <a:r>
              <a:rPr lang="en-US" b="1" dirty="0"/>
              <a:t> ( c );</a:t>
            </a:r>
            <a:br>
              <a:rPr lang="en-US" b="1" dirty="0"/>
            </a:br>
            <a:r>
              <a:rPr lang="en-US" b="1" dirty="0" err="1"/>
              <a:t>SimplePrint</a:t>
            </a:r>
            <a:r>
              <a:rPr lang="en-US" b="1" dirty="0"/>
              <a:t> ( f );</a:t>
            </a:r>
          </a:p>
          <a:p>
            <a:pPr>
              <a:buNone/>
            </a:pPr>
            <a:r>
              <a:rPr lang="en-US" b="1"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5EE4-48D5-B10F-33BE-550EC25D5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E93335-BACF-99FB-A7BC-EBE4562900C3}"/>
              </a:ext>
            </a:extLst>
          </p:cNvPr>
          <p:cNvSpPr>
            <a:spLocks noGrp="1"/>
          </p:cNvSpPr>
          <p:nvPr>
            <p:ph idx="1"/>
          </p:nvPr>
        </p:nvSpPr>
        <p:spPr/>
        <p:txBody>
          <a:bodyPr/>
          <a:lstStyle/>
          <a:p>
            <a:pPr>
              <a:buNone/>
            </a:pPr>
            <a:r>
              <a:rPr lang="en-US" b="1" dirty="0"/>
              <a:t>template &lt;class T&gt; void </a:t>
            </a:r>
            <a:r>
              <a:rPr lang="en-US" b="1" dirty="0" err="1"/>
              <a:t>swapargs</a:t>
            </a:r>
            <a:r>
              <a:rPr lang="en-US" b="1" dirty="0"/>
              <a:t>(T a, T b)</a:t>
            </a:r>
          </a:p>
          <a:p>
            <a:pPr>
              <a:buNone/>
            </a:pPr>
            <a:r>
              <a:rPr lang="en-US" b="1" dirty="0"/>
              <a:t>{</a:t>
            </a:r>
          </a:p>
          <a:p>
            <a:pPr>
              <a:buNone/>
            </a:pPr>
            <a:r>
              <a:rPr lang="en-US" b="1" dirty="0"/>
              <a:t>	T temp;</a:t>
            </a:r>
          </a:p>
          <a:p>
            <a:pPr>
              <a:buNone/>
            </a:pPr>
            <a:r>
              <a:rPr lang="en-US" b="1" dirty="0"/>
              <a:t>	temp = a;</a:t>
            </a:r>
          </a:p>
          <a:p>
            <a:pPr>
              <a:buNone/>
            </a:pPr>
            <a:r>
              <a:rPr lang="en-US" b="1" dirty="0"/>
              <a:t>	a = b;</a:t>
            </a:r>
          </a:p>
          <a:p>
            <a:pPr>
              <a:buNone/>
            </a:pPr>
            <a:r>
              <a:rPr lang="en-US" b="1" dirty="0"/>
              <a:t>	b = temp;</a:t>
            </a:r>
          </a:p>
          <a:p>
            <a:pPr>
              <a:buNone/>
            </a:pPr>
            <a:r>
              <a:rPr lang="en-US" b="1" dirty="0"/>
              <a:t>}</a:t>
            </a:r>
            <a:endParaRPr lang="en-US" dirty="0"/>
          </a:p>
        </p:txBody>
      </p:sp>
      <p:sp>
        <p:nvSpPr>
          <p:cNvPr id="4" name="TextBox 3">
            <a:extLst>
              <a:ext uri="{FF2B5EF4-FFF2-40B4-BE49-F238E27FC236}">
                <a16:creationId xmlns:a16="http://schemas.microsoft.com/office/drawing/2014/main" id="{32C48C0B-E98B-7282-54A3-ED6E2E87E49C}"/>
              </a:ext>
            </a:extLst>
          </p:cNvPr>
          <p:cNvSpPr txBox="1"/>
          <p:nvPr/>
        </p:nvSpPr>
        <p:spPr>
          <a:xfrm>
            <a:off x="3886200" y="2819400"/>
            <a:ext cx="4572000" cy="3170099"/>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a:t>
            </a:r>
            <a:r>
              <a:rPr lang="en-US" sz="2000" b="1" dirty="0" err="1"/>
              <a:t>int</a:t>
            </a:r>
            <a:r>
              <a:rPr lang="en-US" sz="2000" b="1" dirty="0"/>
              <a:t> </a:t>
            </a:r>
            <a:r>
              <a:rPr lang="en-US" sz="2000" b="1" dirty="0" err="1"/>
              <a:t>i</a:t>
            </a:r>
            <a:r>
              <a:rPr lang="en-US" sz="2000" b="1" dirty="0"/>
              <a:t>=10, j=20;</a:t>
            </a:r>
            <a:br>
              <a:rPr lang="en-US" sz="2000" b="1" dirty="0"/>
            </a:br>
            <a:r>
              <a:rPr lang="en-US" sz="2000" b="1" dirty="0"/>
              <a:t>           double x=10.1, y=23.3;</a:t>
            </a:r>
            <a:br>
              <a:rPr lang="en-US" sz="2000" b="1" dirty="0"/>
            </a:br>
            <a:r>
              <a:rPr lang="en-US" sz="2000" b="1" dirty="0"/>
              <a:t>           </a:t>
            </a:r>
            <a:r>
              <a:rPr lang="pt-BR" sz="2000" b="1" dirty="0"/>
              <a:t>char a='x', b='z';</a:t>
            </a:r>
          </a:p>
          <a:p>
            <a:endParaRPr lang="pt-BR" sz="2000" b="1" dirty="0"/>
          </a:p>
          <a:p>
            <a:r>
              <a:rPr lang="pt-BR" sz="2000" b="1" dirty="0"/>
              <a:t>            </a:t>
            </a:r>
            <a:r>
              <a:rPr lang="en-US" sz="2000" b="1" dirty="0" err="1"/>
              <a:t>swapargs</a:t>
            </a:r>
            <a:r>
              <a:rPr lang="en-US" sz="2000" b="1" dirty="0"/>
              <a:t>(</a:t>
            </a:r>
            <a:r>
              <a:rPr lang="en-US" sz="2000" b="1" dirty="0" err="1"/>
              <a:t>i</a:t>
            </a:r>
            <a:r>
              <a:rPr lang="en-US" sz="2000" b="1" dirty="0"/>
              <a:t>, j); // swap integers</a:t>
            </a:r>
          </a:p>
          <a:p>
            <a:r>
              <a:rPr lang="en-US" sz="2000" b="1" dirty="0"/>
              <a:t>            </a:t>
            </a:r>
            <a:r>
              <a:rPr lang="en-US" sz="2000" b="1" dirty="0" err="1"/>
              <a:t>swapargs</a:t>
            </a:r>
            <a:r>
              <a:rPr lang="en-US" sz="2000" b="1" dirty="0"/>
              <a:t>(x, y); // swap floats</a:t>
            </a:r>
          </a:p>
          <a:p>
            <a:r>
              <a:rPr lang="en-US" sz="2000" b="1" dirty="0"/>
              <a:t>            </a:t>
            </a:r>
            <a:r>
              <a:rPr lang="en-US" sz="2000" b="1" dirty="0" err="1"/>
              <a:t>swapargs</a:t>
            </a:r>
            <a:r>
              <a:rPr lang="en-US" sz="2000" b="1" dirty="0"/>
              <a:t>(a, b); // swap chars</a:t>
            </a:r>
          </a:p>
          <a:p>
            <a:r>
              <a:rPr lang="en-US" sz="2000" b="1" dirty="0"/>
              <a:t>}</a:t>
            </a:r>
          </a:p>
        </p:txBody>
      </p:sp>
    </p:spTree>
    <p:extLst>
      <p:ext uri="{BB962C8B-B14F-4D97-AF65-F5344CB8AC3E}">
        <p14:creationId xmlns:p14="http://schemas.microsoft.com/office/powerpoint/2010/main" val="196867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lstStyle/>
          <a:p>
            <a:pPr>
              <a:buNone/>
            </a:pPr>
            <a:r>
              <a:rPr lang="en-US" b="1" dirty="0"/>
              <a:t>template &lt;class T&gt; void </a:t>
            </a:r>
            <a:r>
              <a:rPr lang="en-US" b="1" dirty="0" err="1"/>
              <a:t>swapargs</a:t>
            </a:r>
            <a:r>
              <a:rPr lang="en-US" b="1" dirty="0"/>
              <a:t>(T &amp;a, T &amp;b)</a:t>
            </a:r>
          </a:p>
          <a:p>
            <a:pPr>
              <a:buNone/>
            </a:pPr>
            <a:r>
              <a:rPr lang="en-US" b="1" dirty="0"/>
              <a:t>{</a:t>
            </a:r>
          </a:p>
          <a:p>
            <a:pPr>
              <a:buNone/>
            </a:pPr>
            <a:r>
              <a:rPr lang="en-US" b="1" dirty="0"/>
              <a:t>	T temp;</a:t>
            </a:r>
          </a:p>
          <a:p>
            <a:pPr>
              <a:buNone/>
            </a:pPr>
            <a:r>
              <a:rPr lang="en-US" b="1" dirty="0"/>
              <a:t>	temp = a;</a:t>
            </a:r>
          </a:p>
          <a:p>
            <a:pPr>
              <a:buNone/>
            </a:pPr>
            <a:r>
              <a:rPr lang="en-US" b="1" dirty="0"/>
              <a:t>	a = b;</a:t>
            </a:r>
          </a:p>
          <a:p>
            <a:pPr>
              <a:buNone/>
            </a:pPr>
            <a:r>
              <a:rPr lang="en-US" b="1" dirty="0"/>
              <a:t>	b = temp;</a:t>
            </a:r>
          </a:p>
          <a:p>
            <a:pPr>
              <a:buNone/>
            </a:pPr>
            <a:r>
              <a:rPr lang="en-US" b="1" dirty="0"/>
              <a:t>}</a:t>
            </a:r>
          </a:p>
        </p:txBody>
      </p:sp>
      <p:sp>
        <p:nvSpPr>
          <p:cNvPr id="4" name="TextBox 3"/>
          <p:cNvSpPr txBox="1"/>
          <p:nvPr/>
        </p:nvSpPr>
        <p:spPr>
          <a:xfrm>
            <a:off x="3886200" y="2819400"/>
            <a:ext cx="4572000" cy="3170099"/>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a:t>
            </a:r>
            <a:r>
              <a:rPr lang="en-US" sz="2000" b="1" dirty="0" err="1"/>
              <a:t>int</a:t>
            </a:r>
            <a:r>
              <a:rPr lang="en-US" sz="2000" b="1" dirty="0"/>
              <a:t> </a:t>
            </a:r>
            <a:r>
              <a:rPr lang="en-US" sz="2000" b="1" dirty="0" err="1"/>
              <a:t>i</a:t>
            </a:r>
            <a:r>
              <a:rPr lang="en-US" sz="2000" b="1" dirty="0"/>
              <a:t>=10, j=20;</a:t>
            </a:r>
            <a:br>
              <a:rPr lang="en-US" sz="2000" b="1" dirty="0"/>
            </a:br>
            <a:r>
              <a:rPr lang="en-US" sz="2000" b="1" dirty="0"/>
              <a:t>           double x=10.1, y=23.3;</a:t>
            </a:r>
            <a:br>
              <a:rPr lang="en-US" sz="2000" b="1" dirty="0"/>
            </a:br>
            <a:r>
              <a:rPr lang="en-US" sz="2000" b="1" dirty="0"/>
              <a:t>           </a:t>
            </a:r>
            <a:r>
              <a:rPr lang="pt-BR" sz="2000" b="1" dirty="0"/>
              <a:t>char a='x', b='z';</a:t>
            </a:r>
          </a:p>
          <a:p>
            <a:endParaRPr lang="pt-BR" sz="2000" b="1" dirty="0"/>
          </a:p>
          <a:p>
            <a:r>
              <a:rPr lang="pt-BR" sz="2000" b="1" dirty="0"/>
              <a:t>            </a:t>
            </a:r>
            <a:r>
              <a:rPr lang="en-US" sz="2000" b="1" dirty="0" err="1"/>
              <a:t>swapargs</a:t>
            </a:r>
            <a:r>
              <a:rPr lang="en-US" sz="2000" b="1" dirty="0"/>
              <a:t>(</a:t>
            </a:r>
            <a:r>
              <a:rPr lang="en-US" sz="2000" b="1" dirty="0" err="1"/>
              <a:t>i</a:t>
            </a:r>
            <a:r>
              <a:rPr lang="en-US" sz="2000" b="1" dirty="0"/>
              <a:t>, j); // swap integers</a:t>
            </a:r>
          </a:p>
          <a:p>
            <a:r>
              <a:rPr lang="en-US" sz="2000" b="1" dirty="0"/>
              <a:t>            </a:t>
            </a:r>
            <a:r>
              <a:rPr lang="en-US" sz="2000" b="1" dirty="0" err="1"/>
              <a:t>swapargs</a:t>
            </a:r>
            <a:r>
              <a:rPr lang="en-US" sz="2000" b="1" dirty="0"/>
              <a:t>(x, y); // swap floats</a:t>
            </a:r>
          </a:p>
          <a:p>
            <a:r>
              <a:rPr lang="en-US" sz="2000" b="1" dirty="0"/>
              <a:t>            </a:t>
            </a:r>
            <a:r>
              <a:rPr lang="en-US" sz="2000" b="1" dirty="0" err="1"/>
              <a:t>swapargs</a:t>
            </a:r>
            <a:r>
              <a:rPr lang="en-US" sz="2000" b="1" dirty="0"/>
              <a:t>(a, b); // swap chars</a:t>
            </a:r>
          </a:p>
          <a:p>
            <a:r>
              <a:rPr lang="en-US" sz="2000" b="1" dirty="0"/>
              <a:t>}</a:t>
            </a:r>
          </a:p>
        </p:txBody>
      </p:sp>
      <p:sp>
        <p:nvSpPr>
          <p:cNvPr id="5" name="Rectangle 4"/>
          <p:cNvSpPr/>
          <p:nvPr/>
        </p:nvSpPr>
        <p:spPr>
          <a:xfrm>
            <a:off x="3505200" y="2667000"/>
            <a:ext cx="5105400" cy="3352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Syntax</a:t>
            </a:r>
          </a:p>
        </p:txBody>
      </p:sp>
      <p:sp>
        <p:nvSpPr>
          <p:cNvPr id="3" name="Content Placeholder 2"/>
          <p:cNvSpPr>
            <a:spLocks noGrp="1"/>
          </p:cNvSpPr>
          <p:nvPr>
            <p:ph idx="1"/>
          </p:nvPr>
        </p:nvSpPr>
        <p:spPr/>
        <p:txBody>
          <a:bodyPr>
            <a:normAutofit fontScale="85000" lnSpcReduction="20000"/>
          </a:bodyPr>
          <a:lstStyle/>
          <a:p>
            <a:r>
              <a:rPr lang="en-US" dirty="0"/>
              <a:t>The line:</a:t>
            </a:r>
          </a:p>
          <a:p>
            <a:pPr>
              <a:buNone/>
            </a:pPr>
            <a:r>
              <a:rPr lang="en-US" dirty="0"/>
              <a:t>	</a:t>
            </a:r>
            <a:br>
              <a:rPr lang="en-US" dirty="0"/>
            </a:br>
            <a:r>
              <a:rPr lang="en-US" b="1" i="1" dirty="0">
                <a:solidFill>
                  <a:srgbClr val="C00000"/>
                </a:solidFill>
              </a:rPr>
              <a:t>template &lt;class X&gt; void </a:t>
            </a:r>
            <a:r>
              <a:rPr lang="en-US" b="1" i="1" dirty="0" err="1">
                <a:solidFill>
                  <a:srgbClr val="C00000"/>
                </a:solidFill>
              </a:rPr>
              <a:t>swapargs</a:t>
            </a:r>
            <a:r>
              <a:rPr lang="en-US" b="1" i="1" dirty="0">
                <a:solidFill>
                  <a:srgbClr val="C00000"/>
                </a:solidFill>
              </a:rPr>
              <a:t>(X &amp;a, X &amp;b)</a:t>
            </a:r>
          </a:p>
          <a:p>
            <a:pPr>
              <a:buNone/>
            </a:pPr>
            <a:endParaRPr lang="en-US" dirty="0"/>
          </a:p>
          <a:p>
            <a:pPr>
              <a:buNone/>
            </a:pPr>
            <a:r>
              <a:rPr lang="en-US" dirty="0"/>
              <a:t>can also be written in two consecutive lines as:</a:t>
            </a:r>
          </a:p>
          <a:p>
            <a:pPr>
              <a:buNone/>
            </a:pPr>
            <a:r>
              <a:rPr lang="en-US" dirty="0"/>
              <a:t>	</a:t>
            </a:r>
          </a:p>
          <a:p>
            <a:pPr>
              <a:buNone/>
            </a:pPr>
            <a:r>
              <a:rPr lang="en-US" dirty="0"/>
              <a:t>	</a:t>
            </a:r>
            <a:r>
              <a:rPr lang="en-US" b="1" i="1" dirty="0">
                <a:solidFill>
                  <a:srgbClr val="C00000"/>
                </a:solidFill>
              </a:rPr>
              <a:t>template &lt;class X&gt;</a:t>
            </a:r>
            <a:br>
              <a:rPr lang="en-US" b="1" i="1" dirty="0">
                <a:solidFill>
                  <a:srgbClr val="C00000"/>
                </a:solidFill>
              </a:rPr>
            </a:br>
            <a:r>
              <a:rPr lang="en-US" b="1" i="1" dirty="0">
                <a:solidFill>
                  <a:srgbClr val="C00000"/>
                </a:solidFill>
              </a:rPr>
              <a:t>void </a:t>
            </a:r>
            <a:r>
              <a:rPr lang="en-US" b="1" i="1" dirty="0" err="1">
                <a:solidFill>
                  <a:srgbClr val="C00000"/>
                </a:solidFill>
              </a:rPr>
              <a:t>swapargs</a:t>
            </a:r>
            <a:r>
              <a:rPr lang="en-US" b="1" i="1" dirty="0">
                <a:solidFill>
                  <a:srgbClr val="C00000"/>
                </a:solidFill>
              </a:rPr>
              <a:t>(X &amp;a, X &amp;b) { \\ function body }</a:t>
            </a:r>
          </a:p>
          <a:p>
            <a:pPr>
              <a:buNone/>
            </a:pPr>
            <a:endParaRPr lang="en-US" i="1" dirty="0"/>
          </a:p>
          <a:p>
            <a:pPr>
              <a:buNone/>
            </a:pPr>
            <a:r>
              <a:rPr lang="en-US" b="1" dirty="0"/>
              <a:t>Note:</a:t>
            </a:r>
            <a:r>
              <a:rPr lang="en-US" dirty="0"/>
              <a:t> </a:t>
            </a:r>
            <a:r>
              <a:rPr lang="en-US" i="1" dirty="0"/>
              <a:t>But</a:t>
            </a:r>
            <a:r>
              <a:rPr lang="en-US" b="1" i="1" dirty="0"/>
              <a:t> </a:t>
            </a:r>
            <a:r>
              <a:rPr lang="en-US" i="1" dirty="0"/>
              <a:t>no other statement can occur between the two</a:t>
            </a:r>
          </a:p>
          <a:p>
            <a:pPr>
              <a:buNone/>
            </a:pPr>
            <a:r>
              <a:rPr lang="en-US" i="1" dirty="0"/>
              <a:t>lines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 template with more than one type parameter</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In above example you can only use single data type what if you want to use combination of data types</a:t>
            </a:r>
          </a:p>
          <a:p>
            <a:pPr marL="0" indent="0">
              <a:buNone/>
            </a:pPr>
            <a:r>
              <a:rPr lang="en-US" dirty="0"/>
              <a:t>// 2 type parameters:</a:t>
            </a:r>
          </a:p>
          <a:p>
            <a:pPr marL="0" indent="0">
              <a:buNone/>
            </a:pPr>
            <a:r>
              <a:rPr lang="en-US" dirty="0"/>
              <a:t>template&lt;class T1, class T2&gt;</a:t>
            </a:r>
          </a:p>
          <a:p>
            <a:pPr marL="0" indent="0">
              <a:buNone/>
            </a:pPr>
            <a:r>
              <a:rPr lang="en-US" dirty="0"/>
              <a:t>void </a:t>
            </a:r>
            <a:r>
              <a:rPr lang="en-US" dirty="0" err="1"/>
              <a:t>someFunc</a:t>
            </a:r>
            <a:r>
              <a:rPr lang="en-US" dirty="0"/>
              <a:t>(T1 var1, T2 var2 )</a:t>
            </a:r>
          </a:p>
          <a:p>
            <a:pPr marL="0" indent="0">
              <a:buNone/>
            </a:pPr>
            <a:r>
              <a:rPr lang="en-US" dirty="0"/>
              <a:t>{</a:t>
            </a:r>
          </a:p>
          <a:p>
            <a:pPr marL="0" indent="0">
              <a:buNone/>
            </a:pPr>
            <a:r>
              <a:rPr lang="en-US" dirty="0"/>
              <a:t>// some code in here...</a:t>
            </a:r>
          </a:p>
          <a:p>
            <a:pPr marL="0" indent="0">
              <a:buNone/>
            </a:pPr>
            <a:r>
              <a:rPr lang="en-US" dirty="0"/>
              <a:t>}</a:t>
            </a:r>
          </a:p>
          <a:p>
            <a:endParaRPr lang="en-US" dirty="0"/>
          </a:p>
        </p:txBody>
      </p:sp>
    </p:spTree>
    <p:extLst>
      <p:ext uri="{BB962C8B-B14F-4D97-AF65-F5344CB8AC3E}">
        <p14:creationId xmlns:p14="http://schemas.microsoft.com/office/powerpoint/2010/main" val="195097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with Two Generic Types</a:t>
            </a:r>
          </a:p>
        </p:txBody>
      </p:sp>
      <p:sp>
        <p:nvSpPr>
          <p:cNvPr id="3" name="Content Placeholder 2"/>
          <p:cNvSpPr>
            <a:spLocks noGrp="1"/>
          </p:cNvSpPr>
          <p:nvPr>
            <p:ph idx="1"/>
          </p:nvPr>
        </p:nvSpPr>
        <p:spPr/>
        <p:txBody>
          <a:bodyPr>
            <a:normAutofit lnSpcReduction="10000"/>
          </a:bodyPr>
          <a:lstStyle/>
          <a:p>
            <a:r>
              <a:rPr lang="en-US" dirty="0"/>
              <a:t>You can define more than one generic data type in the template statement by using a comma-separated list</a:t>
            </a:r>
          </a:p>
          <a:p>
            <a:endParaRPr lang="en-US" dirty="0"/>
          </a:p>
          <a:p>
            <a:pPr>
              <a:buNone/>
            </a:pPr>
            <a:r>
              <a:rPr lang="en-US" dirty="0"/>
              <a:t>	</a:t>
            </a:r>
            <a:r>
              <a:rPr lang="en-US" b="1" dirty="0"/>
              <a:t>template &lt;class T1, class T2&gt;</a:t>
            </a:r>
            <a:br>
              <a:rPr lang="en-US" b="1" dirty="0"/>
            </a:br>
            <a:r>
              <a:rPr lang="fr-FR" b="1" dirty="0" err="1"/>
              <a:t>void</a:t>
            </a:r>
            <a:r>
              <a:rPr lang="fr-FR" b="1" dirty="0"/>
              <a:t> </a:t>
            </a:r>
            <a:r>
              <a:rPr lang="fr-FR" b="1" dirty="0" err="1"/>
              <a:t>myfunc</a:t>
            </a:r>
            <a:r>
              <a:rPr lang="fr-FR" b="1" dirty="0"/>
              <a:t>(T1 a, T2 b)</a:t>
            </a:r>
            <a:br>
              <a:rPr lang="fr-FR" b="1" dirty="0"/>
            </a:br>
            <a:r>
              <a:rPr lang="en-US" b="1" dirty="0"/>
              <a:t>{</a:t>
            </a:r>
            <a:br>
              <a:rPr lang="en-US" b="1" dirty="0"/>
            </a:br>
            <a:r>
              <a:rPr lang="en-US" b="1" dirty="0"/>
              <a:t>	</a:t>
            </a:r>
            <a:r>
              <a:rPr lang="en-US" b="1" dirty="0" err="1"/>
              <a:t>cout</a:t>
            </a:r>
            <a:r>
              <a:rPr lang="en-US" b="1" dirty="0"/>
              <a:t> &lt;&lt; a &lt;&lt; “  &amp;  ” &lt;&lt; b &lt;&lt; '\n';</a:t>
            </a:r>
            <a:br>
              <a:rPr lang="en-US" b="1" dirty="0"/>
            </a:br>
            <a:r>
              <a:rPr lang="en-US" b="1"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you have unused type parameters?</a:t>
            </a:r>
            <a:endParaRPr lang="en-US" dirty="0"/>
          </a:p>
        </p:txBody>
      </p:sp>
      <p:sp>
        <p:nvSpPr>
          <p:cNvPr id="3" name="Content Placeholder 2"/>
          <p:cNvSpPr>
            <a:spLocks noGrp="1"/>
          </p:cNvSpPr>
          <p:nvPr>
            <p:ph idx="1"/>
          </p:nvPr>
        </p:nvSpPr>
        <p:spPr/>
        <p:txBody>
          <a:bodyPr/>
          <a:lstStyle/>
          <a:p>
            <a:r>
              <a:rPr lang="en-US" dirty="0"/>
              <a:t>No, you may not. If you declare a template parameter then you absolutely must use it inside of your function definition otherwise the compiler will complain. So, in the example above, you would have to use both T1 and T2, or you will get a compiler error.</a:t>
            </a:r>
          </a:p>
          <a:p>
            <a:endParaRPr lang="en-US" dirty="0"/>
          </a:p>
        </p:txBody>
      </p:sp>
    </p:spTree>
    <p:extLst>
      <p:ext uri="{BB962C8B-B14F-4D97-AF65-F5344CB8AC3E}">
        <p14:creationId xmlns:p14="http://schemas.microsoft.com/office/powerpoint/2010/main" val="183416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Generic Functions</a:t>
            </a:r>
            <a:endParaRPr lang="en-US" dirty="0"/>
          </a:p>
        </p:txBody>
      </p:sp>
      <p:sp>
        <p:nvSpPr>
          <p:cNvPr id="3" name="Content Placeholder 2"/>
          <p:cNvSpPr>
            <a:spLocks noGrp="1"/>
          </p:cNvSpPr>
          <p:nvPr>
            <p:ph idx="1"/>
          </p:nvPr>
        </p:nvSpPr>
        <p:spPr/>
        <p:txBody>
          <a:bodyPr/>
          <a:lstStyle/>
          <a:p>
            <a:r>
              <a:rPr lang="en-US" dirty="0"/>
              <a:t>A generic function is created using the keyword </a:t>
            </a:r>
            <a:r>
              <a:rPr lang="en-US" b="1" dirty="0"/>
              <a:t>template</a:t>
            </a:r>
          </a:p>
          <a:p>
            <a:endParaRPr lang="en-US" dirty="0"/>
          </a:p>
          <a:p>
            <a:r>
              <a:rPr lang="en-US" dirty="0"/>
              <a:t>A generic function is also called a </a:t>
            </a:r>
            <a:r>
              <a:rPr lang="en-US" i="1" dirty="0"/>
              <a:t>template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template &lt;class T1, class T2&gt;</a:t>
            </a:r>
          </a:p>
          <a:p>
            <a:pPr marL="0" indent="0">
              <a:buNone/>
            </a:pPr>
            <a:r>
              <a:rPr lang="en-US" dirty="0"/>
              <a:t>void </a:t>
            </a:r>
            <a:r>
              <a:rPr lang="en-US" dirty="0" err="1"/>
              <a:t>myfunc</a:t>
            </a:r>
            <a:r>
              <a:rPr lang="en-US" dirty="0"/>
              <a:t>(T1 a){</a:t>
            </a:r>
          </a:p>
          <a:p>
            <a:pPr marL="0" indent="0">
              <a:buNone/>
            </a:pPr>
            <a:r>
              <a:rPr lang="en-US" dirty="0"/>
              <a:t>	</a:t>
            </a:r>
            <a:r>
              <a:rPr lang="en-US" dirty="0" err="1"/>
              <a:t>cout</a:t>
            </a:r>
            <a:r>
              <a:rPr lang="en-US" dirty="0"/>
              <a:t> &lt;&lt; a &lt;&lt; '\n';}</a:t>
            </a:r>
          </a:p>
          <a:p>
            <a:pPr marL="0" indent="0">
              <a:buNone/>
            </a:pPr>
            <a:r>
              <a:rPr lang="en-US" dirty="0" err="1"/>
              <a:t>int</a:t>
            </a:r>
            <a:r>
              <a:rPr lang="en-US" dirty="0"/>
              <a:t> main () {</a:t>
            </a:r>
          </a:p>
          <a:p>
            <a:pPr marL="0" indent="0">
              <a:buNone/>
            </a:pPr>
            <a:r>
              <a:rPr lang="en-US" dirty="0" err="1"/>
              <a:t>myfunc</a:t>
            </a:r>
            <a:r>
              <a:rPr lang="en-US" dirty="0"/>
              <a:t>(2);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123122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590800" y="2819400"/>
            <a:ext cx="3495675" cy="1386681"/>
          </a:xfrm>
          <a:prstGeom prst="rect">
            <a:avLst/>
          </a:prstGeom>
        </p:spPr>
      </p:pic>
    </p:spTree>
    <p:extLst>
      <p:ext uri="{BB962C8B-B14F-4D97-AF65-F5344CB8AC3E}">
        <p14:creationId xmlns:p14="http://schemas.microsoft.com/office/powerpoint/2010/main" val="101872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3019425" y="3486944"/>
            <a:ext cx="3105150" cy="1313656"/>
          </a:xfrm>
          <a:prstGeom prst="rect">
            <a:avLst/>
          </a:prstGeom>
        </p:spPr>
      </p:pic>
    </p:spTree>
    <p:extLst>
      <p:ext uri="{BB962C8B-B14F-4D97-AF65-F5344CB8AC3E}">
        <p14:creationId xmlns:p14="http://schemas.microsoft.com/office/powerpoint/2010/main" val="155007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template &lt;class T1, class T2&gt;</a:t>
            </a:r>
          </a:p>
          <a:p>
            <a:pPr marL="0" indent="0">
              <a:buNone/>
            </a:pPr>
            <a:r>
              <a:rPr lang="en-US" dirty="0"/>
              <a:t>void </a:t>
            </a:r>
            <a:r>
              <a:rPr lang="en-US" dirty="0" err="1"/>
              <a:t>myfunc</a:t>
            </a:r>
            <a:r>
              <a:rPr lang="en-US" dirty="0"/>
              <a:t>(T1 a, T2 b)</a:t>
            </a:r>
          </a:p>
          <a:p>
            <a:pPr marL="0" indent="0">
              <a:buNone/>
            </a:pPr>
            <a:r>
              <a:rPr lang="en-US" dirty="0"/>
              <a:t>{</a:t>
            </a:r>
          </a:p>
          <a:p>
            <a:pPr marL="0" indent="0">
              <a:buNone/>
            </a:pPr>
            <a:r>
              <a:rPr lang="en-US" dirty="0"/>
              <a:t>	</a:t>
            </a:r>
            <a:r>
              <a:rPr lang="en-US" dirty="0" err="1"/>
              <a:t>cout</a:t>
            </a:r>
            <a:r>
              <a:rPr lang="en-US" dirty="0"/>
              <a:t> &lt;&lt; a &lt;&lt; "  &amp;  " &lt;&lt; b &lt;&lt; '\n';</a:t>
            </a:r>
          </a:p>
          <a:p>
            <a:pPr marL="0" indent="0">
              <a:buNone/>
            </a:pPr>
            <a:r>
              <a:rPr lang="en-US" dirty="0"/>
              <a:t>}</a:t>
            </a:r>
          </a:p>
          <a:p>
            <a:pPr marL="0" indent="0">
              <a:buNone/>
            </a:pPr>
            <a:endParaRPr lang="en-US" dirty="0"/>
          </a:p>
          <a:p>
            <a:pPr marL="0" indent="0">
              <a:buNone/>
            </a:pPr>
            <a:r>
              <a:rPr lang="en-US" dirty="0" err="1"/>
              <a:t>int</a:t>
            </a:r>
            <a:r>
              <a:rPr lang="en-US" dirty="0"/>
              <a:t> main () {</a:t>
            </a:r>
          </a:p>
          <a:p>
            <a:pPr marL="0" indent="0">
              <a:buNone/>
            </a:pPr>
            <a:r>
              <a:rPr lang="en-US" dirty="0" err="1"/>
              <a:t>myfunc</a:t>
            </a:r>
            <a:r>
              <a:rPr lang="en-US" dirty="0"/>
              <a:t>(3,4.5);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074001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138362" y="3048000"/>
            <a:ext cx="4867275" cy="2438400"/>
          </a:xfrm>
          <a:prstGeom prst="rect">
            <a:avLst/>
          </a:prstGeom>
        </p:spPr>
      </p:pic>
    </p:spTree>
    <p:extLst>
      <p:ext uri="{BB962C8B-B14F-4D97-AF65-F5344CB8AC3E}">
        <p14:creationId xmlns:p14="http://schemas.microsoft.com/office/powerpoint/2010/main" val="192748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fontScale="90000"/>
          </a:bodyPr>
          <a:lstStyle/>
          <a:p>
            <a:pPr algn="l">
              <a:lnSpc>
                <a:spcPct val="90000"/>
              </a:lnSpc>
              <a:spcBef>
                <a:spcPts val="0"/>
              </a:spcBef>
              <a:buClr>
                <a:srgbClr val="262626"/>
              </a:buClr>
              <a:buSzPct val="100000"/>
            </a:pPr>
            <a:r>
              <a:rPr lang="en-US"/>
              <a:t>Function Templates-Generic Function</a:t>
            </a:r>
            <a:endParaRPr/>
          </a:p>
        </p:txBody>
      </p:sp>
      <p:sp>
        <p:nvSpPr>
          <p:cNvPr id="353" name="Google Shape;353;p47"/>
          <p:cNvSpPr/>
          <p:nvPr/>
        </p:nvSpPr>
        <p:spPr>
          <a:xfrm>
            <a:off x="1811045" y="2621687"/>
            <a:ext cx="2816441" cy="2263806"/>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68569" tIns="34275" rIns="68569" bIns="34275" anchor="ctr" anchorCtr="0">
            <a:noAutofit/>
          </a:bodyPr>
          <a:lstStyle/>
          <a:p>
            <a:r>
              <a:rPr lang="en-US" sz="1200">
                <a:solidFill>
                  <a:schemeClr val="dk1"/>
                </a:solidFill>
                <a:latin typeface="Times New Roman"/>
                <a:ea typeface="Times New Roman"/>
                <a:cs typeface="Times New Roman"/>
                <a:sym typeface="Times New Roman"/>
              </a:rPr>
              <a:t>#include &lt;iostream&gt;</a:t>
            </a:r>
            <a:endParaRPr sz="1350"/>
          </a:p>
          <a:p>
            <a:r>
              <a:rPr lang="en-US" sz="1200">
                <a:solidFill>
                  <a:schemeClr val="dk1"/>
                </a:solidFill>
                <a:latin typeface="Times New Roman"/>
                <a:ea typeface="Times New Roman"/>
                <a:cs typeface="Times New Roman"/>
                <a:sym typeface="Times New Roman"/>
              </a:rPr>
              <a:t>using namespace std;</a:t>
            </a:r>
            <a:endParaRPr sz="1350"/>
          </a:p>
          <a:p>
            <a:endParaRPr sz="1200">
              <a:solidFill>
                <a:schemeClr val="dk1"/>
              </a:solidFill>
              <a:latin typeface="Times New Roman"/>
              <a:ea typeface="Times New Roman"/>
              <a:cs typeface="Times New Roman"/>
              <a:sym typeface="Times New Roman"/>
            </a:endParaRPr>
          </a:p>
          <a:p>
            <a:r>
              <a:rPr lang="en-US" sz="1200">
                <a:solidFill>
                  <a:schemeClr val="dk1"/>
                </a:solidFill>
                <a:latin typeface="Times New Roman"/>
                <a:ea typeface="Times New Roman"/>
                <a:cs typeface="Times New Roman"/>
                <a:sym typeface="Times New Roman"/>
              </a:rPr>
              <a:t>// template function</a:t>
            </a:r>
            <a:endParaRPr sz="1350"/>
          </a:p>
          <a:p>
            <a:r>
              <a:rPr lang="en-US" sz="1200">
                <a:solidFill>
                  <a:schemeClr val="dk1"/>
                </a:solidFill>
                <a:latin typeface="Times New Roman"/>
                <a:ea typeface="Times New Roman"/>
                <a:cs typeface="Times New Roman"/>
                <a:sym typeface="Times New Roman"/>
              </a:rPr>
              <a:t>template &lt;class T&gt;</a:t>
            </a:r>
            <a:endParaRPr sz="1350"/>
          </a:p>
          <a:p>
            <a:r>
              <a:rPr lang="en-US" sz="1200">
                <a:solidFill>
                  <a:schemeClr val="dk1"/>
                </a:solidFill>
                <a:latin typeface="Times New Roman"/>
                <a:ea typeface="Times New Roman"/>
                <a:cs typeface="Times New Roman"/>
                <a:sym typeface="Times New Roman"/>
              </a:rPr>
              <a:t>T  Large(T  n1, T n2)</a:t>
            </a:r>
            <a:endParaRPr sz="1350"/>
          </a:p>
          <a:p>
            <a:r>
              <a:rPr lang="en-US" sz="1200">
                <a:solidFill>
                  <a:schemeClr val="dk1"/>
                </a:solidFill>
                <a:latin typeface="Times New Roman"/>
                <a:ea typeface="Times New Roman"/>
                <a:cs typeface="Times New Roman"/>
                <a:sym typeface="Times New Roman"/>
              </a:rPr>
              <a:t>{</a:t>
            </a:r>
            <a:endParaRPr sz="1350"/>
          </a:p>
          <a:p>
            <a:r>
              <a:rPr lang="en-US" sz="1200">
                <a:solidFill>
                  <a:schemeClr val="dk1"/>
                </a:solidFill>
                <a:latin typeface="Times New Roman"/>
                <a:ea typeface="Times New Roman"/>
                <a:cs typeface="Times New Roman"/>
                <a:sym typeface="Times New Roman"/>
              </a:rPr>
              <a:t>	return (n1 &gt; n2) ? n1 : n2;</a:t>
            </a:r>
            <a:endParaRPr sz="1350"/>
          </a:p>
          <a:p>
            <a:r>
              <a:rPr lang="en-US" sz="1200">
                <a:solidFill>
                  <a:schemeClr val="dk1"/>
                </a:solidFill>
                <a:latin typeface="Times New Roman"/>
                <a:ea typeface="Times New Roman"/>
                <a:cs typeface="Times New Roman"/>
                <a:sym typeface="Times New Roman"/>
              </a:rPr>
              <a:t>}</a:t>
            </a:r>
            <a:endParaRPr sz="1350"/>
          </a:p>
        </p:txBody>
      </p:sp>
      <p:sp>
        <p:nvSpPr>
          <p:cNvPr id="354" name="Google Shape;354;p47"/>
          <p:cNvSpPr/>
          <p:nvPr/>
        </p:nvSpPr>
        <p:spPr>
          <a:xfrm>
            <a:off x="4308999" y="2115661"/>
            <a:ext cx="4593085" cy="3682013"/>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68569" tIns="34275" rIns="68569" bIns="34275" anchor="ctr" anchorCtr="0">
            <a:noAutofit/>
          </a:bodyPr>
          <a:lstStyle/>
          <a:p>
            <a:r>
              <a:rPr lang="en-US" sz="1200">
                <a:solidFill>
                  <a:schemeClr val="dk1"/>
                </a:solidFill>
                <a:latin typeface="Times New Roman"/>
                <a:ea typeface="Times New Roman"/>
                <a:cs typeface="Times New Roman"/>
                <a:sym typeface="Times New Roman"/>
              </a:rPr>
              <a:t>int main()</a:t>
            </a:r>
            <a:endParaRPr sz="1350"/>
          </a:p>
          <a:p>
            <a:r>
              <a:rPr lang="en-US" sz="1200">
                <a:solidFill>
                  <a:schemeClr val="dk1"/>
                </a:solidFill>
                <a:latin typeface="Times New Roman"/>
                <a:ea typeface="Times New Roman"/>
                <a:cs typeface="Times New Roman"/>
                <a:sym typeface="Times New Roman"/>
              </a:rPr>
              <a:t>{</a:t>
            </a:r>
            <a:endParaRPr sz="1350"/>
          </a:p>
          <a:p>
            <a:r>
              <a:rPr lang="en-US" sz="1200">
                <a:solidFill>
                  <a:schemeClr val="dk1"/>
                </a:solidFill>
                <a:latin typeface="Times New Roman"/>
                <a:ea typeface="Times New Roman"/>
                <a:cs typeface="Times New Roman"/>
                <a:sym typeface="Times New Roman"/>
              </a:rPr>
              <a:t>	int i1, i2;</a:t>
            </a:r>
            <a:endParaRPr sz="1350"/>
          </a:p>
          <a:p>
            <a:r>
              <a:rPr lang="en-US" sz="1200">
                <a:solidFill>
                  <a:schemeClr val="dk1"/>
                </a:solidFill>
                <a:latin typeface="Times New Roman"/>
                <a:ea typeface="Times New Roman"/>
                <a:cs typeface="Times New Roman"/>
                <a:sym typeface="Times New Roman"/>
              </a:rPr>
              <a:t>	float f1, f2;</a:t>
            </a:r>
            <a:endParaRPr sz="1350"/>
          </a:p>
          <a:p>
            <a:r>
              <a:rPr lang="en-US" sz="1200">
                <a:solidFill>
                  <a:schemeClr val="dk1"/>
                </a:solidFill>
                <a:latin typeface="Times New Roman"/>
                <a:ea typeface="Times New Roman"/>
                <a:cs typeface="Times New Roman"/>
                <a:sym typeface="Times New Roman"/>
              </a:rPr>
              <a:t>	char c1, c2;</a:t>
            </a:r>
            <a:endParaRPr sz="1350"/>
          </a:p>
          <a:p>
            <a:endParaRPr sz="1200">
              <a:solidFill>
                <a:schemeClr val="dk1"/>
              </a:solidFill>
              <a:latin typeface="Times New Roman"/>
              <a:ea typeface="Times New Roman"/>
              <a:cs typeface="Times New Roman"/>
              <a:sym typeface="Times New Roman"/>
            </a:endParaRPr>
          </a:p>
          <a:p>
            <a:r>
              <a:rPr lang="en-US" sz="1200">
                <a:solidFill>
                  <a:schemeClr val="dk1"/>
                </a:solidFill>
                <a:latin typeface="Times New Roman"/>
                <a:ea typeface="Times New Roman"/>
                <a:cs typeface="Times New Roman"/>
                <a:sym typeface="Times New Roman"/>
              </a:rPr>
              <a:t>	cout &lt;&lt; "Enter two integers:\n";</a:t>
            </a:r>
            <a:endParaRPr sz="1350"/>
          </a:p>
          <a:p>
            <a:r>
              <a:rPr lang="en-US" sz="1200">
                <a:solidFill>
                  <a:schemeClr val="dk1"/>
                </a:solidFill>
                <a:latin typeface="Times New Roman"/>
                <a:ea typeface="Times New Roman"/>
                <a:cs typeface="Times New Roman"/>
                <a:sym typeface="Times New Roman"/>
              </a:rPr>
              <a:t>	cin &gt;&gt; i1 &gt;&gt; i2;</a:t>
            </a:r>
            <a:endParaRPr sz="1350"/>
          </a:p>
          <a:p>
            <a:r>
              <a:rPr lang="en-US" sz="1200">
                <a:solidFill>
                  <a:schemeClr val="dk1"/>
                </a:solidFill>
                <a:latin typeface="Times New Roman"/>
                <a:ea typeface="Times New Roman"/>
                <a:cs typeface="Times New Roman"/>
                <a:sym typeface="Times New Roman"/>
              </a:rPr>
              <a:t>	cout &lt;&lt; Large(i1, i2) &lt;&lt;" is larger." &lt;&lt; endl;</a:t>
            </a:r>
            <a:endParaRPr sz="1350"/>
          </a:p>
          <a:p>
            <a:endParaRPr sz="1200">
              <a:solidFill>
                <a:schemeClr val="dk1"/>
              </a:solidFill>
              <a:latin typeface="Times New Roman"/>
              <a:ea typeface="Times New Roman"/>
              <a:cs typeface="Times New Roman"/>
              <a:sym typeface="Times New Roman"/>
            </a:endParaRPr>
          </a:p>
          <a:p>
            <a:r>
              <a:rPr lang="en-US" sz="1200">
                <a:solidFill>
                  <a:schemeClr val="dk1"/>
                </a:solidFill>
                <a:latin typeface="Times New Roman"/>
                <a:ea typeface="Times New Roman"/>
                <a:cs typeface="Times New Roman"/>
                <a:sym typeface="Times New Roman"/>
              </a:rPr>
              <a:t>	cout &lt;&lt; "\nEnter two floating-point numbers:\n";</a:t>
            </a:r>
            <a:endParaRPr sz="1350"/>
          </a:p>
          <a:p>
            <a:r>
              <a:rPr lang="en-US" sz="1200">
                <a:solidFill>
                  <a:schemeClr val="dk1"/>
                </a:solidFill>
                <a:latin typeface="Times New Roman"/>
                <a:ea typeface="Times New Roman"/>
                <a:cs typeface="Times New Roman"/>
                <a:sym typeface="Times New Roman"/>
              </a:rPr>
              <a:t>	cin &gt;&gt; f1 &gt;&gt; f2;</a:t>
            </a:r>
            <a:endParaRPr sz="1350"/>
          </a:p>
          <a:p>
            <a:r>
              <a:rPr lang="en-US" sz="1200">
                <a:solidFill>
                  <a:schemeClr val="dk1"/>
                </a:solidFill>
                <a:latin typeface="Times New Roman"/>
                <a:ea typeface="Times New Roman"/>
                <a:cs typeface="Times New Roman"/>
                <a:sym typeface="Times New Roman"/>
              </a:rPr>
              <a:t>	cout &lt;&lt; Large(f1, f2) &lt;&lt;" is larger." &lt;&lt; endl;</a:t>
            </a:r>
            <a:endParaRPr sz="1350"/>
          </a:p>
          <a:p>
            <a:endParaRPr sz="1200">
              <a:solidFill>
                <a:schemeClr val="dk1"/>
              </a:solidFill>
              <a:latin typeface="Times New Roman"/>
              <a:ea typeface="Times New Roman"/>
              <a:cs typeface="Times New Roman"/>
              <a:sym typeface="Times New Roman"/>
            </a:endParaRPr>
          </a:p>
          <a:p>
            <a:r>
              <a:rPr lang="en-US" sz="1200">
                <a:solidFill>
                  <a:schemeClr val="dk1"/>
                </a:solidFill>
                <a:latin typeface="Times New Roman"/>
                <a:ea typeface="Times New Roman"/>
                <a:cs typeface="Times New Roman"/>
                <a:sym typeface="Times New Roman"/>
              </a:rPr>
              <a:t>	cout &lt;&lt; "\nEnter two characters:\n";</a:t>
            </a:r>
            <a:endParaRPr sz="1350"/>
          </a:p>
          <a:p>
            <a:r>
              <a:rPr lang="en-US" sz="1200">
                <a:solidFill>
                  <a:schemeClr val="dk1"/>
                </a:solidFill>
                <a:latin typeface="Times New Roman"/>
                <a:ea typeface="Times New Roman"/>
                <a:cs typeface="Times New Roman"/>
                <a:sym typeface="Times New Roman"/>
              </a:rPr>
              <a:t>	cin &gt;&gt; c1 &gt;&gt; c2;</a:t>
            </a:r>
            <a:endParaRPr sz="1350"/>
          </a:p>
          <a:p>
            <a:r>
              <a:rPr lang="en-US" sz="1200">
                <a:solidFill>
                  <a:schemeClr val="dk1"/>
                </a:solidFill>
                <a:latin typeface="Times New Roman"/>
                <a:ea typeface="Times New Roman"/>
                <a:cs typeface="Times New Roman"/>
                <a:sym typeface="Times New Roman"/>
              </a:rPr>
              <a:t>	cout &lt;&lt; Large(c1, c2) &lt;&lt; " has larger ASCII value.";</a:t>
            </a:r>
            <a:endParaRPr sz="1350"/>
          </a:p>
          <a:p>
            <a:endParaRPr sz="1200">
              <a:solidFill>
                <a:schemeClr val="dk1"/>
              </a:solidFill>
              <a:latin typeface="Times New Roman"/>
              <a:ea typeface="Times New Roman"/>
              <a:cs typeface="Times New Roman"/>
              <a:sym typeface="Times New Roman"/>
            </a:endParaRPr>
          </a:p>
          <a:p>
            <a:r>
              <a:rPr lang="en-US" sz="1200">
                <a:solidFill>
                  <a:schemeClr val="dk1"/>
                </a:solidFill>
                <a:latin typeface="Times New Roman"/>
                <a:ea typeface="Times New Roman"/>
                <a:cs typeface="Times New Roman"/>
                <a:sym typeface="Times New Roman"/>
              </a:rPr>
              <a:t>	return 0;</a:t>
            </a:r>
            <a:endParaRPr sz="1350"/>
          </a:p>
          <a:p>
            <a:r>
              <a:rPr lang="en-US" sz="1200">
                <a:solidFill>
                  <a:schemeClr val="dk1"/>
                </a:solidFill>
                <a:latin typeface="Times New Roman"/>
                <a:ea typeface="Times New Roman"/>
                <a:cs typeface="Times New Roman"/>
                <a:sym typeface="Times New Roman"/>
              </a:rPr>
              <a:t>}</a:t>
            </a:r>
            <a:endParaRPr sz="1350"/>
          </a:p>
        </p:txBody>
      </p:sp>
      <p:sp>
        <p:nvSpPr>
          <p:cNvPr id="355" name="Google Shape;355;p47"/>
          <p:cNvSpPr/>
          <p:nvPr/>
        </p:nvSpPr>
        <p:spPr>
          <a:xfrm>
            <a:off x="468297" y="2697790"/>
            <a:ext cx="1256190" cy="1962076"/>
          </a:xfrm>
          <a:prstGeom prst="rect">
            <a:avLst/>
          </a:prstGeom>
          <a:noFill/>
          <a:ln>
            <a:noFill/>
          </a:ln>
        </p:spPr>
        <p:txBody>
          <a:bodyPr spcFirstLastPara="1" wrap="square" lIns="68569" tIns="34275" rIns="68569" bIns="34275" anchor="t" anchorCtr="0">
            <a:noAutofit/>
          </a:bodyPr>
          <a:lstStyle/>
          <a:p>
            <a:pPr algn="just"/>
            <a:r>
              <a:rPr lang="en-US" sz="1200">
                <a:solidFill>
                  <a:schemeClr val="dk1"/>
                </a:solidFill>
                <a:latin typeface="Times New Roman"/>
                <a:ea typeface="Times New Roman"/>
                <a:cs typeface="Times New Roman"/>
                <a:sym typeface="Times New Roman"/>
              </a:rPr>
              <a:t>This way, using only a single function template replaced three identical normal functions and made your code maintainable.</a:t>
            </a:r>
            <a:endParaRPr sz="1350"/>
          </a:p>
          <a:p>
            <a:pPr algn="just"/>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8"/>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rgbClr val="262626"/>
              </a:buClr>
              <a:buSzPts val="4800"/>
            </a:pPr>
            <a:r>
              <a:rPr lang="en-US" b="1"/>
              <a:t>How templates work?</a:t>
            </a:r>
            <a:endParaRPr/>
          </a:p>
        </p:txBody>
      </p:sp>
      <p:pic>
        <p:nvPicPr>
          <p:cNvPr id="361" name="Google Shape;361;p48" descr="Templates in C++ - Simple Snippets"/>
          <p:cNvPicPr preferRelativeResize="0"/>
          <p:nvPr/>
        </p:nvPicPr>
        <p:blipFill rotWithShape="1">
          <a:blip r:embed="rId3">
            <a:alphaModFix/>
          </a:blip>
          <a:srcRect/>
          <a:stretch/>
        </p:blipFill>
        <p:spPr>
          <a:xfrm>
            <a:off x="1795960" y="2172255"/>
            <a:ext cx="5179219" cy="35790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Use of Generic Functions</a:t>
            </a:r>
          </a:p>
        </p:txBody>
      </p:sp>
      <p:sp>
        <p:nvSpPr>
          <p:cNvPr id="3" name="Content Placeholder 2"/>
          <p:cNvSpPr>
            <a:spLocks noGrp="1"/>
          </p:cNvSpPr>
          <p:nvPr>
            <p:ph idx="1"/>
          </p:nvPr>
        </p:nvSpPr>
        <p:spPr/>
        <p:txBody>
          <a:bodyPr>
            <a:normAutofit/>
          </a:bodyPr>
          <a:lstStyle/>
          <a:p>
            <a:r>
              <a:rPr lang="en-US" dirty="0"/>
              <a:t>Generic functions are similar to overloaded functions except that they are more restrictive</a:t>
            </a:r>
          </a:p>
          <a:p>
            <a:endParaRPr lang="en-US" dirty="0"/>
          </a:p>
          <a:p>
            <a:r>
              <a:rPr lang="en-US" dirty="0"/>
              <a:t>When functions are overloaded, you may have different actions performed within the body of each function. But a generic function must perform the same general action for all versions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800100" y="1339196"/>
            <a:ext cx="7543800" cy="1028700"/>
          </a:xfrm>
          <a:prstGeom prst="rect">
            <a:avLst/>
          </a:prstGeom>
        </p:spPr>
        <p:txBody>
          <a:bodyPr spcFirstLastPara="1" vert="horz" wrap="square" lIns="68569" tIns="34275" rIns="68569" bIns="34275" rtlCol="0" anchor="ctr" anchorCtr="0">
            <a:normAutofit fontScale="90000"/>
          </a:bodyPr>
          <a:lstStyle/>
          <a:p>
            <a:pPr algn="l">
              <a:spcBef>
                <a:spcPts val="0"/>
              </a:spcBef>
            </a:pPr>
            <a:r>
              <a:rPr lang="en-US"/>
              <a:t>Overloading a Function Template</a:t>
            </a:r>
            <a:endParaRPr/>
          </a:p>
        </p:txBody>
      </p:sp>
      <p:pic>
        <p:nvPicPr>
          <p:cNvPr id="384" name="Google Shape;384;p51"/>
          <p:cNvPicPr preferRelativeResize="0"/>
          <p:nvPr/>
        </p:nvPicPr>
        <p:blipFill>
          <a:blip r:embed="rId3">
            <a:alphaModFix/>
          </a:blip>
          <a:stretch>
            <a:fillRect/>
          </a:stretch>
        </p:blipFill>
        <p:spPr>
          <a:xfrm>
            <a:off x="1735304" y="2126841"/>
            <a:ext cx="3621881" cy="31503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2"/>
          <p:cNvSpPr txBox="1">
            <a:spLocks noGrp="1"/>
          </p:cNvSpPr>
          <p:nvPr>
            <p:ph type="title"/>
          </p:nvPr>
        </p:nvSpPr>
        <p:spPr>
          <a:xfrm>
            <a:off x="800100" y="1339196"/>
            <a:ext cx="7543800" cy="1028700"/>
          </a:xfrm>
          <a:prstGeom prst="rect">
            <a:avLst/>
          </a:prstGeom>
        </p:spPr>
        <p:txBody>
          <a:bodyPr spcFirstLastPara="1" vert="horz" wrap="square" lIns="68569" tIns="34275" rIns="68569" bIns="34275" rtlCol="0" anchor="ctr" anchorCtr="0">
            <a:normAutofit fontScale="90000"/>
          </a:bodyPr>
          <a:lstStyle/>
          <a:p>
            <a:pPr algn="l">
              <a:spcBef>
                <a:spcPts val="0"/>
              </a:spcBef>
            </a:pPr>
            <a:r>
              <a:rPr lang="en-US"/>
              <a:t>Restrictions of Generic Functions</a:t>
            </a:r>
            <a:endParaRPr/>
          </a:p>
        </p:txBody>
      </p:sp>
      <p:sp>
        <p:nvSpPr>
          <p:cNvPr id="391" name="Google Shape;391;p52"/>
          <p:cNvSpPr txBox="1">
            <a:spLocks noGrp="1"/>
          </p:cNvSpPr>
          <p:nvPr>
            <p:ph type="body" idx="1"/>
          </p:nvPr>
        </p:nvSpPr>
        <p:spPr>
          <a:xfrm>
            <a:off x="800100" y="2434594"/>
            <a:ext cx="2040975" cy="2948850"/>
          </a:xfrm>
          <a:prstGeom prst="rect">
            <a:avLst/>
          </a:prstGeom>
        </p:spPr>
        <p:txBody>
          <a:bodyPr spcFirstLastPara="1" vert="horz" wrap="square" lIns="68569" tIns="34275" rIns="68569" bIns="34275" rtlCol="0" anchor="t" anchorCtr="0">
            <a:normAutofit fontScale="47500" lnSpcReduction="20000"/>
          </a:bodyPr>
          <a:lstStyle/>
          <a:p>
            <a:pPr marL="0" indent="0">
              <a:spcBef>
                <a:spcPts val="675"/>
              </a:spcBef>
              <a:buNone/>
            </a:pPr>
            <a:r>
              <a:rPr lang="en-US"/>
              <a:t>Generic functions perform the same operation for all the versions of a function except the data type differs. Let's see a simple example of an overloaded function which cannot be replaced by the generic function as both the functions have different functionalities.</a:t>
            </a:r>
            <a:endParaRPr/>
          </a:p>
          <a:p>
            <a:pPr marL="0" indent="0">
              <a:spcBef>
                <a:spcPts val="675"/>
              </a:spcBef>
              <a:buNone/>
            </a:pPr>
            <a:endParaRPr/>
          </a:p>
          <a:p>
            <a:pPr marL="0" indent="0">
              <a:spcBef>
                <a:spcPts val="675"/>
              </a:spcBef>
              <a:buNone/>
            </a:pPr>
            <a:endParaRPr/>
          </a:p>
        </p:txBody>
      </p:sp>
      <p:pic>
        <p:nvPicPr>
          <p:cNvPr id="392" name="Google Shape;392;p52"/>
          <p:cNvPicPr preferRelativeResize="0"/>
          <p:nvPr/>
        </p:nvPicPr>
        <p:blipFill>
          <a:blip r:embed="rId3">
            <a:alphaModFix/>
          </a:blip>
          <a:stretch>
            <a:fillRect/>
          </a:stretch>
        </p:blipFill>
        <p:spPr>
          <a:xfrm>
            <a:off x="3744975" y="2135377"/>
            <a:ext cx="2676177" cy="34042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Templates in C++</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Templates</a:t>
            </a:r>
            <a:r>
              <a:rPr lang="en-US" dirty="0"/>
              <a:t> are the foundation of generic programming, which involves writing code in a way that is independent of any particular type. </a:t>
            </a:r>
          </a:p>
          <a:p>
            <a:r>
              <a:rPr lang="en-US" b="1" dirty="0"/>
              <a:t>Templates</a:t>
            </a:r>
            <a:r>
              <a:rPr lang="en-US" dirty="0"/>
              <a:t> are powerful features of C++ which allows you to write </a:t>
            </a:r>
            <a:r>
              <a:rPr lang="en-US" b="1" dirty="0"/>
              <a:t>generic</a:t>
            </a:r>
            <a:r>
              <a:rPr lang="en-US" dirty="0"/>
              <a:t> programs.</a:t>
            </a:r>
            <a:br>
              <a:rPr lang="en-US" dirty="0"/>
            </a:br>
            <a:r>
              <a:rPr lang="en-US" dirty="0"/>
              <a:t>A template is a </a:t>
            </a:r>
            <a:r>
              <a:rPr lang="en-US" b="1" dirty="0"/>
              <a:t>blueprint</a:t>
            </a:r>
            <a:r>
              <a:rPr lang="en-US" dirty="0"/>
              <a:t> or </a:t>
            </a:r>
            <a:r>
              <a:rPr lang="en-US" b="1" dirty="0"/>
              <a:t>formula</a:t>
            </a:r>
            <a:r>
              <a:rPr lang="en-US" dirty="0"/>
              <a:t> for creating a</a:t>
            </a:r>
            <a:r>
              <a:rPr lang="en-US" b="1" dirty="0"/>
              <a:t> generic class</a:t>
            </a:r>
            <a:r>
              <a:rPr lang="en-US" dirty="0"/>
              <a:t> or a </a:t>
            </a:r>
            <a:r>
              <a:rPr lang="en-US" b="1" dirty="0"/>
              <a:t>function</a:t>
            </a:r>
            <a:r>
              <a:rPr lang="en-US" dirty="0"/>
              <a:t>.</a:t>
            </a:r>
          </a:p>
          <a:p>
            <a:r>
              <a:rPr lang="en-US" dirty="0"/>
              <a:t> In simple terms, you can create a single function or a class to work with different data types using templates.</a:t>
            </a:r>
          </a:p>
          <a:p>
            <a:r>
              <a:rPr lang="en-US" dirty="0"/>
              <a:t>Templates are often used in larger </a:t>
            </a:r>
            <a:r>
              <a:rPr lang="en-US" b="1" dirty="0"/>
              <a:t>codebase</a:t>
            </a:r>
            <a:r>
              <a:rPr lang="en-US" dirty="0"/>
              <a:t> for the purpose of code </a:t>
            </a:r>
            <a:r>
              <a:rPr lang="en-US" b="1" dirty="0"/>
              <a:t>reusability</a:t>
            </a:r>
            <a:r>
              <a:rPr lang="en-US" dirty="0"/>
              <a:t> and </a:t>
            </a:r>
            <a:r>
              <a:rPr lang="en-US" b="1" dirty="0"/>
              <a:t>flexibility</a:t>
            </a:r>
            <a:r>
              <a:rPr lang="en-US" dirty="0"/>
              <a:t> of the programs. </a:t>
            </a:r>
          </a:p>
          <a:p>
            <a:endParaRPr lang="en-US" dirty="0"/>
          </a:p>
        </p:txBody>
      </p:sp>
    </p:spTree>
    <p:extLst>
      <p:ext uri="{BB962C8B-B14F-4D97-AF65-F5344CB8AC3E}">
        <p14:creationId xmlns:p14="http://schemas.microsoft.com/office/powerpoint/2010/main" val="3123448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rgbClr val="262626"/>
              </a:buClr>
              <a:buSzPts val="4800"/>
            </a:pPr>
            <a:r>
              <a:rPr lang="en-US"/>
              <a:t>Class Templates-Generic Class</a:t>
            </a:r>
            <a:endParaRPr/>
          </a:p>
        </p:txBody>
      </p:sp>
      <p:sp>
        <p:nvSpPr>
          <p:cNvPr id="398" name="Google Shape;398;p53"/>
          <p:cNvSpPr txBox="1">
            <a:spLocks noGrp="1"/>
          </p:cNvSpPr>
          <p:nvPr>
            <p:ph type="body" idx="1"/>
          </p:nvPr>
        </p:nvSpPr>
        <p:spPr>
          <a:xfrm>
            <a:off x="800100" y="2434590"/>
            <a:ext cx="7543800" cy="2948940"/>
          </a:xfrm>
          <a:prstGeom prst="rect">
            <a:avLst/>
          </a:prstGeom>
          <a:noFill/>
          <a:ln>
            <a:noFill/>
          </a:ln>
        </p:spPr>
        <p:txBody>
          <a:bodyPr spcFirstLastPara="1" vert="horz" wrap="square" lIns="68569" tIns="34275" rIns="68569" bIns="34275" rtlCol="0" anchor="t" anchorCtr="0">
            <a:normAutofit fontScale="55000" lnSpcReduction="20000"/>
          </a:bodyPr>
          <a:lstStyle/>
          <a:p>
            <a:pPr marL="137160" indent="-137160">
              <a:spcBef>
                <a:spcPts val="0"/>
              </a:spcBef>
              <a:buSzPts val="1800"/>
              <a:buChar char="◦"/>
            </a:pPr>
            <a:r>
              <a:rPr lang="en-US">
                <a:latin typeface="Times New Roman"/>
                <a:ea typeface="Times New Roman"/>
                <a:cs typeface="Times New Roman"/>
                <a:sym typeface="Times New Roman"/>
              </a:rPr>
              <a:t>you can also create class templates for generic class operations.</a:t>
            </a:r>
            <a:endParaRPr/>
          </a:p>
          <a:p>
            <a:pPr marL="137160" indent="-137160">
              <a:spcBef>
                <a:spcPts val="675"/>
              </a:spcBef>
              <a:buSzPts val="1800"/>
              <a:buChar char="◦"/>
            </a:pPr>
            <a:r>
              <a:rPr lang="en-US">
                <a:latin typeface="Times New Roman"/>
                <a:ea typeface="Times New Roman"/>
                <a:cs typeface="Times New Roman"/>
                <a:sym typeface="Times New Roman"/>
              </a:rPr>
              <a:t>Sometimes, you need a class implementation that is same for all classes, only the data types used are different.</a:t>
            </a:r>
            <a:endParaRPr/>
          </a:p>
          <a:p>
            <a:pPr marL="137160" indent="-137160">
              <a:spcBef>
                <a:spcPts val="675"/>
              </a:spcBef>
              <a:buSzPts val="1800"/>
              <a:buChar char="◦"/>
            </a:pPr>
            <a:r>
              <a:rPr lang="en-US">
                <a:latin typeface="Times New Roman"/>
                <a:ea typeface="Times New Roman"/>
                <a:cs typeface="Times New Roman"/>
                <a:sym typeface="Times New Roman"/>
              </a:rPr>
              <a:t>Normally, you would need to create a different class for each data type OR create different member variables and functions within a single class.</a:t>
            </a:r>
            <a:endParaRPr/>
          </a:p>
          <a:p>
            <a:pPr marL="137160" indent="-137160">
              <a:spcBef>
                <a:spcPts val="675"/>
              </a:spcBef>
              <a:buSzPts val="1800"/>
              <a:buChar char="◦"/>
            </a:pPr>
            <a:r>
              <a:rPr lang="en-US">
                <a:latin typeface="Times New Roman"/>
                <a:ea typeface="Times New Roman"/>
                <a:cs typeface="Times New Roman"/>
                <a:sym typeface="Times New Roman"/>
              </a:rPr>
              <a:t>This will unnecessarily bloat your code base and will be hard to maintain, as a change is one class/function should be performed on all classes/functions.</a:t>
            </a:r>
            <a:endParaRPr/>
          </a:p>
          <a:p>
            <a:pPr marL="137160" indent="-137160">
              <a:spcBef>
                <a:spcPts val="675"/>
              </a:spcBef>
              <a:buSzPts val="1800"/>
              <a:buChar char="◦"/>
            </a:pPr>
            <a:r>
              <a:rPr lang="en-US">
                <a:latin typeface="Times New Roman"/>
                <a:ea typeface="Times New Roman"/>
                <a:cs typeface="Times New Roman"/>
                <a:sym typeface="Times New Roman"/>
              </a:rPr>
              <a:t>However, class templates make it easy to reuse the same code for all data types.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normAutofit fontScale="92500" lnSpcReduction="10000"/>
          </a:bodyPr>
          <a:lstStyle/>
          <a:p>
            <a:r>
              <a:rPr lang="en-US" dirty="0"/>
              <a:t>In addition to generic functions, you can also define a </a:t>
            </a:r>
            <a:r>
              <a:rPr lang="en-US" i="1" dirty="0"/>
              <a:t>generic class</a:t>
            </a:r>
          </a:p>
          <a:p>
            <a:endParaRPr lang="en-US" dirty="0"/>
          </a:p>
          <a:p>
            <a:r>
              <a:rPr lang="en-US" dirty="0"/>
              <a:t>The actual type of the data being used (in class) will be specified as a parameter when objects of that class are created</a:t>
            </a:r>
          </a:p>
          <a:p>
            <a:endParaRPr lang="en-US" dirty="0"/>
          </a:p>
          <a:p>
            <a:r>
              <a:rPr lang="en-US" dirty="0"/>
              <a:t>Generic classes are useful when a class uses logic that can be generalized e.g. Stacks, Queues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The general form of a generic class declaration is shown here:</a:t>
            </a:r>
          </a:p>
          <a:p>
            <a:endParaRPr lang="en-US" dirty="0"/>
          </a:p>
          <a:p>
            <a:pPr>
              <a:buNone/>
            </a:pPr>
            <a:r>
              <a:rPr lang="en-US" b="1" i="1" dirty="0"/>
              <a:t>template &lt;class T&gt; class </a:t>
            </a:r>
            <a:r>
              <a:rPr lang="en-US" b="1" i="1" dirty="0" err="1"/>
              <a:t>class</a:t>
            </a:r>
            <a:r>
              <a:rPr lang="en-US" b="1" i="1" dirty="0"/>
              <a:t>-name</a:t>
            </a:r>
          </a:p>
          <a:p>
            <a:pPr>
              <a:buNone/>
            </a:pPr>
            <a:r>
              <a:rPr lang="en-US" b="1" i="1" dirty="0"/>
              <a:t>{</a:t>
            </a:r>
          </a:p>
          <a:p>
            <a:pPr lvl="1">
              <a:buNone/>
            </a:pPr>
            <a:r>
              <a:rPr lang="en-US" b="1" i="1" dirty="0"/>
              <a:t>. . . </a:t>
            </a:r>
          </a:p>
          <a:p>
            <a:pPr>
              <a:buNone/>
            </a:pPr>
            <a:r>
              <a:rPr lang="en-US" b="1" i="1"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If necessary, we can define more than one generic data type using a comma-separated list</a:t>
            </a:r>
          </a:p>
          <a:p>
            <a:endParaRPr lang="en-US" dirty="0"/>
          </a:p>
          <a:p>
            <a:r>
              <a:rPr lang="en-US" dirty="0"/>
              <a:t>We create a specific instance of that class using the following general form:</a:t>
            </a:r>
          </a:p>
          <a:p>
            <a:pPr>
              <a:buNone/>
            </a:pPr>
            <a:endParaRPr lang="en-US" dirty="0"/>
          </a:p>
          <a:p>
            <a:pPr>
              <a:buNone/>
            </a:pPr>
            <a:r>
              <a:rPr lang="en-US" b="1" i="1" dirty="0"/>
              <a:t>	class-name &lt;type&gt; ob;</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4"/>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fontScale="90000"/>
          </a:bodyPr>
          <a:lstStyle/>
          <a:p>
            <a:pPr algn="l">
              <a:lnSpc>
                <a:spcPct val="90000"/>
              </a:lnSpc>
              <a:spcBef>
                <a:spcPts val="0"/>
              </a:spcBef>
              <a:buClr>
                <a:srgbClr val="262626"/>
              </a:buClr>
              <a:buSzPct val="100000"/>
            </a:pPr>
            <a:r>
              <a:rPr lang="en-US"/>
              <a:t>How to declare a class template?</a:t>
            </a:r>
            <a:endParaRPr/>
          </a:p>
        </p:txBody>
      </p:sp>
      <p:pic>
        <p:nvPicPr>
          <p:cNvPr id="404" name="Google Shape;404;p54"/>
          <p:cNvPicPr preferRelativeResize="0"/>
          <p:nvPr/>
        </p:nvPicPr>
        <p:blipFill rotWithShape="1">
          <a:blip r:embed="rId3">
            <a:alphaModFix/>
          </a:blip>
          <a:srcRect/>
          <a:stretch/>
        </p:blipFill>
        <p:spPr>
          <a:xfrm>
            <a:off x="909233" y="2517305"/>
            <a:ext cx="3298783" cy="2153845"/>
          </a:xfrm>
          <a:prstGeom prst="rect">
            <a:avLst/>
          </a:prstGeom>
          <a:noFill/>
          <a:ln>
            <a:noFill/>
          </a:ln>
        </p:spPr>
      </p:pic>
      <p:sp>
        <p:nvSpPr>
          <p:cNvPr id="405" name="Google Shape;405;p54"/>
          <p:cNvSpPr/>
          <p:nvPr/>
        </p:nvSpPr>
        <p:spPr>
          <a:xfrm>
            <a:off x="4290134" y="4195994"/>
            <a:ext cx="4572000" cy="1107996"/>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Times New Roman"/>
                <a:ea typeface="Times New Roman"/>
                <a:cs typeface="Times New Roman"/>
                <a:sym typeface="Times New Roman"/>
              </a:rPr>
              <a:t>In the above declaration, T is the template argument which is a placeholder for the data type used.</a:t>
            </a:r>
            <a:endParaRPr sz="1350"/>
          </a:p>
          <a:p>
            <a:endParaRPr sz="1350">
              <a:solidFill>
                <a:schemeClr val="dk1"/>
              </a:solidFill>
              <a:latin typeface="Times New Roman"/>
              <a:ea typeface="Times New Roman"/>
              <a:cs typeface="Times New Roman"/>
              <a:sym typeface="Times New Roman"/>
            </a:endParaRPr>
          </a:p>
          <a:p>
            <a:r>
              <a:rPr lang="en-US" sz="1350">
                <a:solidFill>
                  <a:schemeClr val="dk1"/>
                </a:solidFill>
                <a:latin typeface="Times New Roman"/>
                <a:ea typeface="Times New Roman"/>
                <a:cs typeface="Times New Roman"/>
                <a:sym typeface="Times New Roman"/>
              </a:rPr>
              <a:t>Inside the class body, a member variable var and a member function someOperation() are both of type T.</a:t>
            </a:r>
            <a:endParaRPr sz="13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fontScale="90000"/>
          </a:bodyPr>
          <a:lstStyle/>
          <a:p>
            <a:pPr algn="l">
              <a:lnSpc>
                <a:spcPct val="90000"/>
              </a:lnSpc>
              <a:spcBef>
                <a:spcPts val="0"/>
              </a:spcBef>
              <a:buClr>
                <a:srgbClr val="262626"/>
              </a:buClr>
              <a:buSzPct val="100000"/>
            </a:pPr>
            <a:r>
              <a:rPr lang="en-US"/>
              <a:t>How to create a class template object?</a:t>
            </a:r>
            <a:endParaRPr/>
          </a:p>
        </p:txBody>
      </p:sp>
      <p:sp>
        <p:nvSpPr>
          <p:cNvPr id="411" name="Google Shape;411;p55"/>
          <p:cNvSpPr/>
          <p:nvPr/>
        </p:nvSpPr>
        <p:spPr>
          <a:xfrm>
            <a:off x="2123982" y="2968625"/>
            <a:ext cx="2989555" cy="261586"/>
          </a:xfrm>
          <a:prstGeom prst="rect">
            <a:avLst/>
          </a:prstGeom>
          <a:solidFill>
            <a:srgbClr val="F5F5F5"/>
          </a:solidFill>
          <a:ln>
            <a:noFill/>
          </a:ln>
        </p:spPr>
        <p:txBody>
          <a:bodyPr spcFirstLastPara="1" wrap="square" lIns="0" tIns="0" rIns="0" bIns="76163" anchor="ctr" anchorCtr="0">
            <a:noAutofit/>
          </a:bodyPr>
          <a:lstStyle/>
          <a:p>
            <a:pPr>
              <a:buClr>
                <a:srgbClr val="25265E"/>
              </a:buClr>
              <a:buSzPts val="1600"/>
            </a:pPr>
            <a:r>
              <a:rPr lang="en-US" sz="1200">
                <a:solidFill>
                  <a:srgbClr val="25265E"/>
                </a:solidFill>
                <a:latin typeface="Times New Roman"/>
                <a:ea typeface="Times New Roman"/>
                <a:cs typeface="Times New Roman"/>
                <a:sym typeface="Times New Roman"/>
              </a:rPr>
              <a:t>className&lt;dataType&gt; classObject;</a:t>
            </a:r>
            <a:r>
              <a:rPr lang="en-US" sz="900">
                <a:solidFill>
                  <a:schemeClr val="dk1"/>
                </a:solidFill>
                <a:latin typeface="Times New Roman"/>
                <a:ea typeface="Times New Roman"/>
                <a:cs typeface="Times New Roman"/>
                <a:sym typeface="Times New Roman"/>
              </a:rPr>
              <a:t> </a:t>
            </a:r>
            <a:endParaRPr sz="2700">
              <a:solidFill>
                <a:schemeClr val="dk1"/>
              </a:solidFill>
              <a:latin typeface="Times New Roman"/>
              <a:ea typeface="Times New Roman"/>
              <a:cs typeface="Times New Roman"/>
              <a:sym typeface="Times New Roman"/>
            </a:endParaRPr>
          </a:p>
        </p:txBody>
      </p:sp>
      <p:sp>
        <p:nvSpPr>
          <p:cNvPr id="412" name="Google Shape;412;p55"/>
          <p:cNvSpPr/>
          <p:nvPr/>
        </p:nvSpPr>
        <p:spPr>
          <a:xfrm>
            <a:off x="2332608" y="3695311"/>
            <a:ext cx="4572000" cy="692498"/>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Times New Roman"/>
                <a:ea typeface="Times New Roman"/>
                <a:cs typeface="Times New Roman"/>
                <a:sym typeface="Times New Roman"/>
              </a:rPr>
              <a:t>className&lt;int&gt; classObject;</a:t>
            </a:r>
            <a:endParaRPr sz="1350"/>
          </a:p>
          <a:p>
            <a:r>
              <a:rPr lang="en-US" sz="1350">
                <a:solidFill>
                  <a:schemeClr val="dk1"/>
                </a:solidFill>
                <a:latin typeface="Times New Roman"/>
                <a:ea typeface="Times New Roman"/>
                <a:cs typeface="Times New Roman"/>
                <a:sym typeface="Times New Roman"/>
              </a:rPr>
              <a:t>className&lt;float&gt; classObject;</a:t>
            </a:r>
            <a:endParaRPr sz="1350"/>
          </a:p>
          <a:p>
            <a:r>
              <a:rPr lang="en-US" sz="1350">
                <a:solidFill>
                  <a:schemeClr val="dk1"/>
                </a:solidFill>
                <a:latin typeface="Times New Roman"/>
                <a:ea typeface="Times New Roman"/>
                <a:cs typeface="Times New Roman"/>
                <a:sym typeface="Times New Roman"/>
              </a:rPr>
              <a:t>className&lt;string&gt; classObject;</a:t>
            </a:r>
            <a:endParaRPr sz="1350"/>
          </a:p>
        </p:txBody>
      </p:sp>
      <p:sp>
        <p:nvSpPr>
          <p:cNvPr id="413" name="Google Shape;413;p55"/>
          <p:cNvSpPr/>
          <p:nvPr/>
        </p:nvSpPr>
        <p:spPr>
          <a:xfrm>
            <a:off x="1135232" y="3324261"/>
            <a:ext cx="4572000" cy="276999"/>
          </a:xfrm>
          <a:prstGeom prst="rect">
            <a:avLst/>
          </a:prstGeom>
          <a:noFill/>
          <a:ln>
            <a:noFill/>
          </a:ln>
        </p:spPr>
        <p:txBody>
          <a:bodyPr spcFirstLastPara="1" wrap="square" lIns="68569" tIns="34275" rIns="68569" bIns="34275" anchor="t" anchorCtr="0">
            <a:noAutofit/>
          </a:bodyPr>
          <a:lstStyle/>
          <a:p>
            <a:r>
              <a:rPr lang="en-US" sz="1350">
                <a:solidFill>
                  <a:srgbClr val="FF0000"/>
                </a:solidFill>
                <a:latin typeface="Times New Roman"/>
                <a:ea typeface="Times New Roman"/>
                <a:cs typeface="Times New Roman"/>
                <a:sym typeface="Times New Roman"/>
              </a:rPr>
              <a:t>Example</a:t>
            </a:r>
            <a:endParaRPr sz="13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307390" y="1239322"/>
            <a:ext cx="2349254" cy="390286"/>
          </a:xfrm>
          <a:prstGeom prst="rect">
            <a:avLst/>
          </a:prstGeom>
          <a:gradFill>
            <a:gsLst>
              <a:gs pos="0">
                <a:schemeClr val="accent4"/>
              </a:gs>
              <a:gs pos="50000">
                <a:srgbClr val="3EBB97"/>
              </a:gs>
              <a:gs pos="100000">
                <a:srgbClr val="3DBA96"/>
              </a:gs>
            </a:gsLst>
            <a:lin ang="5400000" scaled="0"/>
          </a:gradFill>
          <a:ln w="9525" cap="flat" cmpd="sng">
            <a:solidFill>
              <a:schemeClr val="accent4"/>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vert="horz" wrap="square" lIns="68569" tIns="34275" rIns="68569" bIns="34275" rtlCol="0" anchor="ctr" anchorCtr="0">
            <a:normAutofit fontScale="90000"/>
          </a:bodyPr>
          <a:lstStyle/>
          <a:p>
            <a:pPr algn="l">
              <a:lnSpc>
                <a:spcPct val="90000"/>
              </a:lnSpc>
              <a:spcBef>
                <a:spcPts val="0"/>
              </a:spcBef>
              <a:buClr>
                <a:schemeClr val="lt1"/>
              </a:buClr>
              <a:buSzPct val="100000"/>
            </a:pPr>
            <a:r>
              <a:rPr lang="en-US" sz="2700">
                <a:solidFill>
                  <a:schemeClr val="lt1"/>
                </a:solidFill>
                <a:latin typeface="Century Gothic"/>
                <a:ea typeface="Century Gothic"/>
                <a:cs typeface="Century Gothic"/>
                <a:sym typeface="Century Gothic"/>
              </a:rPr>
              <a:t>Example</a:t>
            </a:r>
            <a:endParaRPr/>
          </a:p>
        </p:txBody>
      </p:sp>
      <p:sp>
        <p:nvSpPr>
          <p:cNvPr id="419" name="Google Shape;419;p56"/>
          <p:cNvSpPr/>
          <p:nvPr/>
        </p:nvSpPr>
        <p:spPr>
          <a:xfrm>
            <a:off x="725750" y="1682873"/>
            <a:ext cx="5273336" cy="3948344"/>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68569" tIns="34275" rIns="68569" bIns="34275" anchor="ctr" anchorCtr="0">
            <a:noAutofit/>
          </a:bodyPr>
          <a:lstStyle/>
          <a:p>
            <a:r>
              <a:rPr lang="en-US" sz="1050">
                <a:solidFill>
                  <a:schemeClr val="dk1"/>
                </a:solidFill>
                <a:latin typeface="Times New Roman"/>
                <a:ea typeface="Times New Roman"/>
                <a:cs typeface="Times New Roman"/>
                <a:sym typeface="Times New Roman"/>
              </a:rPr>
              <a:t>template &lt;class T&gt;</a:t>
            </a:r>
            <a:endParaRPr sz="1350"/>
          </a:p>
          <a:p>
            <a:r>
              <a:rPr lang="en-US" sz="1050">
                <a:solidFill>
                  <a:schemeClr val="dk1"/>
                </a:solidFill>
                <a:latin typeface="Times New Roman"/>
                <a:ea typeface="Times New Roman"/>
                <a:cs typeface="Times New Roman"/>
                <a:sym typeface="Times New Roman"/>
              </a:rPr>
              <a:t>class Calculator</a:t>
            </a:r>
            <a:endParaRPr sz="1350"/>
          </a:p>
          <a:p>
            <a:r>
              <a:rPr lang="en-US" sz="1050">
                <a:solidFill>
                  <a:schemeClr val="dk1"/>
                </a:solidFill>
                <a:latin typeface="Times New Roman"/>
                <a:ea typeface="Times New Roman"/>
                <a:cs typeface="Times New Roman"/>
                <a:sym typeface="Times New Roman"/>
              </a:rPr>
              <a:t>{</a:t>
            </a:r>
            <a:endParaRPr sz="1350"/>
          </a:p>
          <a:p>
            <a:r>
              <a:rPr lang="en-US" sz="1050">
                <a:solidFill>
                  <a:schemeClr val="dk1"/>
                </a:solidFill>
                <a:latin typeface="Times New Roman"/>
                <a:ea typeface="Times New Roman"/>
                <a:cs typeface="Times New Roman"/>
                <a:sym typeface="Times New Roman"/>
              </a:rPr>
              <a:t>private:</a:t>
            </a:r>
            <a:endParaRPr sz="1350"/>
          </a:p>
          <a:p>
            <a:r>
              <a:rPr lang="en-US" sz="1050">
                <a:solidFill>
                  <a:schemeClr val="dk1"/>
                </a:solidFill>
                <a:latin typeface="Times New Roman"/>
                <a:ea typeface="Times New Roman"/>
                <a:cs typeface="Times New Roman"/>
                <a:sym typeface="Times New Roman"/>
              </a:rPr>
              <a:t>	T num1, num2;</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public:</a:t>
            </a:r>
            <a:endParaRPr sz="1350"/>
          </a:p>
          <a:p>
            <a:r>
              <a:rPr lang="en-US" sz="1050">
                <a:solidFill>
                  <a:schemeClr val="dk1"/>
                </a:solidFill>
                <a:latin typeface="Times New Roman"/>
                <a:ea typeface="Times New Roman"/>
                <a:cs typeface="Times New Roman"/>
                <a:sym typeface="Times New Roman"/>
              </a:rPr>
              <a:t>	Calculator(T n1, T n2){</a:t>
            </a:r>
            <a:endParaRPr sz="1350"/>
          </a:p>
          <a:p>
            <a:r>
              <a:rPr lang="en-US" sz="1050">
                <a:solidFill>
                  <a:schemeClr val="dk1"/>
                </a:solidFill>
                <a:latin typeface="Times New Roman"/>
                <a:ea typeface="Times New Roman"/>
                <a:cs typeface="Times New Roman"/>
                <a:sym typeface="Times New Roman"/>
              </a:rPr>
              <a:t>		num1 = n1;</a:t>
            </a:r>
            <a:endParaRPr sz="1350"/>
          </a:p>
          <a:p>
            <a:r>
              <a:rPr lang="en-US" sz="1050">
                <a:solidFill>
                  <a:schemeClr val="dk1"/>
                </a:solidFill>
                <a:latin typeface="Times New Roman"/>
                <a:ea typeface="Times New Roman"/>
                <a:cs typeface="Times New Roman"/>
                <a:sym typeface="Times New Roman"/>
              </a:rPr>
              <a:t>		num2 = n2;}</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	void displayResult(){</a:t>
            </a:r>
            <a:endParaRPr sz="1350"/>
          </a:p>
          <a:p>
            <a:r>
              <a:rPr lang="en-US" sz="1050">
                <a:solidFill>
                  <a:schemeClr val="dk1"/>
                </a:solidFill>
                <a:latin typeface="Times New Roman"/>
                <a:ea typeface="Times New Roman"/>
                <a:cs typeface="Times New Roman"/>
                <a:sym typeface="Times New Roman"/>
              </a:rPr>
              <a:t>		cout &lt;&lt; "Numbers are: " &lt;&lt; num1 &lt;&lt; " and " &lt;&lt; num2 &lt;&lt; "." &lt;&lt; endl;</a:t>
            </a:r>
            <a:endParaRPr sz="1350"/>
          </a:p>
          <a:p>
            <a:r>
              <a:rPr lang="en-US" sz="1050">
                <a:solidFill>
                  <a:schemeClr val="dk1"/>
                </a:solidFill>
                <a:latin typeface="Times New Roman"/>
                <a:ea typeface="Times New Roman"/>
                <a:cs typeface="Times New Roman"/>
                <a:sym typeface="Times New Roman"/>
              </a:rPr>
              <a:t>		cout &lt;&lt; "Addition is: " &lt;&lt; add() &lt;&lt; endl;</a:t>
            </a:r>
            <a:endParaRPr sz="1350"/>
          </a:p>
          <a:p>
            <a:r>
              <a:rPr lang="en-US" sz="1050">
                <a:solidFill>
                  <a:schemeClr val="dk1"/>
                </a:solidFill>
                <a:latin typeface="Times New Roman"/>
                <a:ea typeface="Times New Roman"/>
                <a:cs typeface="Times New Roman"/>
                <a:sym typeface="Times New Roman"/>
              </a:rPr>
              <a:t>		cout &lt;&lt; "Subtraction is: " &lt;&lt; subtract() &lt;&lt; endl;</a:t>
            </a:r>
            <a:endParaRPr sz="1350"/>
          </a:p>
          <a:p>
            <a:r>
              <a:rPr lang="en-US" sz="1050">
                <a:solidFill>
                  <a:schemeClr val="dk1"/>
                </a:solidFill>
                <a:latin typeface="Times New Roman"/>
                <a:ea typeface="Times New Roman"/>
                <a:cs typeface="Times New Roman"/>
                <a:sym typeface="Times New Roman"/>
              </a:rPr>
              <a:t>		cout &lt;&lt; "Product is: " &lt;&lt; multiply() &lt;&lt; endl;</a:t>
            </a:r>
            <a:endParaRPr sz="1350"/>
          </a:p>
          <a:p>
            <a:r>
              <a:rPr lang="en-US" sz="1050">
                <a:solidFill>
                  <a:schemeClr val="dk1"/>
                </a:solidFill>
                <a:latin typeface="Times New Roman"/>
                <a:ea typeface="Times New Roman"/>
                <a:cs typeface="Times New Roman"/>
                <a:sym typeface="Times New Roman"/>
              </a:rPr>
              <a:t>		cout &lt;&lt; "Division is: " &lt;&lt; divide() &lt;&lt; endl;}</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	T add() { return num1 + num2; }</a:t>
            </a:r>
            <a:endParaRPr sz="1350"/>
          </a:p>
          <a:p>
            <a:r>
              <a:rPr lang="en-US" sz="1050">
                <a:solidFill>
                  <a:schemeClr val="dk1"/>
                </a:solidFill>
                <a:latin typeface="Times New Roman"/>
                <a:ea typeface="Times New Roman"/>
                <a:cs typeface="Times New Roman"/>
                <a:sym typeface="Times New Roman"/>
              </a:rPr>
              <a:t>	T subtract() { return num1 - num2; }</a:t>
            </a:r>
            <a:endParaRPr sz="1350"/>
          </a:p>
          <a:p>
            <a:r>
              <a:rPr lang="en-US" sz="1050">
                <a:solidFill>
                  <a:schemeClr val="dk1"/>
                </a:solidFill>
                <a:latin typeface="Times New Roman"/>
                <a:ea typeface="Times New Roman"/>
                <a:cs typeface="Times New Roman"/>
                <a:sym typeface="Times New Roman"/>
              </a:rPr>
              <a:t>	T multiply() { return num1 * num2; }</a:t>
            </a:r>
            <a:endParaRPr sz="1350"/>
          </a:p>
          <a:p>
            <a:r>
              <a:rPr lang="en-US" sz="1050">
                <a:solidFill>
                  <a:schemeClr val="dk1"/>
                </a:solidFill>
                <a:latin typeface="Times New Roman"/>
                <a:ea typeface="Times New Roman"/>
                <a:cs typeface="Times New Roman"/>
                <a:sym typeface="Times New Roman"/>
              </a:rPr>
              <a:t>	T divide() { return num1 / num2; }</a:t>
            </a:r>
            <a:endParaRPr sz="1350"/>
          </a:p>
          <a:p>
            <a:r>
              <a:rPr lang="en-US" sz="1050">
                <a:solidFill>
                  <a:schemeClr val="dk1"/>
                </a:solidFill>
                <a:latin typeface="Times New Roman"/>
                <a:ea typeface="Times New Roman"/>
                <a:cs typeface="Times New Roman"/>
                <a:sym typeface="Times New Roman"/>
              </a:rPr>
              <a:t>};</a:t>
            </a:r>
            <a:endParaRPr sz="1350"/>
          </a:p>
        </p:txBody>
      </p:sp>
      <p:sp>
        <p:nvSpPr>
          <p:cNvPr id="420" name="Google Shape;420;p56"/>
          <p:cNvSpPr/>
          <p:nvPr/>
        </p:nvSpPr>
        <p:spPr>
          <a:xfrm>
            <a:off x="5999086" y="2630897"/>
            <a:ext cx="3053919" cy="2169825"/>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68569" tIns="34275" rIns="68569" bIns="34275" anchor="t" anchorCtr="0">
            <a:noAutofit/>
          </a:bodyPr>
          <a:lstStyle/>
          <a:p>
            <a:r>
              <a:rPr lang="en-US" sz="1050">
                <a:solidFill>
                  <a:schemeClr val="dk1"/>
                </a:solidFill>
                <a:latin typeface="Times New Roman"/>
                <a:ea typeface="Times New Roman"/>
                <a:cs typeface="Times New Roman"/>
                <a:sym typeface="Times New Roman"/>
              </a:rPr>
              <a:t>int main()</a:t>
            </a:r>
            <a:endParaRPr sz="1350"/>
          </a:p>
          <a:p>
            <a:r>
              <a:rPr lang="en-US" sz="1050">
                <a:solidFill>
                  <a:schemeClr val="dk1"/>
                </a:solidFill>
                <a:latin typeface="Times New Roman"/>
                <a:ea typeface="Times New Roman"/>
                <a:cs typeface="Times New Roman"/>
                <a:sym typeface="Times New Roman"/>
              </a:rPr>
              <a:t>{</a:t>
            </a:r>
            <a:endParaRPr sz="1350"/>
          </a:p>
          <a:p>
            <a:r>
              <a:rPr lang="en-US" sz="1050">
                <a:solidFill>
                  <a:schemeClr val="dk1"/>
                </a:solidFill>
                <a:latin typeface="Times New Roman"/>
                <a:ea typeface="Times New Roman"/>
                <a:cs typeface="Times New Roman"/>
                <a:sym typeface="Times New Roman"/>
              </a:rPr>
              <a:t>	Calculator&lt;int&gt; intCalc(2, 1);</a:t>
            </a:r>
            <a:endParaRPr sz="1350"/>
          </a:p>
          <a:p>
            <a:r>
              <a:rPr lang="en-US" sz="1050">
                <a:solidFill>
                  <a:schemeClr val="dk1"/>
                </a:solidFill>
                <a:latin typeface="Times New Roman"/>
                <a:ea typeface="Times New Roman"/>
                <a:cs typeface="Times New Roman"/>
                <a:sym typeface="Times New Roman"/>
              </a:rPr>
              <a:t>	Calculator&lt;float&gt; floatCalc(2.4, 1.2);</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	cout &lt;&lt; "Int results:" &lt;&lt; endl;</a:t>
            </a:r>
            <a:endParaRPr sz="1350"/>
          </a:p>
          <a:p>
            <a:r>
              <a:rPr lang="en-US" sz="1050">
                <a:solidFill>
                  <a:schemeClr val="dk1"/>
                </a:solidFill>
                <a:latin typeface="Times New Roman"/>
                <a:ea typeface="Times New Roman"/>
                <a:cs typeface="Times New Roman"/>
                <a:sym typeface="Times New Roman"/>
              </a:rPr>
              <a:t>	intCalc.displayResult();</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	cout &lt;&lt; endl &lt;&lt; "Float results:" &lt;&lt; endl;</a:t>
            </a:r>
            <a:endParaRPr sz="1350"/>
          </a:p>
          <a:p>
            <a:r>
              <a:rPr lang="en-US" sz="1050">
                <a:solidFill>
                  <a:schemeClr val="dk1"/>
                </a:solidFill>
                <a:latin typeface="Times New Roman"/>
                <a:ea typeface="Times New Roman"/>
                <a:cs typeface="Times New Roman"/>
                <a:sym typeface="Times New Roman"/>
              </a:rPr>
              <a:t>	floatCalc.displayResult();</a:t>
            </a:r>
            <a:endParaRPr sz="1350"/>
          </a:p>
          <a:p>
            <a:r>
              <a:rPr lang="en-US" sz="1050">
                <a:solidFill>
                  <a:schemeClr val="dk1"/>
                </a:solidFill>
                <a:latin typeface="Times New Roman"/>
                <a:ea typeface="Times New Roman"/>
                <a:cs typeface="Times New Roman"/>
                <a:sym typeface="Times New Roman"/>
              </a:rPr>
              <a:t>	</a:t>
            </a:r>
            <a:endParaRPr sz="1350"/>
          </a:p>
          <a:p>
            <a:r>
              <a:rPr lang="en-US" sz="1050">
                <a:solidFill>
                  <a:schemeClr val="dk1"/>
                </a:solidFill>
                <a:latin typeface="Times New Roman"/>
                <a:ea typeface="Times New Roman"/>
                <a:cs typeface="Times New Roman"/>
                <a:sym typeface="Times New Roman"/>
              </a:rPr>
              <a:t>	return 0;</a:t>
            </a:r>
            <a:endParaRPr sz="1350"/>
          </a:p>
          <a:p>
            <a:r>
              <a:rPr lang="en-US" sz="1050">
                <a:solidFill>
                  <a:schemeClr val="dk1"/>
                </a:solidFill>
                <a:latin typeface="Times New Roman"/>
                <a:ea typeface="Times New Roman"/>
                <a:cs typeface="Times New Roman"/>
                <a:sym typeface="Times New Roman"/>
              </a:rPr>
              <a:t>}</a:t>
            </a:r>
            <a:endParaRPr sz="135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fontScale="92500" lnSpcReduction="20000"/>
          </a:bodyPr>
          <a:lstStyle/>
          <a:p>
            <a:pPr>
              <a:buNone/>
            </a:pPr>
            <a:r>
              <a:rPr lang="en-US" b="1" dirty="0"/>
              <a:t>template &lt;class T1, class T2&gt; </a:t>
            </a:r>
          </a:p>
          <a:p>
            <a:pPr>
              <a:buNone/>
            </a:pPr>
            <a:r>
              <a:rPr lang="en-US" b="1" dirty="0"/>
              <a:t>class </a:t>
            </a:r>
            <a:r>
              <a:rPr lang="en-US" b="1" dirty="0" err="1"/>
              <a:t>myclass</a:t>
            </a:r>
            <a:endParaRPr lang="en-US" b="1" dirty="0"/>
          </a:p>
          <a:p>
            <a:pPr>
              <a:buNone/>
            </a:pPr>
            <a:r>
              <a:rPr lang="en-US" b="1" dirty="0"/>
              <a:t>{</a:t>
            </a:r>
          </a:p>
          <a:p>
            <a:pPr>
              <a:buNone/>
            </a:pPr>
            <a:r>
              <a:rPr lang="en-US" b="1" dirty="0"/>
              <a:t>	T1 </a:t>
            </a:r>
            <a:r>
              <a:rPr lang="en-US" b="1" dirty="0" err="1"/>
              <a:t>i</a:t>
            </a:r>
            <a:r>
              <a:rPr lang="en-US" b="1" dirty="0"/>
              <a:t>;</a:t>
            </a:r>
          </a:p>
          <a:p>
            <a:pPr>
              <a:buNone/>
            </a:pPr>
            <a:r>
              <a:rPr lang="en-US" b="1" dirty="0"/>
              <a:t>	T2 j;</a:t>
            </a:r>
          </a:p>
          <a:p>
            <a:pPr>
              <a:buNone/>
            </a:pPr>
            <a:r>
              <a:rPr lang="en-US" b="1" dirty="0"/>
              <a:t>	public:</a:t>
            </a:r>
          </a:p>
          <a:p>
            <a:pPr>
              <a:buNone/>
            </a:pPr>
            <a:r>
              <a:rPr lang="en-US" b="1" dirty="0"/>
              <a:t>	</a:t>
            </a:r>
            <a:r>
              <a:rPr lang="en-US" b="1" dirty="0" err="1"/>
              <a:t>myclass</a:t>
            </a:r>
            <a:r>
              <a:rPr lang="en-US" b="1" dirty="0"/>
              <a:t> (T1 a, T2 b) { </a:t>
            </a:r>
            <a:r>
              <a:rPr lang="en-US" b="1" dirty="0" err="1"/>
              <a:t>i</a:t>
            </a:r>
            <a:r>
              <a:rPr lang="en-US" b="1" dirty="0"/>
              <a:t> = a; j = b; }</a:t>
            </a:r>
          </a:p>
          <a:p>
            <a:pPr>
              <a:buNone/>
            </a:pPr>
            <a:r>
              <a:rPr lang="en-US" b="1" dirty="0"/>
              <a:t>	void show( ) { </a:t>
            </a:r>
            <a:r>
              <a:rPr lang="en-US" b="1" dirty="0" err="1"/>
              <a:t>cout</a:t>
            </a:r>
            <a:r>
              <a:rPr lang="en-US" b="1" dirty="0"/>
              <a:t> &lt;&lt; </a:t>
            </a:r>
            <a:r>
              <a:rPr lang="en-US" b="1" dirty="0" err="1"/>
              <a:t>i</a:t>
            </a:r>
            <a:r>
              <a:rPr lang="en-US" b="1" dirty="0"/>
              <a:t> &lt;&lt; “ &amp; ” &lt;&lt; j; }</a:t>
            </a:r>
          </a:p>
          <a:p>
            <a:pPr>
              <a:buNone/>
            </a:pPr>
            <a:r>
              <a:rPr lang="en-US" b="1"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lnSpcReduction="10000"/>
          </a:bodyPr>
          <a:lstStyle/>
          <a:p>
            <a:pPr>
              <a:buNone/>
            </a:pPr>
            <a:r>
              <a:rPr lang="en-US" b="1" dirty="0" err="1"/>
              <a:t>int</a:t>
            </a:r>
            <a:r>
              <a:rPr lang="en-US" b="1" dirty="0"/>
              <a:t> main()</a:t>
            </a:r>
          </a:p>
          <a:p>
            <a:pPr>
              <a:buNone/>
            </a:pPr>
            <a:r>
              <a:rPr lang="en-US" b="1" dirty="0"/>
              <a:t>{</a:t>
            </a:r>
          </a:p>
          <a:p>
            <a:pPr>
              <a:buNone/>
            </a:pPr>
            <a:r>
              <a:rPr lang="en-US" b="1" dirty="0"/>
              <a:t>	</a:t>
            </a:r>
            <a:r>
              <a:rPr lang="en-US" b="1" dirty="0" err="1"/>
              <a:t>myclass</a:t>
            </a:r>
            <a:r>
              <a:rPr lang="en-US" b="1" dirty="0"/>
              <a:t>&lt;</a:t>
            </a:r>
            <a:r>
              <a:rPr lang="en-US" b="1" dirty="0" err="1"/>
              <a:t>int</a:t>
            </a:r>
            <a:r>
              <a:rPr lang="en-US" b="1" dirty="0"/>
              <a:t>, double&gt; ob1(10, 0.23);</a:t>
            </a:r>
          </a:p>
          <a:p>
            <a:pPr>
              <a:buNone/>
            </a:pPr>
            <a:r>
              <a:rPr lang="en-US" b="1" dirty="0"/>
              <a:t>	</a:t>
            </a:r>
            <a:r>
              <a:rPr lang="en-US" b="1" dirty="0" err="1"/>
              <a:t>myclass</a:t>
            </a:r>
            <a:r>
              <a:rPr lang="en-US" b="1" dirty="0"/>
              <a:t>&lt;char, char *&gt; ob2('X', “Hello”);</a:t>
            </a:r>
          </a:p>
          <a:p>
            <a:pPr>
              <a:buNone/>
            </a:pPr>
            <a:endParaRPr lang="en-US" b="1" dirty="0"/>
          </a:p>
          <a:p>
            <a:pPr>
              <a:buNone/>
            </a:pPr>
            <a:r>
              <a:rPr lang="en-US" b="1" dirty="0"/>
              <a:t>	ob1.show();	</a:t>
            </a:r>
            <a:r>
              <a:rPr lang="en-US" b="1" i="1" dirty="0">
                <a:solidFill>
                  <a:schemeClr val="bg1">
                    <a:lumMod val="65000"/>
                  </a:schemeClr>
                </a:solidFill>
              </a:rPr>
              <a:t>// show </a:t>
            </a:r>
            <a:r>
              <a:rPr lang="en-US" b="1" i="1" dirty="0" err="1">
                <a:solidFill>
                  <a:schemeClr val="bg1">
                    <a:lumMod val="65000"/>
                  </a:schemeClr>
                </a:solidFill>
              </a:rPr>
              <a:t>int</a:t>
            </a:r>
            <a:r>
              <a:rPr lang="en-US" b="1" i="1" dirty="0">
                <a:solidFill>
                  <a:schemeClr val="bg1">
                    <a:lumMod val="65000"/>
                  </a:schemeClr>
                </a:solidFill>
              </a:rPr>
              <a:t>, double</a:t>
            </a:r>
          </a:p>
          <a:p>
            <a:pPr>
              <a:buNone/>
            </a:pPr>
            <a:r>
              <a:rPr lang="en-US" b="1" dirty="0"/>
              <a:t>	ob2.show();	</a:t>
            </a:r>
            <a:r>
              <a:rPr lang="en-US" b="1" i="1" dirty="0">
                <a:solidFill>
                  <a:schemeClr val="bg1">
                    <a:lumMod val="65000"/>
                  </a:schemeClr>
                </a:solidFill>
              </a:rPr>
              <a:t>// show char, char *</a:t>
            </a:r>
          </a:p>
          <a:p>
            <a:pPr>
              <a:buNone/>
            </a:pPr>
            <a:r>
              <a:rPr lang="en-US" b="1"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Program of Class Template</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1600" dirty="0"/>
              <a:t> template &lt;class T&gt;</a:t>
            </a:r>
          </a:p>
          <a:p>
            <a:pPr marL="0" indent="0">
              <a:buNone/>
            </a:pPr>
            <a:r>
              <a:rPr lang="en-US" sz="1600" dirty="0"/>
              <a:t>class </a:t>
            </a:r>
            <a:r>
              <a:rPr lang="en-US" sz="1600" dirty="0" err="1"/>
              <a:t>mypair</a:t>
            </a:r>
            <a:r>
              <a:rPr lang="en-US" sz="1600" dirty="0"/>
              <a:t> {</a:t>
            </a:r>
          </a:p>
          <a:p>
            <a:pPr marL="0" indent="0">
              <a:buNone/>
            </a:pPr>
            <a:r>
              <a:rPr lang="en-US" sz="1600" dirty="0"/>
              <a:t>    T a, b;</a:t>
            </a:r>
          </a:p>
          <a:p>
            <a:pPr marL="0" indent="0">
              <a:buNone/>
            </a:pPr>
            <a:r>
              <a:rPr lang="en-US" sz="1600" dirty="0"/>
              <a:t>  public:</a:t>
            </a:r>
          </a:p>
          <a:p>
            <a:pPr marL="0" indent="0">
              <a:buNone/>
            </a:pPr>
            <a:r>
              <a:rPr lang="en-US" sz="1600" dirty="0"/>
              <a:t>    </a:t>
            </a:r>
            <a:r>
              <a:rPr lang="en-US" sz="1600" dirty="0" err="1"/>
              <a:t>mypair</a:t>
            </a:r>
            <a:r>
              <a:rPr lang="en-US" sz="1600" dirty="0"/>
              <a:t> (T first, T second)</a:t>
            </a:r>
          </a:p>
          <a:p>
            <a:pPr marL="0" indent="0">
              <a:buNone/>
            </a:pPr>
            <a:r>
              <a:rPr lang="en-US" sz="1600" dirty="0"/>
              <a:t>      {a=first; b=second;}</a:t>
            </a:r>
          </a:p>
          <a:p>
            <a:pPr marL="0" indent="0">
              <a:buNone/>
            </a:pPr>
            <a:r>
              <a:rPr lang="en-US" sz="1600" dirty="0"/>
              <a:t>    T </a:t>
            </a:r>
            <a:r>
              <a:rPr lang="en-US" sz="1600" dirty="0" err="1"/>
              <a:t>getmax</a:t>
            </a:r>
            <a:r>
              <a:rPr lang="en-US" sz="1600" dirty="0"/>
              <a:t> ();};</a:t>
            </a:r>
          </a:p>
          <a:p>
            <a:pPr marL="0" indent="0">
              <a:buNone/>
            </a:pPr>
            <a:r>
              <a:rPr lang="en-US" sz="1600" dirty="0"/>
              <a:t> </a:t>
            </a:r>
          </a:p>
          <a:p>
            <a:pPr marL="0" indent="0">
              <a:buNone/>
            </a:pPr>
            <a:r>
              <a:rPr lang="en-US" sz="1600" dirty="0"/>
              <a:t>template &lt;class T&gt;</a:t>
            </a:r>
          </a:p>
          <a:p>
            <a:pPr marL="0" indent="0">
              <a:buNone/>
            </a:pPr>
            <a:r>
              <a:rPr lang="en-US" sz="1600" dirty="0"/>
              <a:t>T </a:t>
            </a:r>
            <a:r>
              <a:rPr lang="en-US" sz="1600" dirty="0" err="1"/>
              <a:t>mypair</a:t>
            </a:r>
            <a:r>
              <a:rPr lang="en-US" sz="1600" dirty="0"/>
              <a:t>&lt;T&gt;::</a:t>
            </a:r>
            <a:r>
              <a:rPr lang="en-US" sz="1600" dirty="0" err="1"/>
              <a:t>getmax</a:t>
            </a:r>
            <a:r>
              <a:rPr lang="en-US" sz="1600" dirty="0"/>
              <a:t> (){</a:t>
            </a:r>
          </a:p>
          <a:p>
            <a:pPr marL="0" indent="0">
              <a:buNone/>
            </a:pPr>
            <a:r>
              <a:rPr lang="en-US" sz="1600" dirty="0"/>
              <a:t>  T </a:t>
            </a:r>
            <a:r>
              <a:rPr lang="en-US" sz="1600" dirty="0" err="1"/>
              <a:t>retval</a:t>
            </a:r>
            <a:r>
              <a:rPr lang="en-US" sz="1600" dirty="0"/>
              <a:t>;</a:t>
            </a:r>
          </a:p>
          <a:p>
            <a:pPr marL="0" indent="0">
              <a:buNone/>
            </a:pPr>
            <a:r>
              <a:rPr lang="en-US" sz="1600" dirty="0"/>
              <a:t>  </a:t>
            </a:r>
            <a:r>
              <a:rPr lang="en-US" sz="1600" dirty="0" err="1"/>
              <a:t>retval</a:t>
            </a:r>
            <a:r>
              <a:rPr lang="en-US" sz="1600" dirty="0"/>
              <a:t> = a&gt;b? a : b;</a:t>
            </a:r>
          </a:p>
          <a:p>
            <a:pPr marL="0" indent="0">
              <a:buNone/>
            </a:pPr>
            <a:r>
              <a:rPr lang="en-US" sz="1600" dirty="0"/>
              <a:t>  return </a:t>
            </a:r>
            <a:r>
              <a:rPr lang="en-US" sz="1600" dirty="0" err="1"/>
              <a:t>retval</a:t>
            </a:r>
            <a:r>
              <a:rPr lang="en-US" sz="1600" dirty="0"/>
              <a:t>;}</a:t>
            </a:r>
          </a:p>
          <a:p>
            <a:pPr marL="0" indent="0">
              <a:buNone/>
            </a:pPr>
            <a:r>
              <a:rPr lang="en-US" sz="1600" dirty="0"/>
              <a:t> </a:t>
            </a:r>
            <a:r>
              <a:rPr lang="en-US" sz="1600" dirty="0" err="1"/>
              <a:t>int</a:t>
            </a:r>
            <a:r>
              <a:rPr lang="en-US" sz="1600" dirty="0"/>
              <a:t> main () {</a:t>
            </a:r>
          </a:p>
          <a:p>
            <a:pPr marL="0" indent="0">
              <a:buNone/>
            </a:pPr>
            <a:r>
              <a:rPr lang="en-US" sz="1600" dirty="0"/>
              <a:t>  </a:t>
            </a:r>
            <a:r>
              <a:rPr lang="en-US" sz="1600" dirty="0" err="1"/>
              <a:t>mypair</a:t>
            </a:r>
            <a:r>
              <a:rPr lang="en-US" sz="1600" dirty="0"/>
              <a:t> &lt;</a:t>
            </a:r>
            <a:r>
              <a:rPr lang="en-US" sz="1600" dirty="0" err="1"/>
              <a:t>int</a:t>
            </a:r>
            <a:r>
              <a:rPr lang="en-US" sz="1600" dirty="0"/>
              <a:t>&gt; </a:t>
            </a:r>
            <a:r>
              <a:rPr lang="en-US" sz="1600" dirty="0" err="1"/>
              <a:t>myobject</a:t>
            </a:r>
            <a:r>
              <a:rPr lang="en-US" sz="1600" dirty="0"/>
              <a:t> (100, 75);</a:t>
            </a:r>
          </a:p>
          <a:p>
            <a:pPr marL="0" indent="0">
              <a:buNone/>
            </a:pPr>
            <a:r>
              <a:rPr lang="en-US" sz="1600" dirty="0"/>
              <a:t>  </a:t>
            </a:r>
            <a:r>
              <a:rPr lang="en-US" sz="1600" dirty="0" err="1"/>
              <a:t>cout</a:t>
            </a:r>
            <a:r>
              <a:rPr lang="en-US" sz="1600" dirty="0"/>
              <a:t> &lt;&lt; </a:t>
            </a:r>
            <a:r>
              <a:rPr lang="en-US" sz="1600" dirty="0" err="1"/>
              <a:t>myobject.getmax</a:t>
            </a:r>
            <a:r>
              <a:rPr lang="en-US" sz="1600" dirty="0"/>
              <a:t>();</a:t>
            </a:r>
          </a:p>
          <a:p>
            <a:pPr marL="0" indent="0">
              <a:buNone/>
            </a:pPr>
            <a:r>
              <a:rPr lang="en-US" sz="1600" dirty="0"/>
              <a:t>  return 0;}</a:t>
            </a:r>
          </a:p>
        </p:txBody>
      </p:sp>
    </p:spTree>
    <p:extLst>
      <p:ext uri="{BB962C8B-B14F-4D97-AF65-F5344CB8AC3E}">
        <p14:creationId xmlns:p14="http://schemas.microsoft.com/office/powerpoint/2010/main" val="1830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function overloading and templates?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Both are used to achieve Compile time Polymorphism</a:t>
            </a:r>
          </a:p>
          <a:p>
            <a:r>
              <a:rPr lang="en-US" dirty="0"/>
              <a:t>Both function overloading and templates are examples of polymorphism feature of OOP. Function overloading is used when multiple functions do similar operations, templates are used when multiple functions do identical operations. You can use overloading when you want to apply different operations depending on the type. Templates provide an advantage when you want to perform the same action on types that can be different</a:t>
            </a:r>
          </a:p>
        </p:txBody>
      </p:sp>
    </p:spTree>
    <p:extLst>
      <p:ext uri="{BB962C8B-B14F-4D97-AF65-F5344CB8AC3E}">
        <p14:creationId xmlns:p14="http://schemas.microsoft.com/office/powerpoint/2010/main" val="1960111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Non-Type Arguments with Generic Classes</a:t>
            </a:r>
          </a:p>
        </p:txBody>
      </p:sp>
      <p:sp>
        <p:nvSpPr>
          <p:cNvPr id="3" name="Content Placeholder 2"/>
          <p:cNvSpPr>
            <a:spLocks noGrp="1"/>
          </p:cNvSpPr>
          <p:nvPr>
            <p:ph idx="1"/>
          </p:nvPr>
        </p:nvSpPr>
        <p:spPr/>
        <p:txBody>
          <a:bodyPr>
            <a:normAutofit fontScale="92500" lnSpcReduction="10000"/>
          </a:bodyPr>
          <a:lstStyle/>
          <a:p>
            <a:r>
              <a:rPr lang="en-US" dirty="0"/>
              <a:t>In a generic class, we can also specify non-type arguments:</a:t>
            </a:r>
          </a:p>
          <a:p>
            <a:endParaRPr lang="en-US" dirty="0"/>
          </a:p>
          <a:p>
            <a:endParaRPr lang="en-US" dirty="0"/>
          </a:p>
          <a:p>
            <a:pPr>
              <a:buNone/>
            </a:pPr>
            <a:r>
              <a:rPr lang="en-US" b="1" dirty="0"/>
              <a:t>template &lt;class T, </a:t>
            </a:r>
            <a:r>
              <a:rPr lang="en-US" b="1" dirty="0" err="1"/>
              <a:t>int</a:t>
            </a:r>
            <a:r>
              <a:rPr lang="en-US" b="1" dirty="0"/>
              <a:t> size&gt; class </a:t>
            </a:r>
            <a:r>
              <a:rPr lang="en-US" b="1" dirty="0" err="1"/>
              <a:t>MyClass</a:t>
            </a:r>
            <a:endParaRPr lang="en-US" b="1" dirty="0"/>
          </a:p>
          <a:p>
            <a:pPr>
              <a:buNone/>
            </a:pPr>
            <a:r>
              <a:rPr lang="en-US" b="1" dirty="0"/>
              <a:t>{</a:t>
            </a:r>
          </a:p>
          <a:p>
            <a:pPr>
              <a:buNone/>
            </a:pPr>
            <a:r>
              <a:rPr lang="en-US" b="1" dirty="0"/>
              <a:t>	T </a:t>
            </a:r>
            <a:r>
              <a:rPr lang="en-US" b="1" dirty="0" err="1"/>
              <a:t>arr</a:t>
            </a:r>
            <a:r>
              <a:rPr lang="en-US" b="1" dirty="0"/>
              <a:t>[size]; </a:t>
            </a:r>
            <a:r>
              <a:rPr lang="en-US" i="1" dirty="0">
                <a:solidFill>
                  <a:schemeClr val="bg1">
                    <a:lumMod val="65000"/>
                  </a:schemeClr>
                </a:solidFill>
              </a:rPr>
              <a:t>// length of array is passed in size</a:t>
            </a:r>
          </a:p>
          <a:p>
            <a:pPr>
              <a:buNone/>
            </a:pPr>
            <a:r>
              <a:rPr lang="en-US" i="1" dirty="0">
                <a:solidFill>
                  <a:schemeClr val="bg1">
                    <a:lumMod val="65000"/>
                  </a:schemeClr>
                </a:solidFill>
              </a:rPr>
              <a:t>	// rest of the code in class</a:t>
            </a:r>
          </a:p>
          <a:p>
            <a:pPr>
              <a:buNone/>
            </a:pPr>
            <a:r>
              <a:rPr lang="en-US" b="1"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a:bodyPr>
          <a:lstStyle/>
          <a:p>
            <a:pPr>
              <a:buNone/>
            </a:pPr>
            <a:r>
              <a:rPr lang="en-US" sz="3600" b="1" dirty="0" err="1"/>
              <a:t>int</a:t>
            </a:r>
            <a:r>
              <a:rPr lang="en-US" sz="3600" b="1" dirty="0"/>
              <a:t> main()</a:t>
            </a:r>
          </a:p>
          <a:p>
            <a:pPr>
              <a:buNone/>
            </a:pPr>
            <a:r>
              <a:rPr lang="en-US" sz="3600" b="1" dirty="0"/>
              <a:t>{</a:t>
            </a:r>
          </a:p>
          <a:p>
            <a:pPr>
              <a:buNone/>
            </a:pPr>
            <a:r>
              <a:rPr lang="en-US" sz="3600" b="1" dirty="0"/>
              <a:t>		</a:t>
            </a:r>
            <a:r>
              <a:rPr lang="en-US" sz="3600" b="1" dirty="0" err="1"/>
              <a:t>atype</a:t>
            </a:r>
            <a:r>
              <a:rPr lang="en-US" sz="3600" b="1" dirty="0"/>
              <a:t>&lt;</a:t>
            </a:r>
            <a:r>
              <a:rPr lang="en-US" sz="3600" b="1" dirty="0" err="1"/>
              <a:t>int</a:t>
            </a:r>
            <a:r>
              <a:rPr lang="en-US" sz="3600" b="1" dirty="0"/>
              <a:t>, 10&gt; </a:t>
            </a:r>
            <a:r>
              <a:rPr lang="en-US" sz="3600" b="1" dirty="0" err="1"/>
              <a:t>intob</a:t>
            </a:r>
            <a:r>
              <a:rPr lang="en-US" sz="3600" b="1" dirty="0"/>
              <a:t>;</a:t>
            </a:r>
          </a:p>
          <a:p>
            <a:pPr>
              <a:buNone/>
            </a:pPr>
            <a:r>
              <a:rPr lang="en-US" sz="3600" b="1" dirty="0"/>
              <a:t>		</a:t>
            </a:r>
            <a:r>
              <a:rPr lang="en-US" sz="3600" b="1" dirty="0" err="1"/>
              <a:t>atype</a:t>
            </a:r>
            <a:r>
              <a:rPr lang="en-US" sz="3600" b="1" dirty="0"/>
              <a:t>&lt;double, 15&gt; </a:t>
            </a:r>
            <a:r>
              <a:rPr lang="en-US" sz="3600" b="1" dirty="0" err="1"/>
              <a:t>doubleob</a:t>
            </a:r>
            <a:r>
              <a:rPr lang="en-US" sz="3600" b="1" dirty="0"/>
              <a:t>;</a:t>
            </a:r>
          </a:p>
          <a:p>
            <a:pPr>
              <a:buNone/>
            </a:pPr>
            <a:r>
              <a:rPr lang="en-US" sz="3600" b="1"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Using Non-Type Arguments with Generic Classes</a:t>
            </a:r>
          </a:p>
        </p:txBody>
      </p:sp>
      <p:sp>
        <p:nvSpPr>
          <p:cNvPr id="3" name="Content Placeholder 2"/>
          <p:cNvSpPr>
            <a:spLocks noGrp="1"/>
          </p:cNvSpPr>
          <p:nvPr>
            <p:ph idx="1"/>
          </p:nvPr>
        </p:nvSpPr>
        <p:spPr/>
        <p:txBody>
          <a:bodyPr/>
          <a:lstStyle/>
          <a:p>
            <a:r>
              <a:rPr lang="en-US" dirty="0"/>
              <a:t>Non-type parameters can only be of type integers, pointers, or references</a:t>
            </a:r>
          </a:p>
          <a:p>
            <a:endParaRPr lang="en-US" dirty="0"/>
          </a:p>
          <a:p>
            <a:r>
              <a:rPr lang="en-US" dirty="0"/>
              <a:t>The arguments that you pass to a non-type parameter must be an integer constant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template &lt;class T ,</a:t>
            </a:r>
            <a:r>
              <a:rPr lang="en-US" dirty="0" err="1"/>
              <a:t>int</a:t>
            </a:r>
            <a:r>
              <a:rPr lang="en-US" dirty="0"/>
              <a:t> </a:t>
            </a:r>
            <a:r>
              <a:rPr lang="en-US" dirty="0" err="1"/>
              <a:t>i</a:t>
            </a:r>
            <a:r>
              <a:rPr lang="en-US" dirty="0"/>
              <a:t>&gt;</a:t>
            </a:r>
          </a:p>
          <a:p>
            <a:pPr marL="0" indent="0">
              <a:buNone/>
            </a:pPr>
            <a:r>
              <a:rPr lang="en-US" dirty="0"/>
              <a:t>class </a:t>
            </a:r>
            <a:r>
              <a:rPr lang="en-US" dirty="0" err="1"/>
              <a:t>mypair</a:t>
            </a:r>
            <a:r>
              <a:rPr lang="en-US" dirty="0"/>
              <a:t> {</a:t>
            </a:r>
          </a:p>
          <a:p>
            <a:pPr marL="0" indent="0">
              <a:buNone/>
            </a:pPr>
            <a:r>
              <a:rPr lang="en-US" dirty="0"/>
              <a:t>    T a, b;</a:t>
            </a:r>
          </a:p>
          <a:p>
            <a:pPr marL="0" indent="0">
              <a:buNone/>
            </a:pPr>
            <a:r>
              <a:rPr lang="en-US" dirty="0"/>
              <a:t>  public:</a:t>
            </a:r>
          </a:p>
          <a:p>
            <a:pPr marL="0" indent="0">
              <a:buNone/>
            </a:pPr>
            <a:r>
              <a:rPr lang="en-US" dirty="0"/>
              <a:t>  	</a:t>
            </a:r>
            <a:r>
              <a:rPr lang="en-US" dirty="0" err="1"/>
              <a:t>mypair</a:t>
            </a:r>
            <a:r>
              <a:rPr lang="en-US" dirty="0"/>
              <a:t> ()</a:t>
            </a:r>
          </a:p>
          <a:p>
            <a:pPr marL="0" indent="0">
              <a:buNone/>
            </a:pPr>
            <a:r>
              <a:rPr lang="en-US" dirty="0"/>
              <a:t>      {a=0; </a:t>
            </a:r>
          </a:p>
          <a:p>
            <a:pPr marL="0" indent="0">
              <a:buNone/>
            </a:pPr>
            <a:r>
              <a:rPr lang="en-US" dirty="0"/>
              <a:t>	  b=0;}</a:t>
            </a:r>
          </a:p>
          <a:p>
            <a:pPr marL="0" indent="0">
              <a:buNone/>
            </a:pPr>
            <a:r>
              <a:rPr lang="en-US" dirty="0"/>
              <a:t>    };</a:t>
            </a:r>
          </a:p>
          <a:p>
            <a:pPr marL="0" indent="0">
              <a:buNone/>
            </a:pPr>
            <a:r>
              <a:rPr lang="en-US" dirty="0" err="1"/>
              <a:t>int</a:t>
            </a:r>
            <a:r>
              <a:rPr lang="en-US" dirty="0"/>
              <a:t> main () {</a:t>
            </a:r>
          </a:p>
          <a:p>
            <a:pPr marL="0" indent="0">
              <a:buNone/>
            </a:pPr>
            <a:r>
              <a:rPr lang="en-US" dirty="0"/>
              <a:t>	</a:t>
            </a:r>
            <a:r>
              <a:rPr lang="en-US" dirty="0" err="1"/>
              <a:t>int</a:t>
            </a:r>
            <a:r>
              <a:rPr lang="en-US" dirty="0"/>
              <a:t> a=2;</a:t>
            </a:r>
          </a:p>
          <a:p>
            <a:pPr marL="0" indent="0">
              <a:buNone/>
            </a:pPr>
            <a:r>
              <a:rPr lang="en-US" dirty="0"/>
              <a:t>  </a:t>
            </a:r>
            <a:r>
              <a:rPr lang="en-US" dirty="0" err="1"/>
              <a:t>mypair</a:t>
            </a:r>
            <a:r>
              <a:rPr lang="en-US" dirty="0"/>
              <a:t> &lt;</a:t>
            </a:r>
            <a:r>
              <a:rPr lang="en-US" dirty="0" err="1"/>
              <a:t>int</a:t>
            </a:r>
            <a:r>
              <a:rPr lang="en-US" dirty="0"/>
              <a:t> , a&gt; </a:t>
            </a:r>
            <a:r>
              <a:rPr lang="en-US" dirty="0" err="1"/>
              <a:t>myobject</a:t>
            </a:r>
            <a:r>
              <a:rPr lang="en-US" dirty="0"/>
              <a:t>;</a:t>
            </a:r>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344000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38400" y="3425030"/>
            <a:ext cx="3781425" cy="2289969"/>
          </a:xfrm>
          <a:prstGeom prst="rect">
            <a:avLst/>
          </a:prstGeom>
        </p:spPr>
      </p:pic>
    </p:spTree>
    <p:extLst>
      <p:ext uri="{BB962C8B-B14F-4D97-AF65-F5344CB8AC3E}">
        <p14:creationId xmlns:p14="http://schemas.microsoft.com/office/powerpoint/2010/main" val="127255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a:xfrm>
            <a:off x="800100" y="1339196"/>
            <a:ext cx="7543800" cy="1028700"/>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rgbClr val="262626"/>
              </a:buClr>
              <a:buSzPts val="4800"/>
            </a:pPr>
            <a:r>
              <a:rPr lang="en-US"/>
              <a:t>Specialized Template</a:t>
            </a:r>
            <a:endParaRPr/>
          </a:p>
        </p:txBody>
      </p:sp>
      <p:pic>
        <p:nvPicPr>
          <p:cNvPr id="432" name="Google Shape;432;p58"/>
          <p:cNvPicPr preferRelativeResize="0">
            <a:picLocks noGrp="1"/>
          </p:cNvPicPr>
          <p:nvPr>
            <p:ph type="body" idx="1"/>
          </p:nvPr>
        </p:nvPicPr>
        <p:blipFill rotWithShape="1">
          <a:blip r:embed="rId3">
            <a:alphaModFix/>
          </a:blip>
          <a:srcRect/>
          <a:stretch/>
        </p:blipFill>
        <p:spPr>
          <a:xfrm>
            <a:off x="1046155" y="2291443"/>
            <a:ext cx="3389774" cy="1878806"/>
          </a:xfrm>
          <a:prstGeom prst="rect">
            <a:avLst/>
          </a:prstGeom>
          <a:noFill/>
          <a:ln>
            <a:noFill/>
          </a:ln>
        </p:spPr>
      </p:pic>
      <p:pic>
        <p:nvPicPr>
          <p:cNvPr id="433" name="Google Shape;433;p58"/>
          <p:cNvPicPr preferRelativeResize="0"/>
          <p:nvPr/>
        </p:nvPicPr>
        <p:blipFill rotWithShape="1">
          <a:blip r:embed="rId4">
            <a:alphaModFix/>
          </a:blip>
          <a:srcRect t="2923" r="54136"/>
          <a:stretch/>
        </p:blipFill>
        <p:spPr>
          <a:xfrm>
            <a:off x="4952696" y="2400300"/>
            <a:ext cx="3391205" cy="1733550"/>
          </a:xfrm>
          <a:prstGeom prst="rect">
            <a:avLst/>
          </a:prstGeom>
          <a:noFill/>
          <a:ln>
            <a:noFill/>
          </a:ln>
        </p:spPr>
      </p:pic>
      <p:pic>
        <p:nvPicPr>
          <p:cNvPr id="434" name="Google Shape;434;p58"/>
          <p:cNvPicPr preferRelativeResize="0"/>
          <p:nvPr/>
        </p:nvPicPr>
        <p:blipFill rotWithShape="1">
          <a:blip r:embed="rId4">
            <a:alphaModFix/>
          </a:blip>
          <a:srcRect l="55541" t="21862"/>
          <a:stretch/>
        </p:blipFill>
        <p:spPr>
          <a:xfrm>
            <a:off x="2977637" y="4343465"/>
            <a:ext cx="3670662" cy="132527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br>
              <a:rPr lang="en-US" b="1" dirty="0"/>
            </a:br>
            <a:endParaRPr lang="en-US" b="1" dirty="0"/>
          </a:p>
        </p:txBody>
      </p:sp>
      <p:sp>
        <p:nvSpPr>
          <p:cNvPr id="3" name="Content Placeholder 2"/>
          <p:cNvSpPr>
            <a:spLocks noGrp="1"/>
          </p:cNvSpPr>
          <p:nvPr>
            <p:ph idx="1"/>
          </p:nvPr>
        </p:nvSpPr>
        <p:spPr/>
        <p:txBody>
          <a:bodyPr/>
          <a:lstStyle/>
          <a:p>
            <a:r>
              <a:rPr lang="en-US" dirty="0"/>
              <a:t>We can explicitly overload a generic function</a:t>
            </a:r>
          </a:p>
          <a:p>
            <a:endParaRPr lang="en-US" dirty="0"/>
          </a:p>
          <a:p>
            <a:r>
              <a:rPr lang="en-US" dirty="0"/>
              <a:t>If you overload a generic function, that overloaded function "</a:t>
            </a:r>
            <a:r>
              <a:rPr lang="en-US" i="1" dirty="0"/>
              <a:t>hides</a:t>
            </a:r>
            <a:r>
              <a:rPr lang="en-US" dirty="0"/>
              <a:t>" the generic function relative to that specific version</a:t>
            </a:r>
          </a:p>
          <a:p>
            <a:endParaRPr lang="en-US" dirty="0"/>
          </a:p>
          <a:p>
            <a:r>
              <a:rPr lang="en-US" dirty="0"/>
              <a:t>This is formally called </a:t>
            </a:r>
            <a:r>
              <a:rPr lang="en-US" b="1" i="1" dirty="0"/>
              <a:t>explicit specialization</a:t>
            </a:r>
            <a:endParaRPr lang="en-US" b="1" dirty="0"/>
          </a:p>
        </p:txBody>
      </p:sp>
    </p:spTree>
    <p:extLst>
      <p:ext uri="{BB962C8B-B14F-4D97-AF65-F5344CB8AC3E}">
        <p14:creationId xmlns:p14="http://schemas.microsoft.com/office/powerpoint/2010/main" val="1225370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template &lt;class X&gt; void </a:t>
            </a:r>
            <a:r>
              <a:rPr lang="en-US" b="1" dirty="0" err="1"/>
              <a:t>func</a:t>
            </a:r>
            <a:r>
              <a:rPr lang="en-US" b="1" dirty="0"/>
              <a:t> (X a)</a:t>
            </a:r>
            <a:br>
              <a:rPr lang="en-US" b="1" dirty="0"/>
            </a:br>
            <a:r>
              <a:rPr lang="en-US" b="1" dirty="0"/>
              <a:t>{</a:t>
            </a:r>
            <a:br>
              <a:rPr lang="en-US" b="1" dirty="0"/>
            </a:br>
            <a:r>
              <a:rPr lang="en-US" b="1" dirty="0"/>
              <a:t>	</a:t>
            </a:r>
            <a:r>
              <a:rPr lang="en-US" b="1" dirty="0" err="1"/>
              <a:t>cout</a:t>
            </a:r>
            <a:r>
              <a:rPr lang="en-US" b="1" dirty="0"/>
              <a:t> &lt;&lt; “Hello every data type: ” &lt;&lt; a;</a:t>
            </a:r>
            <a:br>
              <a:rPr lang="en-US" b="1" dirty="0"/>
            </a:br>
            <a:r>
              <a:rPr lang="en-US" b="1" dirty="0"/>
              <a:t>}</a:t>
            </a:r>
          </a:p>
          <a:p>
            <a:pPr>
              <a:buNone/>
            </a:pPr>
            <a:endParaRPr lang="en-US" b="1" dirty="0"/>
          </a:p>
          <a:p>
            <a:pPr>
              <a:buNone/>
            </a:pPr>
            <a:r>
              <a:rPr lang="en-US" b="1" dirty="0"/>
              <a:t>	</a:t>
            </a:r>
            <a:r>
              <a:rPr lang="en-US" b="1" i="1" dirty="0">
                <a:solidFill>
                  <a:schemeClr val="bg1">
                    <a:lumMod val="65000"/>
                  </a:schemeClr>
                </a:solidFill>
              </a:rPr>
              <a:t>// Following version hides generic version if parameter is </a:t>
            </a:r>
            <a:r>
              <a:rPr lang="en-US" b="1" i="1" dirty="0" err="1">
                <a:solidFill>
                  <a:schemeClr val="bg1">
                    <a:lumMod val="65000"/>
                  </a:schemeClr>
                </a:solidFill>
              </a:rPr>
              <a:t>int</a:t>
            </a:r>
            <a:endParaRPr lang="en-US" b="1" i="1" dirty="0">
              <a:solidFill>
                <a:schemeClr val="bg1">
                  <a:lumMod val="65000"/>
                </a:schemeClr>
              </a:solidFill>
            </a:endParaRPr>
          </a:p>
          <a:p>
            <a:pPr>
              <a:buNone/>
            </a:pPr>
            <a:r>
              <a:rPr lang="en-US" b="1" dirty="0"/>
              <a: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p:txBody>
      </p:sp>
    </p:spTree>
    <p:extLst>
      <p:ext uri="{BB962C8B-B14F-4D97-AF65-F5344CB8AC3E}">
        <p14:creationId xmlns:p14="http://schemas.microsoft.com/office/powerpoint/2010/main" val="4045450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Normally when we write a template class or function we want to use it with many different types, however sometimes we want to code a function or class to make use of a particular type more efficiently this is when we use a template specialization. To declare a template specialization we still use the template keyword and angle brackets &lt;&gt; but leave out the parameters like so.</a:t>
            </a:r>
          </a:p>
          <a:p>
            <a:r>
              <a:rPr lang="en-US" dirty="0"/>
              <a:t>template&lt;&gt;</a:t>
            </a:r>
          </a:p>
          <a:p>
            <a:endParaRPr lang="en-US" dirty="0"/>
          </a:p>
        </p:txBody>
      </p:sp>
    </p:spTree>
    <p:extLst>
      <p:ext uri="{BB962C8B-B14F-4D97-AF65-F5344CB8AC3E}">
        <p14:creationId xmlns:p14="http://schemas.microsoft.com/office/powerpoint/2010/main" val="951055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Alternate Syntax</a:t>
            </a:r>
          </a:p>
        </p:txBody>
      </p:sp>
      <p:sp>
        <p:nvSpPr>
          <p:cNvPr id="3" name="Content Placeholder 2"/>
          <p:cNvSpPr>
            <a:spLocks noGrp="1"/>
          </p:cNvSpPr>
          <p:nvPr>
            <p:ph idx="1"/>
          </p:nvPr>
        </p:nvSpPr>
        <p:spPr/>
        <p:txBody>
          <a:bodyPr/>
          <a:lstStyle/>
          <a:p>
            <a:r>
              <a:rPr lang="en-US" dirty="0"/>
              <a:t>A new-style syntax can also be used to denote the </a:t>
            </a:r>
            <a:r>
              <a:rPr lang="en-US" i="1" dirty="0"/>
              <a:t>explicit specialization</a:t>
            </a:r>
            <a:r>
              <a:rPr lang="en-US" dirty="0"/>
              <a:t> of a function:</a:t>
            </a:r>
          </a:p>
          <a:p>
            <a:endParaRPr lang="en-US" dirty="0"/>
          </a:p>
          <a:p>
            <a:pPr>
              <a:buNone/>
            </a:pPr>
            <a:r>
              <a:rPr lang="en-US" dirty="0"/>
              <a:t>	</a:t>
            </a:r>
            <a:r>
              <a:rPr lang="en-US" b="1" dirty="0"/>
              <a:t>template &lt; &gt; void </a:t>
            </a:r>
            <a:r>
              <a:rPr lang="en-US" b="1" dirty="0" err="1"/>
              <a:t>func</a:t>
            </a:r>
            <a:r>
              <a:rPr lang="en-US" b="1" dirty="0"/>
              <a:t> &lt;</a:t>
            </a:r>
            <a:r>
              <a:rPr lang="en-US" b="1" dirty="0" err="1"/>
              <a:t>int</a:t>
            </a:r>
            <a:r>
              <a:rPr lang="en-US" b="1" dirty="0"/>
              <a:t>&gt;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a:p>
            <a:endParaRPr lang="en-US" dirty="0"/>
          </a:p>
        </p:txBody>
      </p:sp>
    </p:spTree>
    <p:extLst>
      <p:ext uri="{BB962C8B-B14F-4D97-AF65-F5344CB8AC3E}">
        <p14:creationId xmlns:p14="http://schemas.microsoft.com/office/powerpoint/2010/main" val="9317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r>
              <a:rPr lang="en-US" dirty="0"/>
              <a:t>The concept of templates can be used in two different ways:</a:t>
            </a:r>
          </a:p>
          <a:p>
            <a:pPr lvl="0" fontAlgn="base"/>
            <a:r>
              <a:rPr lang="en-US" b="1" dirty="0"/>
              <a:t>Function Templates</a:t>
            </a:r>
            <a:endParaRPr lang="en-US" dirty="0"/>
          </a:p>
          <a:p>
            <a:pPr lvl="0" fontAlgn="base"/>
            <a:r>
              <a:rPr lang="en-US" b="1" dirty="0"/>
              <a:t>Class Templates</a:t>
            </a:r>
            <a:endParaRPr lang="en-US" dirty="0"/>
          </a:p>
        </p:txBody>
      </p:sp>
    </p:spTree>
    <p:extLst>
      <p:ext uri="{BB962C8B-B14F-4D97-AF65-F5344CB8AC3E}">
        <p14:creationId xmlns:p14="http://schemas.microsoft.com/office/powerpoint/2010/main" val="2221105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Alternate Syntax</a:t>
            </a:r>
            <a:endParaRPr lang="en-US" dirty="0"/>
          </a:p>
        </p:txBody>
      </p:sp>
      <p:sp>
        <p:nvSpPr>
          <p:cNvPr id="3" name="Content Placeholder 2"/>
          <p:cNvSpPr>
            <a:spLocks noGrp="1"/>
          </p:cNvSpPr>
          <p:nvPr>
            <p:ph idx="1"/>
          </p:nvPr>
        </p:nvSpPr>
        <p:spPr/>
        <p:txBody>
          <a:bodyPr/>
          <a:lstStyle/>
          <a:p>
            <a:r>
              <a:rPr lang="en-US" b="1" dirty="0"/>
              <a:t>template &lt; &gt;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endParaRPr lang="en-US" dirty="0"/>
          </a:p>
        </p:txBody>
      </p:sp>
    </p:spTree>
    <p:extLst>
      <p:ext uri="{BB962C8B-B14F-4D97-AF65-F5344CB8AC3E}">
        <p14:creationId xmlns:p14="http://schemas.microsoft.com/office/powerpoint/2010/main" val="1304091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Overloading a Generic Function</a:t>
            </a:r>
          </a:p>
        </p:txBody>
      </p:sp>
      <p:sp>
        <p:nvSpPr>
          <p:cNvPr id="3" name="Content Placeholder 2"/>
          <p:cNvSpPr>
            <a:spLocks noGrp="1"/>
          </p:cNvSpPr>
          <p:nvPr>
            <p:ph idx="1"/>
          </p:nvPr>
        </p:nvSpPr>
        <p:spPr/>
        <p:txBody>
          <a:bodyPr/>
          <a:lstStyle/>
          <a:p>
            <a:r>
              <a:rPr lang="en-US" dirty="0"/>
              <a:t>In addition to creating explicit, overloaded versions of a generic function, you can also overload the template specification itself</a:t>
            </a:r>
          </a:p>
          <a:p>
            <a:endParaRPr lang="en-US" b="1" dirty="0"/>
          </a:p>
          <a:p>
            <a:endParaRPr lang="en-US" b="1" dirty="0"/>
          </a:p>
          <a:p>
            <a:r>
              <a:rPr lang="en-US" dirty="0"/>
              <a:t>To do so, simply create another version of the template that differs from any others in its parameter list</a:t>
            </a:r>
          </a:p>
        </p:txBody>
      </p:sp>
    </p:spTree>
    <p:extLst>
      <p:ext uri="{BB962C8B-B14F-4D97-AF65-F5344CB8AC3E}">
        <p14:creationId xmlns:p14="http://schemas.microsoft.com/office/powerpoint/2010/main" val="1444320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buNone/>
            </a:pPr>
            <a:r>
              <a:rPr lang="en-US" b="1" i="1" dirty="0">
                <a:solidFill>
                  <a:schemeClr val="bg1">
                    <a:lumMod val="65000"/>
                  </a:schemeClr>
                </a:solidFill>
              </a:rPr>
              <a:t>// First version of f() template</a:t>
            </a:r>
          </a:p>
          <a:p>
            <a:pPr>
              <a:buNone/>
            </a:pPr>
            <a:r>
              <a:rPr lang="en-US" b="1" dirty="0"/>
              <a:t>template &lt;class X&gt; void f(X a)</a:t>
            </a:r>
          </a:p>
          <a:p>
            <a:pPr>
              <a:buNone/>
            </a:pPr>
            <a:r>
              <a:rPr lang="en-US" b="1" dirty="0"/>
              <a:t>{</a:t>
            </a:r>
          </a:p>
          <a:p>
            <a:pPr>
              <a:buNone/>
            </a:pPr>
            <a:r>
              <a:rPr lang="en-US" b="1" dirty="0"/>
              <a:t>	</a:t>
            </a:r>
            <a:r>
              <a:rPr lang="fr-FR" b="1" dirty="0"/>
              <a:t>cout &lt;&lt; "Inside f(X a)"; </a:t>
            </a:r>
          </a:p>
          <a:p>
            <a:pPr>
              <a:buNone/>
            </a:pPr>
            <a:r>
              <a:rPr lang="en-US" b="1" dirty="0"/>
              <a:t>}</a:t>
            </a:r>
          </a:p>
          <a:p>
            <a:pPr>
              <a:buNone/>
            </a:pPr>
            <a:endParaRPr lang="en-US" b="1" dirty="0"/>
          </a:p>
          <a:p>
            <a:pPr>
              <a:buNone/>
            </a:pPr>
            <a:r>
              <a:rPr lang="en-US" b="1" i="1" dirty="0">
                <a:solidFill>
                  <a:schemeClr val="bg1">
                    <a:lumMod val="65000"/>
                  </a:schemeClr>
                </a:solidFill>
              </a:rPr>
              <a:t>// Second version of f() template</a:t>
            </a:r>
          </a:p>
          <a:p>
            <a:pPr>
              <a:buNone/>
            </a:pPr>
            <a:r>
              <a:rPr lang="en-US" b="1" dirty="0"/>
              <a:t>template &lt;class X, class Y&gt; void f(X a, Y b)</a:t>
            </a:r>
          </a:p>
          <a:p>
            <a:pPr>
              <a:buNone/>
            </a:pPr>
            <a:r>
              <a:rPr lang="en-US" b="1" dirty="0"/>
              <a:t>{</a:t>
            </a:r>
          </a:p>
          <a:p>
            <a:pPr>
              <a:buNone/>
            </a:pPr>
            <a:r>
              <a:rPr lang="en-US" b="1" dirty="0"/>
              <a:t>	</a:t>
            </a:r>
            <a:r>
              <a:rPr lang="fr-FR" b="1" dirty="0"/>
              <a:t>cout &lt;&lt; "Inside f(X a, Y b)";</a:t>
            </a:r>
          </a:p>
          <a:p>
            <a:pPr>
              <a:buNone/>
            </a:pPr>
            <a:r>
              <a:rPr lang="en-US" b="1" dirty="0"/>
              <a:t>}</a:t>
            </a:r>
          </a:p>
        </p:txBody>
      </p:sp>
      <p:sp>
        <p:nvSpPr>
          <p:cNvPr id="5" name="TextBox 4"/>
          <p:cNvSpPr txBox="1"/>
          <p:nvPr/>
        </p:nvSpPr>
        <p:spPr>
          <a:xfrm>
            <a:off x="5105400" y="1828800"/>
            <a:ext cx="3657600" cy="1631216"/>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f(10); 	</a:t>
            </a:r>
            <a:r>
              <a:rPr lang="en-US" sz="2000" b="1" i="1" dirty="0">
                <a:solidFill>
                  <a:schemeClr val="bg1">
                    <a:lumMod val="65000"/>
                  </a:schemeClr>
                </a:solidFill>
              </a:rPr>
              <a:t>// calls f(X)</a:t>
            </a:r>
            <a:br>
              <a:rPr lang="en-US" sz="2000" b="1" i="1" dirty="0">
                <a:solidFill>
                  <a:schemeClr val="bg1">
                    <a:lumMod val="65000"/>
                  </a:schemeClr>
                </a:solidFill>
              </a:rPr>
            </a:br>
            <a:r>
              <a:rPr lang="en-US" sz="2000" b="1" dirty="0"/>
              <a:t>         f(10, 20); 	</a:t>
            </a:r>
            <a:r>
              <a:rPr lang="en-US" sz="2000" b="1" i="1" dirty="0">
                <a:solidFill>
                  <a:schemeClr val="bg1">
                    <a:lumMod val="65000"/>
                  </a:schemeClr>
                </a:solidFill>
              </a:rPr>
              <a:t>// calls f(X, Y)</a:t>
            </a:r>
          </a:p>
          <a:p>
            <a:r>
              <a:rPr lang="en-US" sz="2000" b="1" dirty="0"/>
              <a:t>}</a:t>
            </a:r>
          </a:p>
        </p:txBody>
      </p:sp>
      <p:sp>
        <p:nvSpPr>
          <p:cNvPr id="6" name="Rectangle 5"/>
          <p:cNvSpPr/>
          <p:nvPr/>
        </p:nvSpPr>
        <p:spPr>
          <a:xfrm>
            <a:off x="4953000" y="1828800"/>
            <a:ext cx="3962400" cy="1676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782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Normal Parameters in Generic Functions</a:t>
            </a:r>
          </a:p>
        </p:txBody>
      </p:sp>
      <p:sp>
        <p:nvSpPr>
          <p:cNvPr id="3" name="Content Placeholder 2"/>
          <p:cNvSpPr>
            <a:spLocks noGrp="1"/>
          </p:cNvSpPr>
          <p:nvPr>
            <p:ph idx="1"/>
          </p:nvPr>
        </p:nvSpPr>
        <p:spPr/>
        <p:txBody>
          <a:bodyPr>
            <a:normAutofit lnSpcReduction="10000"/>
          </a:bodyPr>
          <a:lstStyle/>
          <a:p>
            <a:r>
              <a:rPr lang="en-US" dirty="0"/>
              <a:t>You can mix </a:t>
            </a:r>
            <a:r>
              <a:rPr lang="en-US" i="1" dirty="0"/>
              <a:t>non-generic parameters </a:t>
            </a:r>
            <a:r>
              <a:rPr lang="en-US" dirty="0"/>
              <a:t>with </a:t>
            </a:r>
            <a:r>
              <a:rPr lang="en-US" i="1" dirty="0"/>
              <a:t>generic parameters</a:t>
            </a:r>
            <a:r>
              <a:rPr lang="en-US" dirty="0"/>
              <a:t> in a template function:</a:t>
            </a:r>
          </a:p>
          <a:p>
            <a:endParaRPr lang="en-US" dirty="0"/>
          </a:p>
          <a:p>
            <a:pPr>
              <a:buNone/>
            </a:pPr>
            <a:r>
              <a:rPr lang="en-US" b="1" dirty="0"/>
              <a:t>template&lt;class X&gt; void </a:t>
            </a:r>
            <a:r>
              <a:rPr lang="en-US" b="1" dirty="0" err="1"/>
              <a:t>func</a:t>
            </a:r>
            <a:r>
              <a:rPr lang="en-US" b="1" dirty="0"/>
              <a:t>(X a, </a:t>
            </a:r>
            <a:r>
              <a:rPr lang="en-US" b="1" dirty="0" err="1"/>
              <a:t>int</a:t>
            </a:r>
            <a:r>
              <a:rPr lang="en-US" b="1" dirty="0"/>
              <a:t> b)</a:t>
            </a:r>
          </a:p>
          <a:p>
            <a:pPr>
              <a:buNone/>
            </a:pPr>
            <a:r>
              <a:rPr lang="en-US" b="1" dirty="0"/>
              <a:t>{</a:t>
            </a:r>
          </a:p>
          <a:p>
            <a:pPr>
              <a:buNone/>
            </a:pPr>
            <a:r>
              <a:rPr lang="en-US" b="1" dirty="0"/>
              <a:t>		</a:t>
            </a:r>
            <a:r>
              <a:rPr lang="en-US" b="1" dirty="0" err="1"/>
              <a:t>cout</a:t>
            </a:r>
            <a:r>
              <a:rPr lang="en-US" b="1" dirty="0"/>
              <a:t> &lt;&lt; “General Data:  ” &lt;&lt; a;</a:t>
            </a:r>
          </a:p>
          <a:p>
            <a:pPr>
              <a:buNone/>
            </a:pPr>
            <a:r>
              <a:rPr lang="en-US" b="1" dirty="0"/>
              <a:t>		</a:t>
            </a:r>
            <a:r>
              <a:rPr lang="en-US" b="1" dirty="0" err="1"/>
              <a:t>cout</a:t>
            </a:r>
            <a:r>
              <a:rPr lang="en-US" b="1" dirty="0"/>
              <a:t> &lt;&lt; “Integer Data:  ”  &lt;&lt; b;</a:t>
            </a:r>
          </a:p>
          <a:p>
            <a:pPr>
              <a:buNone/>
            </a:pPr>
            <a:r>
              <a:rPr lang="en-US" b="1" dirty="0"/>
              <a:t>}</a:t>
            </a:r>
          </a:p>
        </p:txBody>
      </p:sp>
    </p:spTree>
    <p:extLst>
      <p:ext uri="{BB962C8B-B14F-4D97-AF65-F5344CB8AC3E}">
        <p14:creationId xmlns:p14="http://schemas.microsoft.com/office/powerpoint/2010/main" val="413325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Just like generic functions, we can also create an </a:t>
            </a:r>
            <a:r>
              <a:rPr lang="en-US" i="1" dirty="0"/>
              <a:t>explicit specialization </a:t>
            </a:r>
            <a:r>
              <a:rPr lang="en-US" dirty="0"/>
              <a:t>of a generic class</a:t>
            </a:r>
          </a:p>
          <a:p>
            <a:endParaRPr lang="en-US" dirty="0"/>
          </a:p>
          <a:p>
            <a:r>
              <a:rPr lang="en-US" dirty="0"/>
              <a:t>To do so, use the </a:t>
            </a:r>
            <a:r>
              <a:rPr lang="en-US" b="1" dirty="0"/>
              <a:t>template&lt;&gt; construct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For other data types:</a:t>
            </a:r>
          </a:p>
          <a:p>
            <a:pPr>
              <a:buNone/>
            </a:pPr>
            <a:r>
              <a:rPr lang="en-US" b="1" dirty="0">
                <a:solidFill>
                  <a:srgbClr val="C00000"/>
                </a:solidFill>
              </a:rPr>
              <a:t>template &lt;class T&gt; class </a:t>
            </a:r>
            <a:r>
              <a:rPr lang="en-US" b="1" dirty="0" err="1">
                <a:solidFill>
                  <a:srgbClr val="C00000"/>
                </a:solidFill>
              </a:rPr>
              <a:t>myclass</a:t>
            </a:r>
            <a:r>
              <a:rPr lang="en-US" b="1" dirty="0">
                <a:solidFill>
                  <a:srgbClr val="C00000"/>
                </a:solidFill>
              </a:rPr>
              <a:t> { //… };</a:t>
            </a:r>
          </a:p>
          <a:p>
            <a:pPr>
              <a:buNone/>
            </a:pPr>
            <a:endParaRPr lang="en-US" dirty="0"/>
          </a:p>
          <a:p>
            <a:pPr>
              <a:buNone/>
            </a:pPr>
            <a:endParaRPr lang="en-US" dirty="0"/>
          </a:p>
          <a:p>
            <a:r>
              <a:rPr lang="en-US" dirty="0"/>
              <a:t>For integers:</a:t>
            </a:r>
          </a:p>
          <a:p>
            <a:pPr>
              <a:buNone/>
            </a:pPr>
            <a:r>
              <a:rPr lang="en-US" b="1" dirty="0">
                <a:solidFill>
                  <a:srgbClr val="C00000"/>
                </a:solidFill>
              </a:rPr>
              <a:t>template &lt;&gt; class </a:t>
            </a:r>
            <a:r>
              <a:rPr lang="en-US" b="1" dirty="0" err="1">
                <a:solidFill>
                  <a:srgbClr val="C00000"/>
                </a:solidFill>
              </a:rPr>
              <a:t>myclass</a:t>
            </a:r>
            <a:r>
              <a:rPr lang="en-US" b="1" dirty="0">
                <a:solidFill>
                  <a:srgbClr val="C00000"/>
                </a:solidFill>
              </a:rPr>
              <a:t>&lt;</a:t>
            </a:r>
            <a:r>
              <a:rPr lang="en-US" b="1" dirty="0" err="1">
                <a:solidFill>
                  <a:srgbClr val="C00000"/>
                </a:solidFill>
              </a:rPr>
              <a:t>int</a:t>
            </a:r>
            <a:r>
              <a:rPr lang="en-US" b="1" dirty="0">
                <a:solidFill>
                  <a:srgbClr val="C00000"/>
                </a:solidFill>
              </a:rPr>
              <a:t>&gt; {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Specializing class  templates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621659"/>
              </p:ext>
            </p:extLst>
          </p:nvPr>
        </p:nvGraphicFramePr>
        <p:xfrm>
          <a:off x="914400" y="2057400"/>
          <a:ext cx="7315199" cy="3505199"/>
        </p:xfrm>
        <a:graphic>
          <a:graphicData uri="http://schemas.openxmlformats.org/drawingml/2006/table">
            <a:tbl>
              <a:tblPr>
                <a:tableStyleId>{5C22544A-7EE6-4342-B048-85BDC9FD1C3A}</a:tableStyleId>
              </a:tblPr>
              <a:tblGrid>
                <a:gridCol w="7315199">
                  <a:extLst>
                    <a:ext uri="{9D8B030D-6E8A-4147-A177-3AD203B41FA5}">
                      <a16:colId xmlns:a16="http://schemas.microsoft.com/office/drawing/2014/main" val="20000"/>
                    </a:ext>
                  </a:extLst>
                </a:gridCol>
              </a:tblGrid>
              <a:tr h="463261">
                <a:tc>
                  <a:txBody>
                    <a:bodyPr/>
                    <a:lstStyle/>
                    <a:p>
                      <a:pPr marL="0" marR="0">
                        <a:lnSpc>
                          <a:spcPct val="107000"/>
                        </a:lnSpc>
                        <a:spcBef>
                          <a:spcPts val="0"/>
                        </a:spcBef>
                        <a:spcAft>
                          <a:spcPts val="800"/>
                        </a:spcAft>
                      </a:pPr>
                      <a:r>
                        <a:rPr lang="en-US" sz="1600" dirty="0">
                          <a:effectLst/>
                        </a:rPr>
                        <a:t>template &lt;&gt; class </a:t>
                      </a:r>
                      <a:r>
                        <a:rPr lang="en-US" sz="1600" dirty="0" err="1">
                          <a:effectLst/>
                        </a:rPr>
                        <a:t>mycontainer</a:t>
                      </a:r>
                      <a:r>
                        <a:rPr lang="en-US" sz="1600" dirty="0">
                          <a:effectLst/>
                        </a:rPr>
                        <a:t> &lt;char&gt; {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041938">
                <a:tc>
                  <a:txBody>
                    <a:bodyPr/>
                    <a:lstStyle/>
                    <a:p>
                      <a:pPr marL="0" marR="0">
                        <a:lnSpc>
                          <a:spcPct val="107000"/>
                        </a:lnSpc>
                        <a:spcBef>
                          <a:spcPts val="0"/>
                        </a:spcBef>
                        <a:spcAft>
                          <a:spcPts val="800"/>
                        </a:spcAft>
                      </a:pPr>
                      <a:r>
                        <a:rPr lang="en-US" sz="1600" dirty="0">
                          <a:effectLst/>
                        </a:rPr>
                        <a:t>First of all, notice that we precede the class template name with an empty template&lt;&gt; parameter list. This is to explicitly declare it as a template specialization. </a:t>
                      </a:r>
                    </a:p>
                    <a:p>
                      <a:pPr marL="0" marR="0">
                        <a:lnSpc>
                          <a:spcPct val="107000"/>
                        </a:lnSpc>
                        <a:spcBef>
                          <a:spcPts val="0"/>
                        </a:spcBef>
                        <a:spcAft>
                          <a:spcPts val="800"/>
                        </a:spcAft>
                      </a:pPr>
                      <a:r>
                        <a:rPr lang="en-US" sz="1600" dirty="0">
                          <a:effectLst/>
                        </a:rPr>
                        <a:t>But more important than this prefix, is the &lt;char&gt; specialization parameter after the class template name. This specialization parameter itself identifies the type for which we are going to declare a template class specialization (char). Notice the differences between the generic class template and the specialization: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2825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27D-7149-440E-A9F1-F5E753589412}"/>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9DED3F46-CC31-4C04-B7AA-80F22356946C}"/>
              </a:ext>
            </a:extLst>
          </p:cNvPr>
          <p:cNvSpPr>
            <a:spLocks noGrp="1"/>
          </p:cNvSpPr>
          <p:nvPr>
            <p:ph idx="1"/>
          </p:nvPr>
        </p:nvSpPr>
        <p:spPr/>
        <p:txBody>
          <a:bodyPr>
            <a:normAutofit fontScale="47500" lnSpcReduction="20000"/>
          </a:bodyPr>
          <a:lstStyle/>
          <a:p>
            <a:pPr marL="0" indent="0">
              <a:buNone/>
            </a:pPr>
            <a:r>
              <a:rPr lang="en-US" dirty="0"/>
              <a:t>template &lt;class T&gt;</a:t>
            </a:r>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"General template object \n";}</a:t>
            </a:r>
          </a:p>
          <a:p>
            <a:pPr marL="0" indent="0">
              <a:buNone/>
            </a:pPr>
            <a:r>
              <a:rPr lang="en-US" dirty="0"/>
              <a:t>};</a:t>
            </a:r>
          </a:p>
          <a:p>
            <a:pPr marL="0" indent="0">
              <a:buNone/>
            </a:pPr>
            <a:endParaRPr lang="en-US" dirty="0"/>
          </a:p>
          <a:p>
            <a:pPr marL="0" indent="0">
              <a:buNone/>
            </a:pPr>
            <a:r>
              <a:rPr lang="en-US" dirty="0"/>
              <a:t>template &lt;&gt;</a:t>
            </a:r>
          </a:p>
          <a:p>
            <a:pPr marL="0" indent="0">
              <a:buNone/>
            </a:pPr>
            <a:r>
              <a:rPr lang="en-US" dirty="0"/>
              <a:t>class Test &lt;int&gt;{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 template object\n";}};</a:t>
            </a:r>
          </a:p>
          <a:p>
            <a:pPr marL="0" indent="0">
              <a:buNone/>
            </a:pPr>
            <a:r>
              <a:rPr lang="en-US" dirty="0"/>
              <a:t>int main(){</a:t>
            </a:r>
          </a:p>
          <a:p>
            <a:pPr marL="0" indent="0">
              <a:buNone/>
            </a:pPr>
            <a:r>
              <a:rPr lang="en-US" dirty="0"/>
              <a:t>	Test&lt;int&gt; a;</a:t>
            </a:r>
          </a:p>
          <a:p>
            <a:pPr marL="0" indent="0">
              <a:buNone/>
            </a:pPr>
            <a:r>
              <a:rPr lang="en-US" dirty="0"/>
              <a:t>	Test&lt;char&gt; b;</a:t>
            </a:r>
          </a:p>
          <a:p>
            <a:pPr marL="0" indent="0">
              <a:buNone/>
            </a:pPr>
            <a:r>
              <a:rPr lang="en-US" dirty="0"/>
              <a:t>	Test&lt;float&gt; c;</a:t>
            </a:r>
          </a:p>
          <a:p>
            <a:pPr marL="0" indent="0">
              <a:buNone/>
            </a:pPr>
            <a:r>
              <a:rPr lang="en-US" dirty="0"/>
              <a:t>	return 0;}</a:t>
            </a:r>
          </a:p>
        </p:txBody>
      </p:sp>
    </p:spTree>
    <p:extLst>
      <p:ext uri="{BB962C8B-B14F-4D97-AF65-F5344CB8AC3E}">
        <p14:creationId xmlns:p14="http://schemas.microsoft.com/office/powerpoint/2010/main" val="3955107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52A6-8C89-428D-93F4-B3CB38A1B329}"/>
              </a:ext>
            </a:extLst>
          </p:cNvPr>
          <p:cNvSpPr>
            <a:spLocks noGrp="1"/>
          </p:cNvSpPr>
          <p:nvPr>
            <p:ph type="title"/>
          </p:nvPr>
        </p:nvSpPr>
        <p:spPr/>
        <p:txBody>
          <a:bodyPr/>
          <a:lstStyle/>
          <a:p>
            <a:endParaRPr lang="x-none"/>
          </a:p>
        </p:txBody>
      </p:sp>
      <p:pic>
        <p:nvPicPr>
          <p:cNvPr id="4" name="Picture 3">
            <a:extLst>
              <a:ext uri="{FF2B5EF4-FFF2-40B4-BE49-F238E27FC236}">
                <a16:creationId xmlns:a16="http://schemas.microsoft.com/office/drawing/2014/main" id="{9DB1572B-2E5F-C559-9459-D9CA0C7A7E03}"/>
              </a:ext>
            </a:extLst>
          </p:cNvPr>
          <p:cNvPicPr>
            <a:picLocks noChangeAspect="1"/>
          </p:cNvPicPr>
          <p:nvPr/>
        </p:nvPicPr>
        <p:blipFill>
          <a:blip r:embed="rId2"/>
          <a:stretch>
            <a:fillRect/>
          </a:stretch>
        </p:blipFill>
        <p:spPr>
          <a:xfrm>
            <a:off x="2514600" y="2819400"/>
            <a:ext cx="3711262" cy="1699407"/>
          </a:xfrm>
          <a:prstGeom prst="rect">
            <a:avLst/>
          </a:prstGeom>
        </p:spPr>
      </p:pic>
      <p:sp>
        <p:nvSpPr>
          <p:cNvPr id="7" name="Content Placeholder 6">
            <a:extLst>
              <a:ext uri="{FF2B5EF4-FFF2-40B4-BE49-F238E27FC236}">
                <a16:creationId xmlns:a16="http://schemas.microsoft.com/office/drawing/2014/main" id="{58A366E8-DAA7-1D3F-D445-E093C87EF22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9382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3E9C-9DF3-418D-9901-3F9C461F032A}"/>
              </a:ext>
            </a:extLst>
          </p:cNvPr>
          <p:cNvSpPr>
            <a:spLocks noGrp="1"/>
          </p:cNvSpPr>
          <p:nvPr>
            <p:ph type="title"/>
          </p:nvPr>
        </p:nvSpPr>
        <p:spPr/>
        <p:txBody>
          <a:bodyPr>
            <a:normAutofit fontScale="90000"/>
          </a:bodyPr>
          <a:lstStyle/>
          <a:p>
            <a:r>
              <a:rPr lang="en-US" i="1" dirty="0"/>
              <a:t>explicit specialization </a:t>
            </a:r>
            <a:r>
              <a:rPr lang="en-US" dirty="0"/>
              <a:t>of a generic class only takes  1 type</a:t>
            </a:r>
            <a:endParaRPr lang="x-none" dirty="0"/>
          </a:p>
        </p:txBody>
      </p:sp>
      <p:sp>
        <p:nvSpPr>
          <p:cNvPr id="3" name="Content Placeholder 2">
            <a:extLst>
              <a:ext uri="{FF2B5EF4-FFF2-40B4-BE49-F238E27FC236}">
                <a16:creationId xmlns:a16="http://schemas.microsoft.com/office/drawing/2014/main" id="{AA8E48BC-3493-47A3-ACF3-7684F94D63DF}"/>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template &lt;class T&gt;</a:t>
            </a:r>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"General template object \n";}</a:t>
            </a:r>
          </a:p>
          <a:p>
            <a:pPr marL="0" indent="0">
              <a:buNone/>
            </a:pPr>
            <a:r>
              <a:rPr lang="en-US" dirty="0"/>
              <a:t>};</a:t>
            </a:r>
          </a:p>
          <a:p>
            <a:pPr marL="0" indent="0">
              <a:buNone/>
            </a:pPr>
            <a:endParaRPr lang="en-US" dirty="0"/>
          </a:p>
          <a:p>
            <a:pPr marL="0" indent="0">
              <a:buNone/>
            </a:pPr>
            <a:r>
              <a:rPr lang="en-US" dirty="0"/>
              <a:t>template &lt;&gt;</a:t>
            </a:r>
          </a:p>
          <a:p>
            <a:pPr marL="0" indent="0">
              <a:buNone/>
            </a:pPr>
            <a:r>
              <a:rPr lang="en-US" dirty="0"/>
              <a:t>class Test &lt;</a:t>
            </a:r>
            <a:r>
              <a:rPr lang="en-US" dirty="0" err="1"/>
              <a:t>int,char</a:t>
            </a:r>
            <a:r>
              <a:rPr lang="en-US" dirty="0"/>
              <a:t>&gt;{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 template object\n";}};</a:t>
            </a:r>
          </a:p>
          <a:p>
            <a:pPr marL="0" indent="0">
              <a:buNone/>
            </a:pPr>
            <a:r>
              <a:rPr lang="en-US" dirty="0"/>
              <a:t>int main(){</a:t>
            </a:r>
          </a:p>
          <a:p>
            <a:pPr marL="0" indent="0">
              <a:buNone/>
            </a:pPr>
            <a:r>
              <a:rPr lang="en-US" dirty="0"/>
              <a:t>	Test&lt;int , char&gt; a;</a:t>
            </a:r>
          </a:p>
          <a:p>
            <a:pPr marL="0" indent="0">
              <a:buNone/>
            </a:pPr>
            <a:r>
              <a:rPr lang="en-US" dirty="0"/>
              <a:t>	Test&lt;float&gt; c;</a:t>
            </a:r>
          </a:p>
          <a:p>
            <a:r>
              <a:rPr lang="en-US" dirty="0"/>
              <a:t>	return 0;}</a:t>
            </a:r>
          </a:p>
          <a:p>
            <a:endParaRPr lang="x-none" dirty="0"/>
          </a:p>
        </p:txBody>
      </p:sp>
    </p:spTree>
    <p:extLst>
      <p:ext uri="{BB962C8B-B14F-4D97-AF65-F5344CB8AC3E}">
        <p14:creationId xmlns:p14="http://schemas.microsoft.com/office/powerpoint/2010/main" val="116019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Generic Functions/Function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function template works in a similar to a normal </a:t>
            </a:r>
            <a:r>
              <a:rPr lang="en-US" u="sng" dirty="0"/>
              <a:t>function</a:t>
            </a:r>
            <a:r>
              <a:rPr lang="en-US" dirty="0"/>
              <a:t>, with one key difference.</a:t>
            </a:r>
          </a:p>
          <a:p>
            <a:r>
              <a:rPr lang="en-US" dirty="0"/>
              <a:t>A single function template can work with different data types at once but, a single normal function can only work with one set of data types.</a:t>
            </a:r>
          </a:p>
          <a:p>
            <a:r>
              <a:rPr lang="en-US" dirty="0"/>
              <a:t>Normally, if you need to perform identical operations on two or more types of data, you use function overloading to create two functions with the required function declaration.</a:t>
            </a:r>
          </a:p>
          <a:p>
            <a:endParaRPr lang="en-US" dirty="0"/>
          </a:p>
        </p:txBody>
      </p:sp>
    </p:spTree>
    <p:extLst>
      <p:ext uri="{BB962C8B-B14F-4D97-AF65-F5344CB8AC3E}">
        <p14:creationId xmlns:p14="http://schemas.microsoft.com/office/powerpoint/2010/main" val="2814339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7B05-67D4-4506-9E03-AEF08BBDA95D}"/>
              </a:ext>
            </a:extLst>
          </p:cNvPr>
          <p:cNvSpPr>
            <a:spLocks noGrp="1"/>
          </p:cNvSpPr>
          <p:nvPr>
            <p:ph type="title"/>
          </p:nvPr>
        </p:nvSpPr>
        <p:spPr>
          <a:xfrm>
            <a:off x="457200" y="228600"/>
            <a:ext cx="8229600" cy="1143000"/>
          </a:xfrm>
        </p:spPr>
        <p:txBody>
          <a:bodyPr>
            <a:normAutofit fontScale="90000"/>
          </a:bodyPr>
          <a:lstStyle/>
          <a:p>
            <a:r>
              <a:rPr lang="en-US" b="0" i="0" u="sng" strike="noStrike" dirty="0">
                <a:effectLst/>
                <a:latin typeface="var(--theme-post-title-font-family)"/>
              </a:rPr>
              <a:t>Template specialization for multiple types</a:t>
            </a:r>
            <a:br>
              <a:rPr lang="en-US" b="1" i="0" u="sng" dirty="0">
                <a:effectLst/>
                <a:latin typeface="-apple-system"/>
              </a:rPr>
            </a:br>
            <a:endParaRPr lang="x-none" u="sng" dirty="0"/>
          </a:p>
        </p:txBody>
      </p:sp>
      <p:sp>
        <p:nvSpPr>
          <p:cNvPr id="3" name="Content Placeholder 2">
            <a:extLst>
              <a:ext uri="{FF2B5EF4-FFF2-40B4-BE49-F238E27FC236}">
                <a16:creationId xmlns:a16="http://schemas.microsoft.com/office/drawing/2014/main" id="{0C5893F4-1B4C-43F7-B5F0-C9297E15F604}"/>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template &lt;class T , class V&gt;//</a:t>
            </a:r>
            <a:r>
              <a:rPr lang="en-US" dirty="0">
                <a:solidFill>
                  <a:srgbClr val="FF0000"/>
                </a:solidFill>
              </a:rPr>
              <a:t>take 2 placeholder for multiple types</a:t>
            </a:r>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"General template object \n";}</a:t>
            </a:r>
          </a:p>
          <a:p>
            <a:pPr marL="0" indent="0">
              <a:buNone/>
            </a:pPr>
            <a:r>
              <a:rPr lang="en-US" dirty="0"/>
              <a:t>};</a:t>
            </a:r>
          </a:p>
          <a:p>
            <a:pPr marL="0" indent="0">
              <a:buNone/>
            </a:pPr>
            <a:endParaRPr lang="en-US" dirty="0"/>
          </a:p>
          <a:p>
            <a:pPr marL="0" indent="0">
              <a:buNone/>
            </a:pPr>
            <a:r>
              <a:rPr lang="en-US" dirty="0"/>
              <a:t>template &lt;&gt;</a:t>
            </a:r>
          </a:p>
          <a:p>
            <a:pPr marL="0" indent="0">
              <a:buNone/>
            </a:pPr>
            <a:r>
              <a:rPr lang="en-US" dirty="0"/>
              <a:t>class Test &lt;</a:t>
            </a:r>
            <a:r>
              <a:rPr lang="en-US" dirty="0" err="1"/>
              <a:t>int,char</a:t>
            </a:r>
            <a:r>
              <a:rPr lang="en-US" dirty="0"/>
              <a:t>&gt;{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 template object\n";}};</a:t>
            </a:r>
          </a:p>
          <a:p>
            <a:pPr marL="0" indent="0">
              <a:buNone/>
            </a:pPr>
            <a:r>
              <a:rPr lang="en-US" dirty="0"/>
              <a:t>int main(){</a:t>
            </a:r>
          </a:p>
          <a:p>
            <a:pPr marL="0" indent="0">
              <a:buNone/>
            </a:pPr>
            <a:r>
              <a:rPr lang="en-US" dirty="0"/>
              <a:t>	Test&lt;int , char&gt; a;</a:t>
            </a:r>
          </a:p>
          <a:p>
            <a:pPr marL="0" indent="0">
              <a:buNone/>
            </a:pPr>
            <a:r>
              <a:rPr lang="en-US" dirty="0"/>
              <a:t>	Test&lt;float , short&gt; c;</a:t>
            </a:r>
          </a:p>
          <a:p>
            <a:pPr marL="0" indent="0">
              <a:buNone/>
            </a:pPr>
            <a:r>
              <a:rPr lang="en-US" dirty="0"/>
              <a:t>	return 0;}</a:t>
            </a:r>
          </a:p>
          <a:p>
            <a:endParaRPr lang="x-none" dirty="0"/>
          </a:p>
        </p:txBody>
      </p:sp>
    </p:spTree>
    <p:extLst>
      <p:ext uri="{BB962C8B-B14F-4D97-AF65-F5344CB8AC3E}">
        <p14:creationId xmlns:p14="http://schemas.microsoft.com/office/powerpoint/2010/main" val="218383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13BC-36B4-416F-8190-7463F66F22B1}"/>
              </a:ext>
            </a:extLst>
          </p:cNvPr>
          <p:cNvSpPr>
            <a:spLocks noGrp="1"/>
          </p:cNvSpPr>
          <p:nvPr>
            <p:ph type="title"/>
          </p:nvPr>
        </p:nvSpPr>
        <p:spPr/>
        <p:txBody>
          <a:bodyPr>
            <a:normAutofit fontScale="90000"/>
          </a:bodyPr>
          <a:lstStyle/>
          <a:p>
            <a:r>
              <a:rPr lang="en-US" dirty="0"/>
              <a:t>Another possibility with 2 specialized classes</a:t>
            </a:r>
            <a:endParaRPr lang="x-none" dirty="0"/>
          </a:p>
        </p:txBody>
      </p:sp>
      <p:sp>
        <p:nvSpPr>
          <p:cNvPr id="3" name="Content Placeholder 2">
            <a:extLst>
              <a:ext uri="{FF2B5EF4-FFF2-40B4-BE49-F238E27FC236}">
                <a16:creationId xmlns:a16="http://schemas.microsoft.com/office/drawing/2014/main" id="{84B34095-C87C-43BA-AABE-8C86D5528CEB}"/>
              </a:ext>
            </a:extLst>
          </p:cNvPr>
          <p:cNvSpPr>
            <a:spLocks noGrp="1"/>
          </p:cNvSpPr>
          <p:nvPr>
            <p:ph idx="1"/>
          </p:nvPr>
        </p:nvSpPr>
        <p:spPr/>
        <p:txBody>
          <a:bodyPr>
            <a:normAutofit fontScale="3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template &lt;class T&gt;</a:t>
            </a:r>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"General template object \n";}</a:t>
            </a:r>
          </a:p>
          <a:p>
            <a:pPr marL="0" indent="0">
              <a:buNone/>
            </a:pPr>
            <a:r>
              <a:rPr lang="en-US" dirty="0"/>
              <a:t>};</a:t>
            </a:r>
          </a:p>
          <a:p>
            <a:pPr marL="0" indent="0">
              <a:buNone/>
            </a:pPr>
            <a:endParaRPr lang="en-US" dirty="0"/>
          </a:p>
          <a:p>
            <a:pPr marL="0" indent="0">
              <a:buNone/>
            </a:pPr>
            <a:r>
              <a:rPr lang="en-US" dirty="0"/>
              <a:t>template &lt;&gt;</a:t>
            </a:r>
          </a:p>
          <a:p>
            <a:pPr marL="0" indent="0">
              <a:buNone/>
            </a:pPr>
            <a:r>
              <a:rPr lang="en-US" dirty="0"/>
              <a:t>class Test &lt;int&gt;{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"Specialized1 template object\n";}};</a:t>
            </a:r>
          </a:p>
          <a:p>
            <a:pPr marL="0" indent="0">
              <a:buNone/>
            </a:pPr>
            <a:r>
              <a:rPr lang="en-US" dirty="0"/>
              <a:t>	</a:t>
            </a:r>
          </a:p>
          <a:p>
            <a:pPr marL="0" indent="0">
              <a:buNone/>
            </a:pPr>
            <a:r>
              <a:rPr lang="en-US" dirty="0"/>
              <a:t>	template &lt;&gt;</a:t>
            </a:r>
          </a:p>
          <a:p>
            <a:pPr marL="0" indent="0">
              <a:buNone/>
            </a:pPr>
            <a:r>
              <a:rPr lang="en-US" dirty="0"/>
              <a:t>class Test &lt;char&gt;{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"Specialized2 template object\n";}};</a:t>
            </a:r>
          </a:p>
          <a:p>
            <a:pPr marL="0" indent="0">
              <a:buNone/>
            </a:pPr>
            <a:r>
              <a:rPr lang="en-US" dirty="0"/>
              <a:t>int main(){</a:t>
            </a:r>
          </a:p>
          <a:p>
            <a:pPr marL="0" indent="0">
              <a:buNone/>
            </a:pPr>
            <a:r>
              <a:rPr lang="en-US" dirty="0"/>
              <a:t>	Test&lt;int&gt; a;</a:t>
            </a:r>
          </a:p>
          <a:p>
            <a:pPr marL="0" indent="0">
              <a:buNone/>
            </a:pPr>
            <a:r>
              <a:rPr lang="en-US" dirty="0"/>
              <a:t>	Test&lt;char&gt; c;</a:t>
            </a:r>
          </a:p>
          <a:p>
            <a:r>
              <a:rPr lang="en-US" dirty="0"/>
              <a:t>	return 0;}</a:t>
            </a:r>
          </a:p>
          <a:p>
            <a:endParaRPr lang="x-none" dirty="0"/>
          </a:p>
        </p:txBody>
      </p:sp>
    </p:spTree>
    <p:extLst>
      <p:ext uri="{BB962C8B-B14F-4D97-AF65-F5344CB8AC3E}">
        <p14:creationId xmlns:p14="http://schemas.microsoft.com/office/powerpoint/2010/main" val="3633951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77D5-BE67-4A1A-97C6-6ACE7EB39F15}"/>
              </a:ext>
            </a:extLst>
          </p:cNvPr>
          <p:cNvSpPr>
            <a:spLocks noGrp="1"/>
          </p:cNvSpPr>
          <p:nvPr>
            <p:ph type="title"/>
          </p:nvPr>
        </p:nvSpPr>
        <p:spPr/>
        <p:txBody>
          <a:bodyPr/>
          <a:lstStyle/>
          <a:p>
            <a:endParaRPr lang="x-none"/>
          </a:p>
        </p:txBody>
      </p:sp>
      <p:pic>
        <p:nvPicPr>
          <p:cNvPr id="4" name="Picture 3">
            <a:extLst>
              <a:ext uri="{FF2B5EF4-FFF2-40B4-BE49-F238E27FC236}">
                <a16:creationId xmlns:a16="http://schemas.microsoft.com/office/drawing/2014/main" id="{80E8780B-93E7-DD92-DB30-CCACAB18EE27}"/>
              </a:ext>
            </a:extLst>
          </p:cNvPr>
          <p:cNvPicPr>
            <a:picLocks noChangeAspect="1"/>
          </p:cNvPicPr>
          <p:nvPr/>
        </p:nvPicPr>
        <p:blipFill>
          <a:blip r:embed="rId2"/>
          <a:stretch>
            <a:fillRect/>
          </a:stretch>
        </p:blipFill>
        <p:spPr>
          <a:xfrm>
            <a:off x="2647783" y="2617399"/>
            <a:ext cx="3848433" cy="1623201"/>
          </a:xfrm>
          <a:prstGeom prst="rect">
            <a:avLst/>
          </a:prstGeom>
        </p:spPr>
      </p:pic>
      <p:sp>
        <p:nvSpPr>
          <p:cNvPr id="7" name="Content Placeholder 6">
            <a:extLst>
              <a:ext uri="{FF2B5EF4-FFF2-40B4-BE49-F238E27FC236}">
                <a16:creationId xmlns:a16="http://schemas.microsoft.com/office/drawing/2014/main" id="{1DAB8C57-E3E1-E297-B150-C04A3D6CB2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870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Common Applications</a:t>
            </a:r>
          </a:p>
        </p:txBody>
      </p:sp>
      <p:sp>
        <p:nvSpPr>
          <p:cNvPr id="3" name="Content Placeholder 2"/>
          <p:cNvSpPr>
            <a:spLocks noGrp="1"/>
          </p:cNvSpPr>
          <p:nvPr>
            <p:ph idx="1"/>
          </p:nvPr>
        </p:nvSpPr>
        <p:spPr/>
        <p:txBody>
          <a:bodyPr/>
          <a:lstStyle/>
          <a:p>
            <a:r>
              <a:rPr lang="en-US" dirty="0"/>
              <a:t>Stack</a:t>
            </a:r>
          </a:p>
          <a:p>
            <a:r>
              <a:rPr lang="en-US" dirty="0"/>
              <a:t>Queue</a:t>
            </a:r>
          </a:p>
          <a:p>
            <a:r>
              <a:rPr lang="en-US" dirty="0"/>
              <a:t>Other data structures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STL!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function template starts with the keyword </a:t>
            </a:r>
            <a:r>
              <a:rPr lang="en-US" b="1" dirty="0"/>
              <a:t>template</a:t>
            </a:r>
            <a:r>
              <a:rPr lang="en-US" dirty="0"/>
              <a:t> followed by template parameter/s inside  </a:t>
            </a:r>
            <a:r>
              <a:rPr lang="en-US" b="1" dirty="0"/>
              <a:t>&lt; &gt;</a:t>
            </a:r>
            <a:r>
              <a:rPr lang="en-US" dirty="0"/>
              <a:t> which is followed by function declaration.</a:t>
            </a:r>
          </a:p>
          <a:p>
            <a:r>
              <a:rPr lang="en-US" b="1" dirty="0"/>
              <a:t>template</a:t>
            </a:r>
            <a:r>
              <a:rPr lang="en-US" dirty="0"/>
              <a:t> &lt;</a:t>
            </a:r>
            <a:r>
              <a:rPr lang="en-US" b="1" dirty="0"/>
              <a:t>class</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p:txBody>
      </p:sp>
    </p:spTree>
    <p:extLst>
      <p:ext uri="{BB962C8B-B14F-4D97-AF65-F5344CB8AC3E}">
        <p14:creationId xmlns:p14="http://schemas.microsoft.com/office/powerpoint/2010/main" val="159499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Generic Functions/Function Templates</a:t>
            </a:r>
          </a:p>
        </p:txBody>
      </p:sp>
      <p:sp>
        <p:nvSpPr>
          <p:cNvPr id="3" name="Content Placeholder 2"/>
          <p:cNvSpPr>
            <a:spLocks noGrp="1"/>
          </p:cNvSpPr>
          <p:nvPr>
            <p:ph idx="1"/>
          </p:nvPr>
        </p:nvSpPr>
        <p:spPr>
          <a:xfrm>
            <a:off x="228600" y="1600200"/>
            <a:ext cx="8763000" cy="4525963"/>
          </a:xfrm>
        </p:spPr>
        <p:txBody>
          <a:bodyPr>
            <a:normAutofit fontScale="92500" lnSpcReduction="10000"/>
          </a:bodyPr>
          <a:lstStyle/>
          <a:p>
            <a:r>
              <a:rPr lang="en-US" dirty="0"/>
              <a:t>You can write both statements in a single line:</a:t>
            </a:r>
          </a:p>
          <a:p>
            <a:pPr>
              <a:buNone/>
            </a:pPr>
            <a:endParaRPr lang="en-US" dirty="0"/>
          </a:p>
          <a:p>
            <a:pPr>
              <a:buNone/>
            </a:pPr>
            <a:r>
              <a:rPr lang="en-US" b="1" i="1" dirty="0"/>
              <a:t>template &lt;class T&gt; ret-type </a:t>
            </a:r>
            <a:r>
              <a:rPr lang="en-US" b="1" i="1" dirty="0" err="1"/>
              <a:t>func</a:t>
            </a:r>
            <a:r>
              <a:rPr lang="en-US" b="1" i="1" dirty="0"/>
              <a:t>-name(parameters)</a:t>
            </a:r>
          </a:p>
          <a:p>
            <a:pPr>
              <a:buNone/>
            </a:pPr>
            <a:r>
              <a:rPr lang="en-US" b="1" i="1" dirty="0"/>
              <a:t>{</a:t>
            </a:r>
          </a:p>
          <a:p>
            <a:pPr>
              <a:buNone/>
            </a:pPr>
            <a:r>
              <a:rPr lang="en-US" b="1" i="1" dirty="0"/>
              <a:t>	// body of function</a:t>
            </a:r>
          </a:p>
          <a:p>
            <a:pPr>
              <a:buNone/>
            </a:pPr>
            <a:r>
              <a:rPr lang="en-US" b="1" i="1" dirty="0"/>
              <a:t>}</a:t>
            </a:r>
          </a:p>
          <a:p>
            <a:pPr>
              <a:buNone/>
            </a:pPr>
            <a:endParaRPr lang="en-US" i="1" dirty="0"/>
          </a:p>
          <a:p>
            <a:r>
              <a:rPr lang="en-US" b="1" dirty="0">
                <a:solidFill>
                  <a:srgbClr val="FF0000"/>
                </a:solidFill>
              </a:rPr>
              <a:t>T</a:t>
            </a:r>
            <a:r>
              <a:rPr lang="en-US" dirty="0"/>
              <a:t> is a placeholder that the compiler will automatically replace with an actual data type</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also use keyword </a:t>
            </a:r>
            <a:r>
              <a:rPr lang="en-US" b="1" dirty="0" err="1"/>
              <a:t>typename</a:t>
            </a:r>
            <a:r>
              <a:rPr lang="en-US" dirty="0"/>
              <a:t> instead of class in the above example.</a:t>
            </a:r>
          </a:p>
          <a:p>
            <a:r>
              <a:rPr lang="en-US" b="1" dirty="0"/>
              <a:t>template</a:t>
            </a:r>
            <a:r>
              <a:rPr lang="en-US" dirty="0"/>
              <a:t> &lt;</a:t>
            </a:r>
            <a:r>
              <a:rPr lang="en-US" b="1" dirty="0" err="1"/>
              <a:t>typename</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a:p>
            <a:endParaRPr lang="en-US" dirty="0"/>
          </a:p>
          <a:p>
            <a:endParaRPr lang="en-US" dirty="0"/>
          </a:p>
        </p:txBody>
      </p:sp>
    </p:spTree>
    <p:extLst>
      <p:ext uri="{BB962C8B-B14F-4D97-AF65-F5344CB8AC3E}">
        <p14:creationId xmlns:p14="http://schemas.microsoft.com/office/powerpoint/2010/main" val="1068673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3497</Words>
  <Application>Microsoft Office PowerPoint</Application>
  <PresentationFormat>On-screen Show (4:3)</PresentationFormat>
  <Paragraphs>495</Paragraphs>
  <Slides>64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-apple-system</vt:lpstr>
      <vt:lpstr>Arial</vt:lpstr>
      <vt:lpstr>Calibri</vt:lpstr>
      <vt:lpstr>Century Gothic</vt:lpstr>
      <vt:lpstr>Times New Roman</vt:lpstr>
      <vt:lpstr>var(--theme-post-title-font-family)</vt:lpstr>
      <vt:lpstr>Office Theme</vt:lpstr>
      <vt:lpstr>Generic Functions</vt:lpstr>
      <vt:lpstr>Generic Functions</vt:lpstr>
      <vt:lpstr>Templates in C++ </vt:lpstr>
      <vt:lpstr>What is the difference between function overloading and templates? </vt:lpstr>
      <vt:lpstr>Types</vt:lpstr>
      <vt:lpstr>Generic Functions/Function Templates</vt:lpstr>
      <vt:lpstr>PowerPoint Presentation</vt:lpstr>
      <vt:lpstr>Generic Functions/Function Templates</vt:lpstr>
      <vt:lpstr>PowerPoint Presentation</vt:lpstr>
      <vt:lpstr>How to call a function template?</vt:lpstr>
      <vt:lpstr>Implicit type parametrizing </vt:lpstr>
      <vt:lpstr>Implicit type parametrizing</vt:lpstr>
      <vt:lpstr>Example</vt:lpstr>
      <vt:lpstr>PowerPoint Presentation</vt:lpstr>
      <vt:lpstr>Example</vt:lpstr>
      <vt:lpstr>Syntax</vt:lpstr>
      <vt:lpstr>Function template with more than one type parameter</vt:lpstr>
      <vt:lpstr>Function with Two Generic Types</vt:lpstr>
      <vt:lpstr>Can you have unused type parameters?</vt:lpstr>
      <vt:lpstr>Output?</vt:lpstr>
      <vt:lpstr>Output?</vt:lpstr>
      <vt:lpstr>Output?</vt:lpstr>
      <vt:lpstr>Output?</vt:lpstr>
      <vt:lpstr>Output?</vt:lpstr>
      <vt:lpstr>Function Templates-Generic Function</vt:lpstr>
      <vt:lpstr>How templates work?</vt:lpstr>
      <vt:lpstr>Use of Generic Functions</vt:lpstr>
      <vt:lpstr>Overloading a Function Template</vt:lpstr>
      <vt:lpstr>Restrictions of Generic Functions</vt:lpstr>
      <vt:lpstr>Class Templates-Generic Class</vt:lpstr>
      <vt:lpstr>Generic Classes</vt:lpstr>
      <vt:lpstr>Generic Classes</vt:lpstr>
      <vt:lpstr>Generic Classes</vt:lpstr>
      <vt:lpstr>How to declare a class template?</vt:lpstr>
      <vt:lpstr>How to create a class template object?</vt:lpstr>
      <vt:lpstr>Example</vt:lpstr>
      <vt:lpstr>Example</vt:lpstr>
      <vt:lpstr>Example (cont.)</vt:lpstr>
      <vt:lpstr>Example Program of Class Template </vt:lpstr>
      <vt:lpstr>Using Non-Type Arguments with Generic Classes</vt:lpstr>
      <vt:lpstr>Example (cont.)</vt:lpstr>
      <vt:lpstr>Using Non-Type Arguments with Generic Classes</vt:lpstr>
      <vt:lpstr>Output?</vt:lpstr>
      <vt:lpstr>PowerPoint Presentation</vt:lpstr>
      <vt:lpstr>Specialized Template</vt:lpstr>
      <vt:lpstr>Explicitly Overloading a Generic Function/Specializing templates </vt:lpstr>
      <vt:lpstr>Example</vt:lpstr>
      <vt:lpstr>Explicitly Overloading a Generic Function/Specializing templates</vt:lpstr>
      <vt:lpstr>Alternate Syntax</vt:lpstr>
      <vt:lpstr>Alternate Syntax</vt:lpstr>
      <vt:lpstr>Overloading a Generic Function</vt:lpstr>
      <vt:lpstr>Example</vt:lpstr>
      <vt:lpstr>Using Normal Parameters in Generic Functions</vt:lpstr>
      <vt:lpstr>Explicit Class Specializations</vt:lpstr>
      <vt:lpstr>Explicit Class Specializations</vt:lpstr>
      <vt:lpstr>Specializing class  templates</vt:lpstr>
      <vt:lpstr>PowerPoint Presentation</vt:lpstr>
      <vt:lpstr>PowerPoint Presentation</vt:lpstr>
      <vt:lpstr>explicit specialization of a generic class only takes  1 type</vt:lpstr>
      <vt:lpstr>Template specialization for multiple types </vt:lpstr>
      <vt:lpstr>Another possibility with 2 specialized classes</vt:lpstr>
      <vt:lpstr>PowerPoint Presentation</vt:lpstr>
      <vt:lpstr>Common Applications</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Rawal Abbasi</cp:lastModifiedBy>
  <cp:revision>92</cp:revision>
  <dcterms:created xsi:type="dcterms:W3CDTF">2006-08-16T00:00:00Z</dcterms:created>
  <dcterms:modified xsi:type="dcterms:W3CDTF">2024-04-24T15:59:35Z</dcterms:modified>
</cp:coreProperties>
</file>