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12192000" cy="6858000"/>
  <p:notesSz cx="6858000" cy="9144000"/>
  <p:embeddedFontLst>
    <p:embeddedFont>
      <p:font typeface="Century Gothic" panose="020B0502020202020204" pitchFamily="34" charset="0"/>
      <p:regular r:id="rId49"/>
      <p:bold r:id="rId50"/>
      <p:italic r:id="rId51"/>
      <p:boldItalic r:id="rId52"/>
    </p:embeddedFont>
    <p:embeddedFont>
      <p:font typeface="Garamond" panose="02020404030301010803" pitchFamily="18" charset="0"/>
      <p:regular r:id="rId53"/>
      <p:bold r:id="rId54"/>
      <p:italic r:id="rId55"/>
    </p:embeddedFont>
    <p:embeddedFont>
      <p:font typeface="Quattrocento Sans" panose="020B0502050000020003" pitchFamily="34" charset="0"/>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2d867cd47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2d867cd475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22d867cd475_0_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2d867cd47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2d867cd475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22d867cd475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2d867cd47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2d867cd475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22d867cd475_0_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2d867cd47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2d867cd475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22d867cd475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3" name="Google Shape;33;p3"/>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3" name="Google Shape;103;p12"/>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2"/>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00" scaled="0"/>
        </a:gradFill>
        <a:effectLst/>
      </p:bgPr>
    </p:bg>
    <p:spTree>
      <p:nvGrpSpPr>
        <p:cNvPr id="1" name="Shape 36"/>
        <p:cNvGrpSpPr/>
        <p:nvPr/>
      </p:nvGrpSpPr>
      <p:grpSpPr>
        <a:xfrm>
          <a:off x="0" y="0"/>
          <a:ext cx="0" cy="0"/>
          <a:chOff x="0" y="0"/>
          <a:chExt cx="0" cy="0"/>
        </a:xfrm>
      </p:grpSpPr>
      <p:sp>
        <p:nvSpPr>
          <p:cNvPr id="37" name="Google Shape;37;p4"/>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1447800"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4"/>
          <p:cNvGrpSpPr/>
          <p:nvPr/>
        </p:nvGrpSpPr>
        <p:grpSpPr>
          <a:xfrm>
            <a:off x="5250180" y="1267730"/>
            <a:ext cx="1691640" cy="645295"/>
            <a:chOff x="5318306" y="1386268"/>
            <a:chExt cx="1567331" cy="645295"/>
          </a:xfrm>
        </p:grpSpPr>
        <p:cxnSp>
          <p:nvCxnSpPr>
            <p:cNvPr id="42" name="Google Shape;42;p4"/>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3" name="Google Shape;43;p4"/>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4" name="Google Shape;44;p4"/>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5" name="Google Shape;45;p4"/>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47" name="Google Shape;47;p4"/>
          <p:cNvSpPr txBox="1">
            <a:spLocks noGrp="1"/>
          </p:cNvSpPr>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ftr" idx="11"/>
          </p:nvPr>
        </p:nvSpPr>
        <p:spPr>
          <a:xfrm>
            <a:off x="1453553" y="521106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sldNum" idx="12"/>
          </p:nvPr>
        </p:nvSpPr>
        <p:spPr>
          <a:xfrm>
            <a:off x="8604504" y="521106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3" name="Google Shape;53;p5"/>
          <p:cNvSpPr txBox="1">
            <a:spLocks noGrp="1"/>
          </p:cNvSpPr>
          <p:nvPr>
            <p:ph type="body" idx="2"/>
          </p:nvPr>
        </p:nvSpPr>
        <p:spPr>
          <a:xfrm>
            <a:off x="637032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4" name="Google Shape;54;p5"/>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6"/>
          <p:cNvSpPr txBox="1">
            <a:spLocks noGrp="1"/>
          </p:cNvSpPr>
          <p:nvPr>
            <p:ph type="body" idx="1"/>
          </p:nvPr>
        </p:nvSpPr>
        <p:spPr>
          <a:xfrm>
            <a:off x="106984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0" name="Google Shape;60;p6"/>
          <p:cNvSpPr txBox="1">
            <a:spLocks noGrp="1"/>
          </p:cNvSpPr>
          <p:nvPr>
            <p:ph type="body" idx="2"/>
          </p:nvPr>
        </p:nvSpPr>
        <p:spPr>
          <a:xfrm>
            <a:off x="1069848" y="2755898"/>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1" name="Google Shape;61;p6"/>
          <p:cNvSpPr txBox="1">
            <a:spLocks noGrp="1"/>
          </p:cNvSpPr>
          <p:nvPr>
            <p:ph type="body" idx="3"/>
          </p:nvPr>
        </p:nvSpPr>
        <p:spPr>
          <a:xfrm>
            <a:off x="637336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2" name="Google Shape;62;p6"/>
          <p:cNvSpPr txBox="1">
            <a:spLocks noGrp="1"/>
          </p:cNvSpPr>
          <p:nvPr>
            <p:ph type="body" idx="4"/>
          </p:nvPr>
        </p:nvSpPr>
        <p:spPr>
          <a:xfrm>
            <a:off x="6373368" y="2756581"/>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3" name="Google Shape;63;p6"/>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8"/>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9"/>
          <p:cNvSpPr/>
          <p:nvPr/>
        </p:nvSpPr>
        <p:spPr>
          <a:xfrm>
            <a:off x="245529" y="237744"/>
            <a:ext cx="8531352"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txBox="1">
            <a:spLocks noGrp="1"/>
          </p:cNvSpPr>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a:buNone/>
              <a:defRPr sz="2800" b="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9"/>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0" name="Google Shape;80;p9"/>
          <p:cNvSpPr txBox="1">
            <a:spLocks noGrp="1"/>
          </p:cNvSpPr>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p9"/>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10393677" y="622300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9"/>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0"/>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0"/>
          <p:cNvSpPr>
            <a:spLocks noGrp="1"/>
          </p:cNvSpPr>
          <p:nvPr>
            <p:ph type="pic" idx="2"/>
          </p:nvPr>
        </p:nvSpPr>
        <p:spPr>
          <a:xfrm>
            <a:off x="228599" y="237744"/>
            <a:ext cx="8531352" cy="6382512"/>
          </a:xfrm>
          <a:prstGeom prst="rect">
            <a:avLst/>
          </a:prstGeom>
          <a:solidFill>
            <a:srgbClr val="76CEEF"/>
          </a:solidFill>
          <a:ln>
            <a:noFill/>
          </a:ln>
        </p:spPr>
      </p:sp>
      <p:sp>
        <p:nvSpPr>
          <p:cNvPr id="89" name="Google Shape;89;p10"/>
          <p:cNvSpPr txBox="1">
            <a:spLocks noGrp="1"/>
          </p:cNvSpPr>
          <p:nvPr>
            <p:ph type="body" idx="1"/>
          </p:nvPr>
        </p:nvSpPr>
        <p:spPr>
          <a:xfrm>
            <a:off x="9296400" y="2286000"/>
            <a:ext cx="2432304"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p10"/>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10396728" y="6227064"/>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0"/>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
          <p:cNvSpPr txBox="1">
            <a:spLocks noGrp="1"/>
          </p:cNvSpPr>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7" name="Google Shape;97;p1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sz="4800" cap="none">
                <a:solidFill>
                  <a:srgbClr val="262626"/>
                </a:solidFill>
                <a:latin typeface="Century Gothic"/>
                <a:ea typeface="Century Gothic"/>
                <a:cs typeface="Century Gothic"/>
                <a:sym typeface="Century Gothic"/>
              </a:rPr>
              <a:t>Content list</a:t>
            </a:r>
            <a:endParaRPr/>
          </a:p>
        </p:txBody>
      </p:sp>
      <p:sp>
        <p:nvSpPr>
          <p:cNvPr id="117" name="Google Shape;117;p14"/>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dirty="0">
                <a:latin typeface="Times New Roman"/>
                <a:ea typeface="Times New Roman"/>
                <a:cs typeface="Times New Roman"/>
                <a:sym typeface="Times New Roman"/>
              </a:rPr>
              <a:t>Abstract Class</a:t>
            </a:r>
            <a:endParaRPr dirty="0"/>
          </a:p>
          <a:p>
            <a:pPr marL="182880" lvl="0" indent="-182880" algn="l" rtl="0">
              <a:lnSpc>
                <a:spcPct val="100000"/>
              </a:lnSpc>
              <a:spcBef>
                <a:spcPts val="900"/>
              </a:spcBef>
              <a:spcAft>
                <a:spcPts val="0"/>
              </a:spcAft>
              <a:buSzPts val="2800"/>
              <a:buChar char="◦"/>
            </a:pPr>
            <a:r>
              <a:rPr lang="en-US" sz="2800" dirty="0">
                <a:latin typeface="Times New Roman"/>
                <a:ea typeface="Times New Roman"/>
                <a:cs typeface="Times New Roman"/>
                <a:sym typeface="Times New Roman"/>
              </a:rPr>
              <a:t>Concrete Class</a:t>
            </a:r>
            <a:endParaRPr dirty="0"/>
          </a:p>
          <a:p>
            <a:pPr marL="182880" lvl="0" indent="-182880" algn="l" rtl="0">
              <a:lnSpc>
                <a:spcPct val="100000"/>
              </a:lnSpc>
              <a:spcBef>
                <a:spcPts val="900"/>
              </a:spcBef>
              <a:spcAft>
                <a:spcPts val="0"/>
              </a:spcAft>
              <a:buSzPts val="2800"/>
              <a:buChar char="◦"/>
            </a:pPr>
            <a:r>
              <a:rPr lang="en-US" sz="2800" dirty="0">
                <a:latin typeface="Times New Roman"/>
                <a:ea typeface="Times New Roman"/>
                <a:cs typeface="Times New Roman"/>
                <a:sym typeface="Times New Roman"/>
              </a:rPr>
              <a:t>Interface</a:t>
            </a:r>
            <a:endParaRPr dirty="0"/>
          </a:p>
          <a:p>
            <a:pPr marL="182880" lvl="0" indent="-182880" algn="l" rtl="0">
              <a:lnSpc>
                <a:spcPct val="100000"/>
              </a:lnSpc>
              <a:spcBef>
                <a:spcPts val="900"/>
              </a:spcBef>
              <a:spcAft>
                <a:spcPts val="0"/>
              </a:spcAft>
              <a:buSzPts val="2800"/>
              <a:buChar char="◦"/>
            </a:pPr>
            <a:r>
              <a:rPr lang="en-US" sz="2800" dirty="0">
                <a:latin typeface="Times New Roman"/>
                <a:ea typeface="Times New Roman"/>
                <a:cs typeface="Times New Roman"/>
                <a:sym typeface="Times New Roman"/>
              </a:rPr>
              <a:t>Generic-Programming</a:t>
            </a:r>
            <a:endParaRPr dirty="0"/>
          </a:p>
          <a:p>
            <a:pPr marL="182880" lvl="0" indent="-5079" algn="l" rtl="0">
              <a:lnSpc>
                <a:spcPct val="100000"/>
              </a:lnSpc>
              <a:spcBef>
                <a:spcPts val="900"/>
              </a:spcBef>
              <a:spcAft>
                <a:spcPts val="0"/>
              </a:spcAft>
              <a:buSzPts val="2800"/>
              <a:buNone/>
            </a:pPr>
            <a:endParaRPr sz="2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sz="4800" cap="none">
                <a:solidFill>
                  <a:srgbClr val="262626"/>
                </a:solidFill>
                <a:latin typeface="Century Gothic"/>
                <a:ea typeface="Century Gothic"/>
                <a:cs typeface="Century Gothic"/>
                <a:sym typeface="Century Gothic"/>
              </a:rPr>
              <a:t>Abstract Class-Cont.</a:t>
            </a:r>
            <a:endParaRPr/>
          </a:p>
        </p:txBody>
      </p:sp>
      <p:sp>
        <p:nvSpPr>
          <p:cNvPr id="188" name="Google Shape;188;p24"/>
          <p:cNvSpPr txBox="1">
            <a:spLocks noGrp="1"/>
          </p:cNvSpPr>
          <p:nvPr>
            <p:ph type="body" idx="1"/>
          </p:nvPr>
        </p:nvSpPr>
        <p:spPr>
          <a:xfrm>
            <a:off x="1066800" y="2103120"/>
            <a:ext cx="5777345" cy="3931920"/>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2400"/>
              <a:buChar char="◦"/>
            </a:pPr>
            <a:r>
              <a:rPr lang="en-US" sz="2400">
                <a:latin typeface="Times New Roman"/>
                <a:ea typeface="Times New Roman"/>
                <a:cs typeface="Times New Roman"/>
                <a:sym typeface="Times New Roman"/>
              </a:rPr>
              <a:t>For example, consider a class have four methods. Out of four methods, we have an implementation of two methods and we need derived class to implement other two methods. In these kind of situations, we should use abstract class.</a:t>
            </a:r>
            <a:endParaRPr/>
          </a:p>
          <a:p>
            <a:pPr marL="182880" lvl="0" indent="-30479" algn="just" rtl="0">
              <a:lnSpc>
                <a:spcPct val="100000"/>
              </a:lnSpc>
              <a:spcBef>
                <a:spcPts val="900"/>
              </a:spcBef>
              <a:spcAft>
                <a:spcPts val="0"/>
              </a:spcAft>
              <a:buSzPts val="2400"/>
              <a:buNone/>
            </a:pPr>
            <a:endParaRPr sz="2400"/>
          </a:p>
        </p:txBody>
      </p:sp>
      <p:grpSp>
        <p:nvGrpSpPr>
          <p:cNvPr id="189" name="Google Shape;189;p24"/>
          <p:cNvGrpSpPr/>
          <p:nvPr/>
        </p:nvGrpSpPr>
        <p:grpSpPr>
          <a:xfrm>
            <a:off x="6868754" y="3539237"/>
            <a:ext cx="4994378" cy="2498229"/>
            <a:chOff x="975" y="488792"/>
            <a:chExt cx="4994378" cy="2498229"/>
          </a:xfrm>
        </p:grpSpPr>
        <p:sp>
          <p:nvSpPr>
            <p:cNvPr id="190" name="Google Shape;190;p24"/>
            <p:cNvSpPr/>
            <p:nvPr/>
          </p:nvSpPr>
          <p:spPr>
            <a:xfrm>
              <a:off x="833372" y="904991"/>
              <a:ext cx="1560742" cy="1041015"/>
            </a:xfrm>
            <a:prstGeom prst="rect">
              <a:avLst/>
            </a:prstGeom>
            <a:solidFill>
              <a:schemeClr val="lt1">
                <a:alpha val="89803"/>
              </a:schemeClr>
            </a:solidFill>
            <a:ln w="12700" cap="flat" cmpd="sng">
              <a:solidFill>
                <a:srgbClr val="2383C6">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txBox="1"/>
            <p:nvPr/>
          </p:nvSpPr>
          <p:spPr>
            <a:xfrm>
              <a:off x="1083090" y="904991"/>
              <a:ext cx="1311024" cy="1041015"/>
            </a:xfrm>
            <a:prstGeom prst="rect">
              <a:avLst/>
            </a:prstGeom>
            <a:noFill/>
            <a:ln>
              <a:noFill/>
            </a:ln>
          </p:spPr>
          <p:txBody>
            <a:bodyPr spcFirstLastPara="1" wrap="square" lIns="0" tIns="149350" rIns="149350" bIns="149350" anchor="ctr" anchorCtr="0">
              <a:noAutofit/>
            </a:bodyPr>
            <a:lstStyle/>
            <a:p>
              <a:pPr marL="0" marR="0" lvl="0" indent="0" algn="l" rtl="0">
                <a:lnSpc>
                  <a:spcPct val="90000"/>
                </a:lnSpc>
                <a:spcBef>
                  <a:spcPts val="0"/>
                </a:spcBef>
                <a:spcAft>
                  <a:spcPts val="0"/>
                </a:spcAft>
                <a:buClr>
                  <a:schemeClr val="dk1"/>
                </a:buClr>
                <a:buSzPts val="2100"/>
                <a:buFont typeface="Century Gothic"/>
                <a:buNone/>
              </a:pPr>
              <a:r>
                <a:rPr lang="en-US" sz="2100">
                  <a:solidFill>
                    <a:schemeClr val="dk1"/>
                  </a:solidFill>
                  <a:latin typeface="Century Gothic"/>
                  <a:ea typeface="Century Gothic"/>
                  <a:cs typeface="Century Gothic"/>
                  <a:sym typeface="Century Gothic"/>
                </a:rPr>
                <a:t>Method-01</a:t>
              </a:r>
              <a:endParaRPr/>
            </a:p>
          </p:txBody>
        </p:sp>
        <p:sp>
          <p:nvSpPr>
            <p:cNvPr id="192" name="Google Shape;192;p24"/>
            <p:cNvSpPr/>
            <p:nvPr/>
          </p:nvSpPr>
          <p:spPr>
            <a:xfrm>
              <a:off x="833372" y="1946006"/>
              <a:ext cx="1560742" cy="1041015"/>
            </a:xfrm>
            <a:prstGeom prst="rect">
              <a:avLst/>
            </a:prstGeom>
            <a:solidFill>
              <a:schemeClr val="lt1">
                <a:alpha val="89803"/>
              </a:schemeClr>
            </a:solidFill>
            <a:ln w="12700" cap="flat" cmpd="sng">
              <a:solidFill>
                <a:srgbClr val="2383C6">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txBox="1"/>
            <p:nvPr/>
          </p:nvSpPr>
          <p:spPr>
            <a:xfrm>
              <a:off x="1083090" y="1946006"/>
              <a:ext cx="1311024" cy="1041015"/>
            </a:xfrm>
            <a:prstGeom prst="rect">
              <a:avLst/>
            </a:prstGeom>
            <a:noFill/>
            <a:ln>
              <a:noFill/>
            </a:ln>
          </p:spPr>
          <p:txBody>
            <a:bodyPr spcFirstLastPara="1" wrap="square" lIns="0" tIns="149350" rIns="149350" bIns="149350" anchor="ctr" anchorCtr="0">
              <a:noAutofit/>
            </a:bodyPr>
            <a:lstStyle/>
            <a:p>
              <a:pPr marL="0" marR="0" lvl="0" indent="0" algn="l" rtl="0">
                <a:lnSpc>
                  <a:spcPct val="90000"/>
                </a:lnSpc>
                <a:spcBef>
                  <a:spcPts val="0"/>
                </a:spcBef>
                <a:spcAft>
                  <a:spcPts val="0"/>
                </a:spcAft>
                <a:buClr>
                  <a:schemeClr val="dk1"/>
                </a:buClr>
                <a:buSzPts val="2100"/>
                <a:buFont typeface="Century Gothic"/>
                <a:buNone/>
              </a:pPr>
              <a:r>
                <a:rPr lang="en-US" sz="2100">
                  <a:solidFill>
                    <a:schemeClr val="dk1"/>
                  </a:solidFill>
                  <a:latin typeface="Century Gothic"/>
                  <a:ea typeface="Century Gothic"/>
                  <a:cs typeface="Century Gothic"/>
                  <a:sym typeface="Century Gothic"/>
                </a:rPr>
                <a:t>Method-02</a:t>
              </a:r>
              <a:endParaRPr/>
            </a:p>
          </p:txBody>
        </p:sp>
        <p:sp>
          <p:nvSpPr>
            <p:cNvPr id="194" name="Google Shape;194;p24"/>
            <p:cNvSpPr/>
            <p:nvPr/>
          </p:nvSpPr>
          <p:spPr>
            <a:xfrm>
              <a:off x="975" y="488792"/>
              <a:ext cx="1040495" cy="1040495"/>
            </a:xfrm>
            <a:prstGeom prst="ellipse">
              <a:avLst/>
            </a:prstGeom>
            <a:solidFill>
              <a:schemeClr val="lt1"/>
            </a:solidFill>
            <a:ln w="12700" cap="flat" cmpd="sng">
              <a:solidFill>
                <a:srgbClr val="2074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txBox="1"/>
            <p:nvPr/>
          </p:nvSpPr>
          <p:spPr>
            <a:xfrm>
              <a:off x="153352" y="641169"/>
              <a:ext cx="735741" cy="73574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2300"/>
                <a:buFont typeface="Century Gothic"/>
                <a:buNone/>
              </a:pPr>
              <a:r>
                <a:rPr lang="en-US" sz="2300">
                  <a:solidFill>
                    <a:schemeClr val="lt1"/>
                  </a:solidFill>
                  <a:latin typeface="Century Gothic"/>
                  <a:ea typeface="Century Gothic"/>
                  <a:cs typeface="Century Gothic"/>
                  <a:sym typeface="Century Gothic"/>
                </a:rPr>
                <a:t>Base</a:t>
              </a:r>
              <a:endParaRPr/>
            </a:p>
          </p:txBody>
        </p:sp>
        <p:sp>
          <p:nvSpPr>
            <p:cNvPr id="196" name="Google Shape;196;p24"/>
            <p:cNvSpPr/>
            <p:nvPr/>
          </p:nvSpPr>
          <p:spPr>
            <a:xfrm>
              <a:off x="3434610" y="904991"/>
              <a:ext cx="1560742" cy="1041015"/>
            </a:xfrm>
            <a:prstGeom prst="rect">
              <a:avLst/>
            </a:prstGeom>
            <a:solidFill>
              <a:schemeClr val="lt1">
                <a:alpha val="89803"/>
              </a:schemeClr>
            </a:solidFill>
            <a:ln w="12700" cap="flat" cmpd="sng">
              <a:solidFill>
                <a:srgbClr val="2383C6">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txBox="1"/>
            <p:nvPr/>
          </p:nvSpPr>
          <p:spPr>
            <a:xfrm>
              <a:off x="3684329" y="904991"/>
              <a:ext cx="1311024" cy="1041015"/>
            </a:xfrm>
            <a:prstGeom prst="rect">
              <a:avLst/>
            </a:prstGeom>
            <a:noFill/>
            <a:ln>
              <a:noFill/>
            </a:ln>
          </p:spPr>
          <p:txBody>
            <a:bodyPr spcFirstLastPara="1" wrap="square" lIns="0" tIns="149350" rIns="149350" bIns="149350" anchor="ctr" anchorCtr="0">
              <a:noAutofit/>
            </a:bodyPr>
            <a:lstStyle/>
            <a:p>
              <a:pPr marL="0" marR="0" lvl="0" indent="0" algn="l" rtl="0">
                <a:lnSpc>
                  <a:spcPct val="90000"/>
                </a:lnSpc>
                <a:spcBef>
                  <a:spcPts val="0"/>
                </a:spcBef>
                <a:spcAft>
                  <a:spcPts val="0"/>
                </a:spcAft>
                <a:buClr>
                  <a:schemeClr val="dk1"/>
                </a:buClr>
                <a:buSzPts val="2100"/>
                <a:buFont typeface="Century Gothic"/>
                <a:buNone/>
              </a:pPr>
              <a:r>
                <a:rPr lang="en-US" sz="2100">
                  <a:solidFill>
                    <a:schemeClr val="dk1"/>
                  </a:solidFill>
                  <a:latin typeface="Century Gothic"/>
                  <a:ea typeface="Century Gothic"/>
                  <a:cs typeface="Century Gothic"/>
                  <a:sym typeface="Century Gothic"/>
                </a:rPr>
                <a:t>Method-03</a:t>
              </a:r>
              <a:endParaRPr/>
            </a:p>
          </p:txBody>
        </p:sp>
        <p:sp>
          <p:nvSpPr>
            <p:cNvPr id="198" name="Google Shape;198;p24"/>
            <p:cNvSpPr/>
            <p:nvPr/>
          </p:nvSpPr>
          <p:spPr>
            <a:xfrm>
              <a:off x="3434610" y="1946006"/>
              <a:ext cx="1560742" cy="1041015"/>
            </a:xfrm>
            <a:prstGeom prst="rect">
              <a:avLst/>
            </a:prstGeom>
            <a:solidFill>
              <a:schemeClr val="lt1">
                <a:alpha val="89803"/>
              </a:schemeClr>
            </a:solidFill>
            <a:ln w="12700" cap="flat" cmpd="sng">
              <a:solidFill>
                <a:srgbClr val="2383C6">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txBox="1"/>
            <p:nvPr/>
          </p:nvSpPr>
          <p:spPr>
            <a:xfrm>
              <a:off x="3684329" y="1946006"/>
              <a:ext cx="1311024" cy="1041015"/>
            </a:xfrm>
            <a:prstGeom prst="rect">
              <a:avLst/>
            </a:prstGeom>
            <a:noFill/>
            <a:ln>
              <a:noFill/>
            </a:ln>
          </p:spPr>
          <p:txBody>
            <a:bodyPr spcFirstLastPara="1" wrap="square" lIns="0" tIns="149350" rIns="149350" bIns="149350" anchor="ctr" anchorCtr="0">
              <a:noAutofit/>
            </a:bodyPr>
            <a:lstStyle/>
            <a:p>
              <a:pPr marL="0" marR="0" lvl="0" indent="0" algn="l" rtl="0">
                <a:lnSpc>
                  <a:spcPct val="90000"/>
                </a:lnSpc>
                <a:spcBef>
                  <a:spcPts val="0"/>
                </a:spcBef>
                <a:spcAft>
                  <a:spcPts val="0"/>
                </a:spcAft>
                <a:buClr>
                  <a:schemeClr val="dk1"/>
                </a:buClr>
                <a:buSzPts val="2100"/>
                <a:buFont typeface="Century Gothic"/>
                <a:buNone/>
              </a:pPr>
              <a:r>
                <a:rPr lang="en-US" sz="2100">
                  <a:solidFill>
                    <a:schemeClr val="dk1"/>
                  </a:solidFill>
                  <a:latin typeface="Century Gothic"/>
                  <a:ea typeface="Century Gothic"/>
                  <a:cs typeface="Century Gothic"/>
                  <a:sym typeface="Century Gothic"/>
                </a:rPr>
                <a:t>Method-04</a:t>
              </a:r>
              <a:endParaRPr/>
            </a:p>
          </p:txBody>
        </p:sp>
        <p:sp>
          <p:nvSpPr>
            <p:cNvPr id="200" name="Google Shape;200;p24"/>
            <p:cNvSpPr/>
            <p:nvPr/>
          </p:nvSpPr>
          <p:spPr>
            <a:xfrm>
              <a:off x="2602214" y="488792"/>
              <a:ext cx="1040495" cy="1040495"/>
            </a:xfrm>
            <a:prstGeom prst="ellipse">
              <a:avLst/>
            </a:prstGeom>
            <a:solidFill>
              <a:schemeClr val="lt1"/>
            </a:solidFill>
            <a:ln w="12700" cap="flat" cmpd="sng">
              <a:solidFill>
                <a:srgbClr val="2074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p:nvPr/>
          </p:nvSpPr>
          <p:spPr>
            <a:xfrm>
              <a:off x="2754591" y="641169"/>
              <a:ext cx="735741" cy="73574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2300"/>
                <a:buFont typeface="Century Gothic"/>
                <a:buNone/>
              </a:pPr>
              <a:r>
                <a:rPr lang="en-US" sz="2300">
                  <a:solidFill>
                    <a:schemeClr val="lt1"/>
                  </a:solidFill>
                  <a:latin typeface="Century Gothic"/>
                  <a:ea typeface="Century Gothic"/>
                  <a:cs typeface="Century Gothic"/>
                  <a:sym typeface="Century Gothic"/>
                </a:rPr>
                <a:t>Child</a:t>
              </a:r>
              <a:endParaRPr/>
            </a:p>
          </p:txBody>
        </p:sp>
      </p:grpSp>
      <p:sp>
        <p:nvSpPr>
          <p:cNvPr id="202" name="Google Shape;202;p24"/>
          <p:cNvSpPr/>
          <p:nvPr/>
        </p:nvSpPr>
        <p:spPr>
          <a:xfrm>
            <a:off x="7495309" y="2867891"/>
            <a:ext cx="2507673" cy="651164"/>
          </a:xfrm>
          <a:prstGeom prst="uturnArrow">
            <a:avLst>
              <a:gd name="adj1" fmla="val 25000"/>
              <a:gd name="adj2" fmla="val 25000"/>
              <a:gd name="adj3" fmla="val 25000"/>
              <a:gd name="adj4" fmla="val 43750"/>
              <a:gd name="adj5" fmla="val 75000"/>
            </a:avLst>
          </a:prstGeom>
          <a:solidFill>
            <a:schemeClr val="accent1"/>
          </a:solidFill>
          <a:ln w="127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5000"/>
              <a:buFont typeface="Century Gothic"/>
              <a:buNone/>
            </a:pPr>
            <a:r>
              <a:rPr lang="en-US" sz="5000"/>
              <a:t>Abstract Classes</a:t>
            </a:r>
            <a:endParaRPr sz="5000"/>
          </a:p>
        </p:txBody>
      </p:sp>
      <p:sp>
        <p:nvSpPr>
          <p:cNvPr id="208" name="Google Shape;208;p25"/>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Autofit/>
          </a:bodyPr>
          <a:lstStyle/>
          <a:p>
            <a:pPr marL="182880" lvl="0" indent="-182880" algn="l" rtl="0">
              <a:lnSpc>
                <a:spcPct val="100000"/>
              </a:lnSpc>
              <a:spcBef>
                <a:spcPts val="0"/>
              </a:spcBef>
              <a:spcAft>
                <a:spcPts val="0"/>
              </a:spcAft>
              <a:buSzPts val="2800"/>
              <a:buChar char="◦"/>
            </a:pPr>
            <a:r>
              <a:rPr lang="en-US" sz="2800">
                <a:latin typeface="Times New Roman"/>
                <a:ea typeface="Times New Roman"/>
                <a:cs typeface="Times New Roman"/>
                <a:sym typeface="Times New Roman"/>
              </a:rPr>
              <a:t>We can't create an object of abstract class because it has partial implementation of methods.</a:t>
            </a:r>
            <a:endParaRPr/>
          </a:p>
          <a:p>
            <a:pPr marL="182880" lvl="0" indent="-182880" algn="l" rtl="0">
              <a:lnSpc>
                <a:spcPct val="100000"/>
              </a:lnSpc>
              <a:spcBef>
                <a:spcPts val="900"/>
              </a:spcBef>
              <a:spcAft>
                <a:spcPts val="0"/>
              </a:spcAft>
              <a:buSzPts val="2800"/>
              <a:buChar char="◦"/>
            </a:pPr>
            <a:r>
              <a:rPr lang="en-US" sz="2800">
                <a:latin typeface="Times New Roman"/>
                <a:ea typeface="Times New Roman"/>
                <a:cs typeface="Times New Roman"/>
                <a:sym typeface="Times New Roman"/>
              </a:rPr>
              <a:t>Abstract function doesn't have body</a:t>
            </a:r>
            <a:endParaRPr/>
          </a:p>
          <a:p>
            <a:pPr marL="182880" lvl="0" indent="-182880" algn="l" rtl="0">
              <a:lnSpc>
                <a:spcPct val="100000"/>
              </a:lnSpc>
              <a:spcBef>
                <a:spcPts val="900"/>
              </a:spcBef>
              <a:spcAft>
                <a:spcPts val="0"/>
              </a:spcAft>
              <a:buSzPts val="2800"/>
              <a:buChar char="◦"/>
            </a:pPr>
            <a:r>
              <a:rPr lang="en-US" sz="2800">
                <a:latin typeface="Times New Roman"/>
                <a:ea typeface="Times New Roman"/>
                <a:cs typeface="Times New Roman"/>
                <a:sym typeface="Times New Roman"/>
              </a:rPr>
              <a:t>We must implement all abstract functions in derived class.</a:t>
            </a:r>
            <a:endParaRPr/>
          </a:p>
          <a:p>
            <a:pPr marL="182880" lvl="0" indent="-182880" algn="l" rtl="0">
              <a:lnSpc>
                <a:spcPct val="100000"/>
              </a:lnSpc>
              <a:spcBef>
                <a:spcPts val="900"/>
              </a:spcBef>
              <a:spcAft>
                <a:spcPts val="0"/>
              </a:spcAft>
              <a:buSzPts val="2800"/>
              <a:buNone/>
            </a:pP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sz="4800" cap="none">
                <a:solidFill>
                  <a:srgbClr val="262626"/>
                </a:solidFill>
                <a:latin typeface="Century Gothic"/>
                <a:ea typeface="Century Gothic"/>
                <a:cs typeface="Century Gothic"/>
                <a:sym typeface="Century Gothic"/>
              </a:rPr>
              <a:t>Abstract Clas - </a:t>
            </a:r>
            <a:r>
              <a:rPr lang="en-US" sz="3200"/>
              <a:t>Example</a:t>
            </a:r>
            <a:endParaRPr/>
          </a:p>
        </p:txBody>
      </p:sp>
      <p:sp>
        <p:nvSpPr>
          <p:cNvPr id="214" name="Google Shape;214;p26"/>
          <p:cNvSpPr txBox="1">
            <a:spLocks noGrp="1"/>
          </p:cNvSpPr>
          <p:nvPr>
            <p:ph type="body" idx="1"/>
          </p:nvPr>
        </p:nvSpPr>
        <p:spPr>
          <a:xfrm>
            <a:off x="999565" y="1995544"/>
            <a:ext cx="9690847" cy="3665668"/>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2000"/>
              <a:buChar char="◦"/>
            </a:pPr>
            <a:r>
              <a:rPr lang="en-US" sz="2000">
                <a:latin typeface="Times New Roman"/>
                <a:ea typeface="Times New Roman"/>
                <a:cs typeface="Times New Roman"/>
                <a:sym typeface="Times New Roman"/>
              </a:rPr>
              <a:t> A Vehicle parent class with Truck and Motorbike inheriting from it is an abstraction that easily allows more vehicles to be added. However, even though all vehicles have wheels, not all vehicles have the same number of wheels – this is where a pure virtual function is needed.</a:t>
            </a:r>
            <a:endParaRPr/>
          </a:p>
        </p:txBody>
      </p:sp>
      <p:pic>
        <p:nvPicPr>
          <p:cNvPr id="215" name="Google Shape;215;p26"/>
          <p:cNvPicPr preferRelativeResize="0"/>
          <p:nvPr/>
        </p:nvPicPr>
        <p:blipFill rotWithShape="1">
          <a:blip r:embed="rId3">
            <a:alphaModFix/>
          </a:blip>
          <a:srcRect/>
          <a:stretch/>
        </p:blipFill>
        <p:spPr>
          <a:xfrm>
            <a:off x="4114800" y="3235239"/>
            <a:ext cx="4332475" cy="29293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p:nvPr/>
        </p:nvSpPr>
        <p:spPr>
          <a:xfrm>
            <a:off x="466164" y="826637"/>
            <a:ext cx="3460377" cy="5078313"/>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Shape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public:</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virtual int Area() = 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Pure virtual function is declared as follows.</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 Function to set width.</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void setWidth(int w)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width = w;</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 Function to set height.</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void setHeight(int h)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height = h;</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protected: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width;</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height;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
        <p:nvSpPr>
          <p:cNvPr id="221" name="Google Shape;221;p27"/>
          <p:cNvSpPr/>
          <p:nvPr/>
        </p:nvSpPr>
        <p:spPr>
          <a:xfrm>
            <a:off x="3922057" y="845473"/>
            <a:ext cx="4186519" cy="5355312"/>
          </a:xfrm>
          <a:prstGeom prst="rect">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A rectangle is a shape; it inherits shape.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Rectangle: public Shape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public:</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 The implementation for Area is specific to a rectangle</a:t>
            </a: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Area()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(width * height);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A triangle is a shape too; it inherits shape</a:t>
            </a: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Triangle: public Shape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public:</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 Triangle uses the same Area function but implements it to</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 return the area of a triangle.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Area()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(width * height)/2;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
        <p:nvSpPr>
          <p:cNvPr id="222" name="Google Shape;222;p27"/>
          <p:cNvSpPr/>
          <p:nvPr/>
        </p:nvSpPr>
        <p:spPr>
          <a:xfrm>
            <a:off x="8090647" y="982612"/>
            <a:ext cx="3635188" cy="4247317"/>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Rectangle R;</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Triangle 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R.setWidth(5);</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R.setHeight(10);</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T.setWidth(20);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T.setHeight(8);</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"The area of the rectangle is: " &lt;&lt; R.Area() &lt;&lt; endl;</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"The area of the triangle is: " &lt;&lt; T.Area() &lt;&lt; endl;</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5000"/>
              <a:buFont typeface="Century Gothic"/>
              <a:buNone/>
            </a:pPr>
            <a:r>
              <a:rPr lang="en-US" sz="5000"/>
              <a:t>Concepts!</a:t>
            </a:r>
            <a:endParaRPr/>
          </a:p>
        </p:txBody>
      </p:sp>
      <p:sp>
        <p:nvSpPr>
          <p:cNvPr id="228" name="Google Shape;228;p28"/>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800"/>
              <a:buNone/>
            </a:pPr>
            <a:r>
              <a:rPr lang="en-US" sz="2800" b="1">
                <a:latin typeface="Times New Roman"/>
                <a:ea typeface="Times New Roman"/>
                <a:cs typeface="Times New Roman"/>
                <a:sym typeface="Times New Roman"/>
              </a:rPr>
              <a:t>1)</a:t>
            </a:r>
            <a:r>
              <a:rPr lang="en-US" sz="2800">
                <a:latin typeface="Times New Roman"/>
                <a:ea typeface="Times New Roman"/>
                <a:cs typeface="Times New Roman"/>
                <a:sym typeface="Times New Roman"/>
              </a:rPr>
              <a:t> A class is abstract if it has at least one pure virtual function.</a:t>
            </a:r>
            <a:endParaRPr/>
          </a:p>
          <a:p>
            <a:pPr marL="0" lvl="0" indent="0" algn="l" rtl="0">
              <a:lnSpc>
                <a:spcPct val="100000"/>
              </a:lnSpc>
              <a:spcBef>
                <a:spcPts val="900"/>
              </a:spcBef>
              <a:spcAft>
                <a:spcPts val="0"/>
              </a:spcAft>
              <a:buSzPts val="2800"/>
              <a:buNone/>
            </a:pPr>
            <a:r>
              <a:rPr lang="en-US" sz="2800" b="1">
                <a:latin typeface="Times New Roman"/>
                <a:ea typeface="Times New Roman"/>
                <a:cs typeface="Times New Roman"/>
                <a:sym typeface="Times New Roman"/>
              </a:rPr>
              <a:t>2)</a:t>
            </a:r>
            <a:r>
              <a:rPr lang="en-US" sz="2800">
                <a:latin typeface="Times New Roman"/>
                <a:ea typeface="Times New Roman"/>
                <a:cs typeface="Times New Roman"/>
                <a:sym typeface="Times New Roman"/>
              </a:rPr>
              <a:t> We can have pointers and references of abstract class type.</a:t>
            </a:r>
            <a:endParaRPr/>
          </a:p>
          <a:p>
            <a:pPr marL="0" lvl="0" indent="0" algn="l" rtl="0">
              <a:lnSpc>
                <a:spcPct val="100000"/>
              </a:lnSpc>
              <a:spcBef>
                <a:spcPts val="900"/>
              </a:spcBef>
              <a:spcAft>
                <a:spcPts val="0"/>
              </a:spcAft>
              <a:buSzPts val="2800"/>
              <a:buNone/>
            </a:pPr>
            <a:r>
              <a:rPr lang="en-US" sz="2800" b="1">
                <a:latin typeface="Times New Roman"/>
                <a:ea typeface="Times New Roman"/>
                <a:cs typeface="Times New Roman"/>
                <a:sym typeface="Times New Roman"/>
              </a:rPr>
              <a:t>3)</a:t>
            </a:r>
            <a:r>
              <a:rPr lang="en-US" sz="2800">
                <a:latin typeface="Times New Roman"/>
                <a:ea typeface="Times New Roman"/>
                <a:cs typeface="Times New Roman"/>
                <a:sym typeface="Times New Roman"/>
              </a:rPr>
              <a:t> If we do not override the pure virtual function in derived class, then derived class also becomes abstract class.</a:t>
            </a:r>
            <a:endParaRPr/>
          </a:p>
          <a:p>
            <a:pPr marL="0" lvl="0" indent="0" algn="l" rtl="0">
              <a:lnSpc>
                <a:spcPct val="100000"/>
              </a:lnSpc>
              <a:spcBef>
                <a:spcPts val="900"/>
              </a:spcBef>
              <a:spcAft>
                <a:spcPts val="0"/>
              </a:spcAft>
              <a:buSzPts val="2800"/>
              <a:buNone/>
            </a:pPr>
            <a:r>
              <a:rPr lang="en-US" sz="2800" b="1">
                <a:latin typeface="Times New Roman"/>
                <a:ea typeface="Times New Roman"/>
                <a:cs typeface="Times New Roman"/>
                <a:sym typeface="Times New Roman"/>
              </a:rPr>
              <a:t>4)</a:t>
            </a:r>
            <a:r>
              <a:rPr lang="en-US" sz="2800">
                <a:latin typeface="Times New Roman"/>
                <a:ea typeface="Times New Roman"/>
                <a:cs typeface="Times New Roman"/>
                <a:sym typeface="Times New Roman"/>
              </a:rPr>
              <a:t> An abstract class can have constructors.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Can a destructor be pure virtual in C++?</a:t>
            </a:r>
            <a:endParaRPr/>
          </a:p>
        </p:txBody>
      </p:sp>
      <p:sp>
        <p:nvSpPr>
          <p:cNvPr id="234" name="Google Shape;234;p29"/>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Yes, it is possible to have pure virtual destructor. </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if a class contains a pure virtual destructor, it must provide a function body for the pure virtual destructor. </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You may be wondering why a pure virtual function requires a function body. ?</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The reason is because destructors (unlike other functions) are not actually ‘overridden’, rather they are always called in the reverse order of the class derivation. </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This means that a derived class’ destructor will be invoked first, then base class destructor will be called. </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If the definition of the pure virtual destructor is not provided, then what function body will be called during object destruction? </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Therefore the compiler and linker enforce the existence of a function body for pure virtual destructors.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sz="4800" cap="none">
                <a:solidFill>
                  <a:srgbClr val="262626"/>
                </a:solidFill>
                <a:latin typeface="Century Gothic"/>
                <a:ea typeface="Century Gothic"/>
                <a:cs typeface="Century Gothic"/>
                <a:sym typeface="Century Gothic"/>
              </a:rPr>
              <a:t>Concrete Class</a:t>
            </a:r>
            <a:endParaRPr/>
          </a:p>
        </p:txBody>
      </p:sp>
      <p:sp>
        <p:nvSpPr>
          <p:cNvPr id="240" name="Google Shape;240;p30"/>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000"/>
              <a:buChar char="◦"/>
            </a:pPr>
            <a:r>
              <a:rPr lang="en-US" sz="2000">
                <a:latin typeface="Times New Roman"/>
                <a:ea typeface="Times New Roman"/>
                <a:cs typeface="Times New Roman"/>
                <a:sym typeface="Times New Roman"/>
              </a:rPr>
              <a:t>An abstract class is meant to be used as the base class from which other classes are derived.</a:t>
            </a:r>
            <a:endParaRPr/>
          </a:p>
          <a:p>
            <a:pPr marL="182880" lvl="0" indent="-182880" algn="l" rtl="0">
              <a:lnSpc>
                <a:spcPct val="100000"/>
              </a:lnSpc>
              <a:spcBef>
                <a:spcPts val="900"/>
              </a:spcBef>
              <a:spcAft>
                <a:spcPts val="0"/>
              </a:spcAft>
              <a:buSzPts val="2000"/>
              <a:buChar char="◦"/>
            </a:pPr>
            <a:r>
              <a:rPr lang="en-US" sz="2000">
                <a:latin typeface="Times New Roman"/>
                <a:ea typeface="Times New Roman"/>
                <a:cs typeface="Times New Roman"/>
                <a:sym typeface="Times New Roman"/>
              </a:rPr>
              <a:t>The derived class is expected to provide implementations for the methods that are not implemented in the base class.</a:t>
            </a:r>
            <a:endParaRPr/>
          </a:p>
          <a:p>
            <a:pPr marL="182880" lvl="0" indent="-182880" algn="l" rtl="0">
              <a:lnSpc>
                <a:spcPct val="100000"/>
              </a:lnSpc>
              <a:spcBef>
                <a:spcPts val="900"/>
              </a:spcBef>
              <a:spcAft>
                <a:spcPts val="0"/>
              </a:spcAft>
              <a:buSzPts val="2000"/>
              <a:buChar char="◦"/>
            </a:pPr>
            <a:r>
              <a:rPr lang="en-US" sz="2000">
                <a:latin typeface="Times New Roman"/>
                <a:ea typeface="Times New Roman"/>
                <a:cs typeface="Times New Roman"/>
                <a:sym typeface="Times New Roman"/>
              </a:rPr>
              <a:t>A derived class that implements all the missing functionality is called a concrete class</a:t>
            </a:r>
            <a:endParaRPr/>
          </a:p>
          <a:p>
            <a:pPr marL="182880" lvl="0" indent="-182880" algn="l" rtl="0">
              <a:lnSpc>
                <a:spcPct val="100000"/>
              </a:lnSpc>
              <a:spcBef>
                <a:spcPts val="900"/>
              </a:spcBef>
              <a:spcAft>
                <a:spcPts val="0"/>
              </a:spcAft>
              <a:buSzPts val="2000"/>
              <a:buChar char="◦"/>
            </a:pPr>
            <a:r>
              <a:rPr lang="en-US" sz="2000">
                <a:latin typeface="Times New Roman"/>
                <a:ea typeface="Times New Roman"/>
                <a:cs typeface="Times New Roman"/>
                <a:sym typeface="Times New Roman"/>
              </a:rPr>
              <a:t> A concrete class is an ordinary class which has no purely virtual functions and hence can be instantiated.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p:nvPr/>
        </p:nvSpPr>
        <p:spPr>
          <a:xfrm>
            <a:off x="363071" y="403412"/>
            <a:ext cx="4652682" cy="2326341"/>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class Abstract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private:</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string info;</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public:</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virtual void printContent() = 0;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t>
            </a:r>
            <a:endParaRPr/>
          </a:p>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246" name="Google Shape;246;p31"/>
          <p:cNvSpPr/>
          <p:nvPr/>
        </p:nvSpPr>
        <p:spPr>
          <a:xfrm>
            <a:off x="1214718" y="2823882"/>
            <a:ext cx="4652682" cy="2855258"/>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class Concrete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private:</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string info;</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public:</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Concrete(string s) : info(s) {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void printContent()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cout &lt;&lt; "Concrete Object Information</a:t>
            </a:r>
            <a:r>
              <a:rPr lang="en-US" sz="1800" b="1">
                <a:solidFill>
                  <a:schemeClr val="lt1"/>
                </a:solidFill>
                <a:latin typeface="Times New Roman"/>
                <a:ea typeface="Times New Roman"/>
                <a:cs typeface="Times New Roman"/>
                <a:sym typeface="Times New Roman"/>
              </a:rPr>
              <a:t>\n</a:t>
            </a:r>
            <a:r>
              <a:rPr lang="en-US" sz="1800">
                <a:solidFill>
                  <a:schemeClr val="lt1"/>
                </a:solidFill>
                <a:latin typeface="Times New Roman"/>
                <a:ea typeface="Times New Roman"/>
                <a:cs typeface="Times New Roman"/>
                <a:sym typeface="Times New Roman"/>
              </a:rPr>
              <a:t>" &lt;&lt; info &lt;&lt; endl;</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a:t>
            </a:r>
            <a:endParaRPr/>
          </a:p>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247" name="Google Shape;247;p31"/>
          <p:cNvSpPr/>
          <p:nvPr/>
        </p:nvSpPr>
        <p:spPr>
          <a:xfrm>
            <a:off x="6060140" y="555810"/>
            <a:ext cx="5679142" cy="5643284"/>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int main()</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 Abstract a;</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 Error : Abstract Instance Creation Failed</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string s;</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s = "Object Creation Date : 23:26 PM 15 Dec 2013";</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Concrete c(s);</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c. printContent();</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a:t>
            </a:r>
            <a:endParaRPr/>
          </a:p>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a:t>
            </a:r>
            <a:endParaRPr/>
          </a:p>
        </p:txBody>
      </p:sp>
      <p:sp>
        <p:nvSpPr>
          <p:cNvPr id="253" name="Google Shape;253;p32"/>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a:t>Write a program to create a class name with A that use the constructors of the abstract class to find the sum of two numbers and display the result with this string “the sum is 9”. Base class constructor display the message “</a:t>
            </a:r>
            <a:r>
              <a:rPr lang="en-US" sz="2800" b="1"/>
              <a:t>hello I am the constructor of base class</a:t>
            </a:r>
            <a:r>
              <a:rPr lang="en-US" sz="2800"/>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Solution</a:t>
            </a:r>
            <a:endParaRPr/>
          </a:p>
        </p:txBody>
      </p:sp>
      <p:sp>
        <p:nvSpPr>
          <p:cNvPr id="259" name="Google Shape;259;p33"/>
          <p:cNvSpPr/>
          <p:nvPr/>
        </p:nvSpPr>
        <p:spPr>
          <a:xfrm>
            <a:off x="1066800" y="2014194"/>
            <a:ext cx="6184777"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&lt;iostream&gt;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using namespace std;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A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public: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a, b, c;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virtual void test() = 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A(int a, int b)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cout &lt;&lt; "Hello I am the constructor" &lt;&lt; endl; } };</a:t>
            </a:r>
            <a:endParaRPr/>
          </a:p>
        </p:txBody>
      </p:sp>
      <p:sp>
        <p:nvSpPr>
          <p:cNvPr id="260" name="Google Shape;260;p33"/>
          <p:cNvSpPr/>
          <p:nvPr/>
        </p:nvSpPr>
        <p:spPr>
          <a:xfrm>
            <a:off x="1066800" y="4600826"/>
            <a:ext cx="60960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B : public A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public: B(int i, int j) : A(a, b)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 = i; b = j; c = a + b;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void test()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cout &lt;&lt; "The sum is = " &lt;&lt; c &lt;&lt; endl; } };</a:t>
            </a:r>
            <a:endParaRPr/>
          </a:p>
        </p:txBody>
      </p:sp>
      <p:sp>
        <p:nvSpPr>
          <p:cNvPr id="261" name="Google Shape;261;p33"/>
          <p:cNvSpPr/>
          <p:nvPr/>
        </p:nvSpPr>
        <p:spPr>
          <a:xfrm>
            <a:off x="9192094" y="1246858"/>
            <a:ext cx="156966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main(void)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 obj(4, 5);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obj.test();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return 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Pure-Virtual destructor</a:t>
            </a:r>
            <a:endParaRPr/>
          </a:p>
        </p:txBody>
      </p:sp>
      <p:sp>
        <p:nvSpPr>
          <p:cNvPr id="131" name="Google Shape;131;p16"/>
          <p:cNvSpPr txBox="1">
            <a:spLocks noGrp="1"/>
          </p:cNvSpPr>
          <p:nvPr>
            <p:ph type="body" idx="1"/>
          </p:nvPr>
        </p:nvSpPr>
        <p:spPr>
          <a:xfrm>
            <a:off x="1066800" y="2103120"/>
            <a:ext cx="3283200" cy="393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a:latin typeface="Times New Roman"/>
                <a:ea typeface="Times New Roman"/>
                <a:cs typeface="Times New Roman"/>
                <a:sym typeface="Times New Roman"/>
              </a:rPr>
              <a:t>class Base {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public: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    virtual ~Base()=0; // Pure virtual destructor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class Derived : public Base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public: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    ~Derived()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    {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        std::cout &lt;&lt; "~Derived() is executed";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    }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 </a:t>
            </a:r>
            <a:endParaRPr/>
          </a:p>
          <a:p>
            <a:pPr marL="0" lvl="0" indent="0" algn="l" rtl="0">
              <a:lnSpc>
                <a:spcPct val="100000"/>
              </a:lnSpc>
              <a:spcBef>
                <a:spcPts val="900"/>
              </a:spcBef>
              <a:spcAft>
                <a:spcPts val="0"/>
              </a:spcAft>
              <a:buSzPts val="1400"/>
              <a:buNone/>
            </a:pPr>
            <a:r>
              <a:rPr lang="en-US" sz="1400">
                <a:latin typeface="Times New Roman"/>
                <a:ea typeface="Times New Roman"/>
                <a:cs typeface="Times New Roman"/>
                <a:sym typeface="Times New Roman"/>
              </a:rPr>
              <a:t> </a:t>
            </a:r>
            <a:endParaRPr/>
          </a:p>
        </p:txBody>
      </p:sp>
      <p:sp>
        <p:nvSpPr>
          <p:cNvPr id="132" name="Google Shape;132;p16"/>
          <p:cNvSpPr/>
          <p:nvPr/>
        </p:nvSpPr>
        <p:spPr>
          <a:xfrm>
            <a:off x="5649157" y="2314754"/>
            <a:ext cx="6096000" cy="175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int main() </a:t>
            </a:r>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 </a:t>
            </a:r>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    Base *b=new Derived(); </a:t>
            </a:r>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    delete b; </a:t>
            </a:r>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    return 0; </a:t>
            </a:r>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a:t>
            </a:r>
            <a:endParaRPr/>
          </a:p>
        </p:txBody>
      </p:sp>
      <p:sp>
        <p:nvSpPr>
          <p:cNvPr id="133" name="Google Shape;133;p16"/>
          <p:cNvSpPr/>
          <p:nvPr/>
        </p:nvSpPr>
        <p:spPr>
          <a:xfrm>
            <a:off x="6347533" y="4669654"/>
            <a:ext cx="4509900" cy="1198500"/>
          </a:xfrm>
          <a:prstGeom prst="rect">
            <a:avLst/>
          </a:prstGeom>
          <a:solidFill>
            <a:schemeClr val="accent6"/>
          </a:solidFill>
          <a:ln w="12700" cap="flat" cmpd="sng">
            <a:solidFill>
              <a:srgbClr val="47767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entury Gothic"/>
                <a:ea typeface="Century Gothic"/>
                <a:cs typeface="Century Gothic"/>
                <a:sym typeface="Century Gothic"/>
              </a:rPr>
              <a:t>test.cpp:(.text$_ZN7DerivedD1Ev[__ZN7DerivedD1Ev]+0x4c): </a:t>
            </a:r>
            <a:endParaRPr/>
          </a:p>
          <a:p>
            <a:pPr marL="0" marR="0" lvl="0" indent="0" algn="l" rtl="0">
              <a:spcBef>
                <a:spcPts val="0"/>
              </a:spcBef>
              <a:spcAft>
                <a:spcPts val="0"/>
              </a:spcAft>
              <a:buNone/>
            </a:pPr>
            <a:r>
              <a:rPr lang="en-US" sz="1200">
                <a:solidFill>
                  <a:schemeClr val="dk1"/>
                </a:solidFill>
                <a:latin typeface="Century Gothic"/>
                <a:ea typeface="Century Gothic"/>
                <a:cs typeface="Century Gothic"/>
                <a:sym typeface="Century Gothic"/>
              </a:rPr>
              <a:t>undefined reference to `Base::~Base()'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822"/>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Times New Roman"/>
              <a:buNone/>
            </a:pPr>
            <a:r>
              <a:rPr lang="en-US">
                <a:latin typeface="Times New Roman"/>
                <a:ea typeface="Times New Roman"/>
                <a:cs typeface="Times New Roman"/>
                <a:sym typeface="Times New Roman"/>
              </a:rPr>
              <a:t>We can have pointers and references of abstract class type.</a:t>
            </a:r>
            <a:br>
              <a:rPr lang="en-US">
                <a:latin typeface="Times New Roman"/>
                <a:ea typeface="Times New Roman"/>
                <a:cs typeface="Times New Roman"/>
                <a:sym typeface="Times New Roman"/>
              </a:rPr>
            </a:br>
            <a:endParaRPr/>
          </a:p>
        </p:txBody>
      </p:sp>
      <p:sp>
        <p:nvSpPr>
          <p:cNvPr id="267" name="Google Shape;267;p34"/>
          <p:cNvSpPr/>
          <p:nvPr/>
        </p:nvSpPr>
        <p:spPr>
          <a:xfrm>
            <a:off x="1066800" y="1736804"/>
            <a:ext cx="609600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using namespace std;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Base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public: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virtual void fun() = 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getX() {cout &lt;&lt; "get() called";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This class inherits from Base and implements fun()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Derived: public Base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y;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public: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void fun() { cout &lt;&lt; "fun() called";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
        <p:nvSpPr>
          <p:cNvPr id="268" name="Google Shape;268;p34"/>
          <p:cNvSpPr/>
          <p:nvPr/>
        </p:nvSpPr>
        <p:spPr>
          <a:xfrm>
            <a:off x="6096000" y="2122127"/>
            <a:ext cx="5533748" cy="2862322"/>
          </a:xfrm>
          <a:prstGeom prst="rect">
            <a:avLst/>
          </a:prstGeom>
          <a:gradFill>
            <a:gsLst>
              <a:gs pos="0">
                <a:srgbClr val="61A39F"/>
              </a:gs>
              <a:gs pos="50000">
                <a:srgbClr val="5FA39F"/>
              </a:gs>
              <a:gs pos="100000">
                <a:srgbClr val="5EA29E"/>
              </a:gs>
            </a:gsLst>
            <a:lin ang="5400000"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int main(void)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t>
            </a:r>
            <a:endParaRPr/>
          </a:p>
          <a:p>
            <a:pPr marL="457200" marR="0" lvl="1" indent="0" algn="l" rtl="0">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   	Base obj;</a:t>
            </a:r>
            <a:endParaRPr/>
          </a:p>
          <a:p>
            <a:pPr marL="457200" marR="0" lvl="1" indent="0" algn="l" rtl="0">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   	obj.getX();// genrate compile time error</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Base* b;</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Derived d;</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b= &amp;d;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d.fun();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return 0;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t>
            </a:r>
            <a:endParaRPr/>
          </a:p>
        </p:txBody>
      </p:sp>
      <p:pic>
        <p:nvPicPr>
          <p:cNvPr id="269" name="Google Shape;269;p34"/>
          <p:cNvPicPr preferRelativeResize="0"/>
          <p:nvPr/>
        </p:nvPicPr>
        <p:blipFill rotWithShape="1">
          <a:blip r:embed="rId3">
            <a:alphaModFix/>
          </a:blip>
          <a:srcRect/>
          <a:stretch/>
        </p:blipFill>
        <p:spPr>
          <a:xfrm>
            <a:off x="4114800" y="5716033"/>
            <a:ext cx="6886575" cy="704850"/>
          </a:xfrm>
          <a:prstGeom prst="rect">
            <a:avLst/>
          </a:prstGeom>
          <a:noFill/>
          <a:ln>
            <a:noFill/>
          </a:ln>
        </p:spPr>
      </p:pic>
      <p:sp>
        <p:nvSpPr>
          <p:cNvPr id="270" name="Google Shape;270;p34"/>
          <p:cNvSpPr/>
          <p:nvPr/>
        </p:nvSpPr>
        <p:spPr>
          <a:xfrm>
            <a:off x="4114800" y="5707122"/>
            <a:ext cx="6929021" cy="729189"/>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Why can't we create Object of an Abstract Class?</a:t>
            </a:r>
            <a:br>
              <a:rPr lang="en-US"/>
            </a:br>
            <a:endParaRPr/>
          </a:p>
        </p:txBody>
      </p:sp>
      <p:sp>
        <p:nvSpPr>
          <p:cNvPr id="276" name="Google Shape;276;p35"/>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When we create a pure virtual function in Abstract class, we reserve a slot for a function in the </a:t>
            </a:r>
            <a:r>
              <a:rPr lang="en-US" b="1">
                <a:latin typeface="Times New Roman"/>
                <a:ea typeface="Times New Roman"/>
                <a:cs typeface="Times New Roman"/>
                <a:sym typeface="Times New Roman"/>
              </a:rPr>
              <a:t>VTABLE</a:t>
            </a:r>
            <a:r>
              <a:rPr lang="en-US">
                <a:latin typeface="Times New Roman"/>
                <a:ea typeface="Times New Roman"/>
                <a:cs typeface="Times New Roman"/>
                <a:sym typeface="Times New Roman"/>
              </a:rPr>
              <a:t>(studied in last topic), but doesn't put any address in that slot. Hence the VTABLE will be incomplete.</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As the VTABLE for Abstract class is incomplete, hence the compiler will not let the creation of object for such class and will display an error message whenever you try to do so.</a:t>
            </a:r>
            <a:endParaRPr/>
          </a:p>
          <a:p>
            <a:pPr marL="182880" lvl="0" indent="-68579" algn="l" rtl="0">
              <a:lnSpc>
                <a:spcPct val="100000"/>
              </a:lnSpc>
              <a:spcBef>
                <a:spcPts val="90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Interface 	</a:t>
            </a:r>
            <a:endParaRPr/>
          </a:p>
        </p:txBody>
      </p:sp>
      <p:sp>
        <p:nvSpPr>
          <p:cNvPr id="282" name="Google Shape;282;p36"/>
          <p:cNvSpPr txBox="1">
            <a:spLocks noGrp="1"/>
          </p:cNvSpPr>
          <p:nvPr>
            <p:ph type="body" idx="1"/>
          </p:nvPr>
        </p:nvSpPr>
        <p:spPr>
          <a:xfrm>
            <a:off x="1173332" y="1898933"/>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An interface does not have implementation of any of its methods, it can be considered as a collection of method declarations</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In C++, an interface can be simulated by making all methods as pure virtual.</a:t>
            </a:r>
            <a:endParaRPr/>
          </a:p>
          <a:p>
            <a:pPr marL="0" lvl="0" indent="0" algn="l" rtl="0">
              <a:lnSpc>
                <a:spcPct val="100000"/>
              </a:lnSpc>
              <a:spcBef>
                <a:spcPts val="900"/>
              </a:spcBef>
              <a:spcAft>
                <a:spcPts val="0"/>
              </a:spcAft>
              <a:buSzPts val="1800"/>
              <a:buNone/>
            </a:pPr>
            <a:endParaRPr>
              <a:latin typeface="Times New Roman"/>
              <a:ea typeface="Times New Roman"/>
              <a:cs typeface="Times New Roman"/>
              <a:sym typeface="Times New Roman"/>
            </a:endParaRPr>
          </a:p>
          <a:p>
            <a:pPr marL="182880" lvl="0" indent="-68579" algn="l" rtl="0">
              <a:lnSpc>
                <a:spcPct val="100000"/>
              </a:lnSpc>
              <a:spcBef>
                <a:spcPts val="900"/>
              </a:spcBef>
              <a:spcAft>
                <a:spcPts val="0"/>
              </a:spcAft>
              <a:buSzPts val="1800"/>
              <a:buNone/>
            </a:pPr>
            <a:endParaRPr>
              <a:latin typeface="Times New Roman"/>
              <a:ea typeface="Times New Roman"/>
              <a:cs typeface="Times New Roman"/>
              <a:sym typeface="Times New Roman"/>
            </a:endParaRPr>
          </a:p>
        </p:txBody>
      </p:sp>
      <p:pic>
        <p:nvPicPr>
          <p:cNvPr id="283" name="Google Shape;283;p36"/>
          <p:cNvPicPr preferRelativeResize="0"/>
          <p:nvPr/>
        </p:nvPicPr>
        <p:blipFill rotWithShape="1">
          <a:blip r:embed="rId3">
            <a:alphaModFix/>
          </a:blip>
          <a:srcRect/>
          <a:stretch/>
        </p:blipFill>
        <p:spPr>
          <a:xfrm>
            <a:off x="3697965" y="3439015"/>
            <a:ext cx="4815720" cy="19695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5000"/>
              <a:buFont typeface="Century Gothic"/>
              <a:buNone/>
            </a:pPr>
            <a:r>
              <a:rPr lang="en-US" sz="5000"/>
              <a:t>Interface vs Abstract Classes</a:t>
            </a:r>
            <a:endParaRPr/>
          </a:p>
        </p:txBody>
      </p:sp>
      <p:sp>
        <p:nvSpPr>
          <p:cNvPr id="289" name="Google Shape;289;p37"/>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200"/>
              <a:buNone/>
            </a:pPr>
            <a:r>
              <a:rPr lang="en-US" sz="3200" b="1">
                <a:latin typeface="Times New Roman"/>
                <a:ea typeface="Times New Roman"/>
                <a:cs typeface="Times New Roman"/>
                <a:sym typeface="Times New Roman"/>
              </a:rPr>
              <a:t>Abstract classes</a:t>
            </a:r>
            <a:r>
              <a:rPr lang="en-US" sz="3200">
                <a:latin typeface="Times New Roman"/>
                <a:ea typeface="Times New Roman"/>
                <a:cs typeface="Times New Roman"/>
                <a:sym typeface="Times New Roman"/>
              </a:rPr>
              <a:t>:</a:t>
            </a:r>
            <a:endParaRPr/>
          </a:p>
          <a:p>
            <a:pPr marL="0" lvl="0" indent="0" algn="l" rtl="0">
              <a:lnSpc>
                <a:spcPct val="100000"/>
              </a:lnSpc>
              <a:spcBef>
                <a:spcPts val="900"/>
              </a:spcBef>
              <a:spcAft>
                <a:spcPts val="0"/>
              </a:spcAft>
              <a:buSzPts val="3200"/>
              <a:buNone/>
            </a:pPr>
            <a:r>
              <a:rPr lang="en-US" sz="3200">
                <a:latin typeface="Times New Roman"/>
                <a:ea typeface="Times New Roman"/>
                <a:cs typeface="Times New Roman"/>
                <a:sym typeface="Times New Roman"/>
              </a:rPr>
              <a:t>	These are base classes where you have to derive from them and then implement the pure virtual functions.</a:t>
            </a:r>
            <a:endParaRPr/>
          </a:p>
          <a:p>
            <a:pPr marL="0" lvl="0" indent="0" algn="l" rtl="0">
              <a:lnSpc>
                <a:spcPct val="100000"/>
              </a:lnSpc>
              <a:spcBef>
                <a:spcPts val="900"/>
              </a:spcBef>
              <a:spcAft>
                <a:spcPts val="0"/>
              </a:spcAft>
              <a:buSzPts val="3200"/>
              <a:buNone/>
            </a:pPr>
            <a:r>
              <a:rPr lang="en-US" sz="3200" b="1">
                <a:latin typeface="Times New Roman"/>
                <a:ea typeface="Times New Roman"/>
                <a:cs typeface="Times New Roman"/>
                <a:sym typeface="Times New Roman"/>
              </a:rPr>
              <a:t>Interfaces</a:t>
            </a:r>
            <a:r>
              <a:rPr lang="en-US" sz="3200">
                <a:latin typeface="Times New Roman"/>
                <a:ea typeface="Times New Roman"/>
                <a:cs typeface="Times New Roman"/>
                <a:sym typeface="Times New Roman"/>
              </a:rPr>
              <a:t>:</a:t>
            </a:r>
            <a:endParaRPr/>
          </a:p>
          <a:p>
            <a:pPr marL="0" lvl="0" indent="0" algn="l" rtl="0">
              <a:lnSpc>
                <a:spcPct val="100000"/>
              </a:lnSpc>
              <a:spcBef>
                <a:spcPts val="900"/>
              </a:spcBef>
              <a:spcAft>
                <a:spcPts val="0"/>
              </a:spcAft>
              <a:buSzPts val="3200"/>
              <a:buNone/>
            </a:pPr>
            <a:r>
              <a:rPr lang="en-US" sz="3200">
                <a:latin typeface="Times New Roman"/>
                <a:ea typeface="Times New Roman"/>
                <a:cs typeface="Times New Roman"/>
                <a:sym typeface="Times New Roman"/>
              </a:rPr>
              <a:t>	These are 'empty' classes where all functions are pure virtual and hence you have to derive and then implement all of the functions.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Interface vs Abstract Classes</a:t>
            </a:r>
            <a:endParaRPr/>
          </a:p>
        </p:txBody>
      </p:sp>
      <p:pic>
        <p:nvPicPr>
          <p:cNvPr id="295" name="Google Shape;295;p38"/>
          <p:cNvPicPr preferRelativeResize="0">
            <a:picLocks noGrp="1"/>
          </p:cNvPicPr>
          <p:nvPr>
            <p:ph type="body" idx="1"/>
          </p:nvPr>
        </p:nvPicPr>
        <p:blipFill rotWithShape="1">
          <a:blip r:embed="rId3">
            <a:alphaModFix/>
          </a:blip>
          <a:srcRect/>
          <a:stretch/>
        </p:blipFill>
        <p:spPr>
          <a:xfrm>
            <a:off x="6345823" y="2724014"/>
            <a:ext cx="5057775" cy="1924050"/>
          </a:xfrm>
          <a:prstGeom prst="rect">
            <a:avLst/>
          </a:prstGeom>
          <a:noFill/>
          <a:ln>
            <a:noFill/>
          </a:ln>
        </p:spPr>
      </p:pic>
      <p:pic>
        <p:nvPicPr>
          <p:cNvPr id="296" name="Google Shape;296;p38"/>
          <p:cNvPicPr preferRelativeResize="0"/>
          <p:nvPr/>
        </p:nvPicPr>
        <p:blipFill rotWithShape="1">
          <a:blip r:embed="rId4">
            <a:alphaModFix/>
          </a:blip>
          <a:srcRect/>
          <a:stretch/>
        </p:blipFill>
        <p:spPr>
          <a:xfrm>
            <a:off x="1280280" y="2701279"/>
            <a:ext cx="4815720" cy="19695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Week Ten– Class Three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Generic Programming!</a:t>
            </a:r>
            <a:endParaRPr/>
          </a:p>
        </p:txBody>
      </p:sp>
      <p:sp>
        <p:nvSpPr>
          <p:cNvPr id="307" name="Google Shape;307;p40"/>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b="1">
                <a:latin typeface="Times New Roman"/>
                <a:ea typeface="Times New Roman"/>
                <a:cs typeface="Times New Roman"/>
                <a:sym typeface="Times New Roman"/>
              </a:rPr>
              <a:t>Generic programming</a:t>
            </a:r>
            <a:r>
              <a:rPr lang="en-US" sz="2400">
                <a:latin typeface="Times New Roman"/>
                <a:ea typeface="Times New Roman"/>
                <a:cs typeface="Times New Roman"/>
                <a:sym typeface="Times New Roman"/>
              </a:rPr>
              <a:t> means that you are not writing source code that is compiled as-is but that you write "templates" of source codes that the compiler in the process of compilation transforms into source codes. </a:t>
            </a:r>
            <a:endParaRPr/>
          </a:p>
          <a:p>
            <a:pPr marL="182880" lvl="0" indent="-182880" algn="l" rtl="0">
              <a:lnSpc>
                <a:spcPct val="100000"/>
              </a:lnSpc>
              <a:spcBef>
                <a:spcPts val="900"/>
              </a:spcBef>
              <a:spcAft>
                <a:spcPts val="0"/>
              </a:spcAft>
              <a:buSzPts val="2400"/>
              <a:buChar char="◦"/>
            </a:pPr>
            <a:r>
              <a:rPr lang="en-US" sz="2400">
                <a:latin typeface="Times New Roman"/>
                <a:ea typeface="Times New Roman"/>
                <a:cs typeface="Times New Roman"/>
                <a:sym typeface="Times New Roman"/>
              </a:rPr>
              <a:t>Generic programming is basically the idea that your code should be as generic as possible.</a:t>
            </a:r>
            <a:endParaRPr/>
          </a:p>
          <a:p>
            <a:pPr marL="182880" lvl="0" indent="-182880" algn="l" rtl="0">
              <a:lnSpc>
                <a:spcPct val="100000"/>
              </a:lnSpc>
              <a:spcBef>
                <a:spcPts val="900"/>
              </a:spcBef>
              <a:spcAft>
                <a:spcPts val="0"/>
              </a:spcAft>
              <a:buSzPts val="2400"/>
              <a:buChar char="◦"/>
            </a:pPr>
            <a:r>
              <a:rPr lang="en-US" sz="2400" b="1">
                <a:latin typeface="Times New Roman"/>
                <a:ea typeface="Times New Roman"/>
                <a:cs typeface="Times New Roman"/>
                <a:sym typeface="Times New Roman"/>
              </a:rPr>
              <a:t>Generic programming </a:t>
            </a:r>
            <a:r>
              <a:rPr lang="en-US" sz="2400">
                <a:latin typeface="Times New Roman"/>
                <a:ea typeface="Times New Roman"/>
                <a:cs typeface="Times New Roman"/>
                <a:sym typeface="Times New Roman"/>
              </a:rPr>
              <a:t>is a style of computer programming in which algorithms are written in terms of to-be-specified-later types that are then instantiated when needed for specific types provided as parameters.</a:t>
            </a:r>
            <a:endParaRPr/>
          </a:p>
          <a:p>
            <a:pPr marL="182880" lvl="0" indent="-30479" algn="l" rtl="0">
              <a:lnSpc>
                <a:spcPct val="100000"/>
              </a:lnSpc>
              <a:spcBef>
                <a:spcPts val="900"/>
              </a:spcBef>
              <a:spcAft>
                <a:spcPts val="0"/>
              </a:spcAft>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Generic Programming!</a:t>
            </a:r>
            <a:endParaRPr/>
          </a:p>
        </p:txBody>
      </p:sp>
      <p:pic>
        <p:nvPicPr>
          <p:cNvPr id="313" name="Google Shape;313;p41"/>
          <p:cNvPicPr preferRelativeResize="0">
            <a:picLocks noGrp="1"/>
          </p:cNvPicPr>
          <p:nvPr>
            <p:ph type="body" idx="1"/>
          </p:nvPr>
        </p:nvPicPr>
        <p:blipFill rotWithShape="1">
          <a:blip r:embed="rId3">
            <a:alphaModFix/>
          </a:blip>
          <a:srcRect/>
          <a:stretch/>
        </p:blipFill>
        <p:spPr>
          <a:xfrm>
            <a:off x="1451374" y="1890374"/>
            <a:ext cx="6022270" cy="3932237"/>
          </a:xfrm>
          <a:prstGeom prst="rect">
            <a:avLst/>
          </a:prstGeom>
          <a:noFill/>
          <a:ln>
            <a:noFill/>
          </a:ln>
        </p:spPr>
      </p:pic>
      <p:sp>
        <p:nvSpPr>
          <p:cNvPr id="314" name="Google Shape;314;p41"/>
          <p:cNvSpPr/>
          <p:nvPr/>
        </p:nvSpPr>
        <p:spPr>
          <a:xfrm>
            <a:off x="3500761" y="5937811"/>
            <a:ext cx="6096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Quattrocento Sans"/>
                <a:ea typeface="Quattrocento Sans"/>
                <a:cs typeface="Quattrocento Sans"/>
                <a:sym typeface="Quattrocento Sans"/>
              </a:rPr>
              <a:t>The goal of </a:t>
            </a:r>
            <a:r>
              <a:rPr lang="en-US" sz="1800" i="1">
                <a:solidFill>
                  <a:srgbClr val="000000"/>
                </a:solidFill>
                <a:latin typeface="Quattrocento Sans"/>
                <a:ea typeface="Quattrocento Sans"/>
                <a:cs typeface="Quattrocento Sans"/>
                <a:sym typeface="Quattrocento Sans"/>
              </a:rPr>
              <a:t>generic programming</a:t>
            </a:r>
            <a:r>
              <a:rPr lang="en-US" sz="1800">
                <a:solidFill>
                  <a:srgbClr val="000000"/>
                </a:solidFill>
                <a:latin typeface="Quattrocento Sans"/>
                <a:ea typeface="Quattrocento Sans"/>
                <a:cs typeface="Quattrocento Sans"/>
                <a:sym typeface="Quattrocento Sans"/>
              </a:rPr>
              <a:t> is to write code that is independent of the </a:t>
            </a:r>
            <a:r>
              <a:rPr lang="en-US" sz="1800" i="1">
                <a:solidFill>
                  <a:srgbClr val="000000"/>
                </a:solidFill>
                <a:latin typeface="Quattrocento Sans"/>
                <a:ea typeface="Quattrocento Sans"/>
                <a:cs typeface="Quattrocento Sans"/>
                <a:sym typeface="Quattrocento Sans"/>
              </a:rPr>
              <a:t>data types</a:t>
            </a:r>
            <a:r>
              <a:rPr lang="en-US" sz="1800">
                <a:solidFill>
                  <a:srgbClr val="000000"/>
                </a:solidFill>
                <a:latin typeface="Quattrocento Sans"/>
                <a:ea typeface="Quattrocento Sans"/>
                <a:cs typeface="Quattrocento Sans"/>
                <a:sym typeface="Quattrocento Sans"/>
              </a:rPr>
              <a:t>.</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generic programming</a:t>
            </a:r>
            <a:endParaRPr/>
          </a:p>
        </p:txBody>
      </p:sp>
      <p:sp>
        <p:nvSpPr>
          <p:cNvPr id="320" name="Google Shape;320;p42"/>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000"/>
              <a:buChar char="◦"/>
            </a:pPr>
            <a:r>
              <a:rPr lang="en-US" sz="2000">
                <a:latin typeface="Times New Roman"/>
                <a:ea typeface="Times New Roman"/>
                <a:cs typeface="Times New Roman"/>
                <a:sym typeface="Times New Roman"/>
              </a:rPr>
              <a:t>To generate short, simple code and to avoid duplication of code, C++ provides templates to define the same piece of code for multiple data types. </a:t>
            </a:r>
            <a:endParaRPr/>
          </a:p>
          <a:p>
            <a:pPr marL="182880" lvl="0" indent="-182880" algn="l" rtl="0">
              <a:lnSpc>
                <a:spcPct val="100000"/>
              </a:lnSpc>
              <a:spcBef>
                <a:spcPts val="900"/>
              </a:spcBef>
              <a:spcAft>
                <a:spcPts val="0"/>
              </a:spcAft>
              <a:buSzPts val="2000"/>
              <a:buChar char="◦"/>
            </a:pPr>
            <a:r>
              <a:rPr lang="en-US" sz="2000">
                <a:latin typeface="Times New Roman"/>
                <a:ea typeface="Times New Roman"/>
                <a:cs typeface="Times New Roman"/>
                <a:sym typeface="Times New Roman"/>
              </a:rPr>
              <a:t>With templates, programmers can define a family of functions or classes that can perform operations on different types of data.</a:t>
            </a:r>
            <a:endParaRPr/>
          </a:p>
          <a:p>
            <a:pPr marL="182880" lvl="0" indent="-182880" algn="l" rtl="0">
              <a:lnSpc>
                <a:spcPct val="100000"/>
              </a:lnSpc>
              <a:spcBef>
                <a:spcPts val="900"/>
              </a:spcBef>
              <a:spcAft>
                <a:spcPts val="0"/>
              </a:spcAft>
              <a:buSzPts val="2000"/>
              <a:buChar char="◦"/>
            </a:pPr>
            <a:r>
              <a:rPr lang="en-US" sz="2000">
                <a:latin typeface="Times New Roman"/>
                <a:ea typeface="Times New Roman"/>
                <a:cs typeface="Times New Roman"/>
                <a:sym typeface="Times New Roman"/>
              </a:rPr>
              <a:t>Templates comes under the category of meta-programming and auto code generation, where the generated code is not visible in general. Through templates, C++ supports generic programming.</a:t>
            </a:r>
            <a:endParaRPr/>
          </a:p>
          <a:p>
            <a:pPr marL="182880" lvl="0" indent="-182880" algn="l" rtl="0">
              <a:lnSpc>
                <a:spcPct val="100000"/>
              </a:lnSpc>
              <a:spcBef>
                <a:spcPts val="900"/>
              </a:spcBef>
              <a:spcAft>
                <a:spcPts val="0"/>
              </a:spcAft>
              <a:buSzPts val="2000"/>
              <a:buChar char="◦"/>
            </a:pPr>
            <a:r>
              <a:rPr lang="en-US" sz="2000">
                <a:latin typeface="Times New Roman"/>
                <a:ea typeface="Times New Roman"/>
                <a:cs typeface="Times New Roman"/>
                <a:sym typeface="Times New Roman"/>
              </a:rPr>
              <a:t>Generic programming is a type of programming where the programmer specifies a general code first. That code is instantiated based on the type of parameters that are passed later in the program or at execution.</a:t>
            </a:r>
            <a:endParaRPr/>
          </a:p>
          <a:p>
            <a:pPr marL="0" lvl="0" indent="0" algn="l" rtl="0">
              <a:lnSpc>
                <a:spcPct val="100000"/>
              </a:lnSpc>
              <a:spcBef>
                <a:spcPts val="900"/>
              </a:spcBef>
              <a:spcAft>
                <a:spcPts val="0"/>
              </a:spcAft>
              <a:buSzPts val="2000"/>
              <a:buNone/>
            </a:pPr>
            <a:r>
              <a:rPr lang="en-US" sz="2000">
                <a:latin typeface="Times New Roman"/>
                <a:ea typeface="Times New Roman"/>
                <a:cs typeface="Times New Roman"/>
                <a:sym typeface="Times New Roman"/>
              </a:rPr>
              <a:t> </a:t>
            </a:r>
            <a:endParaRPr/>
          </a:p>
          <a:p>
            <a:pPr marL="0" lvl="0" indent="0" algn="l" rtl="0">
              <a:lnSpc>
                <a:spcPct val="100000"/>
              </a:lnSpc>
              <a:spcBef>
                <a:spcPts val="900"/>
              </a:spcBef>
              <a:spcAft>
                <a:spcPts val="0"/>
              </a:spcAft>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Generics</a:t>
            </a:r>
            <a:endParaRPr/>
          </a:p>
        </p:txBody>
      </p:sp>
      <p:sp>
        <p:nvSpPr>
          <p:cNvPr id="326" name="Google Shape;326;p4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203200" algn="l" rtl="0">
              <a:lnSpc>
                <a:spcPct val="100000"/>
              </a:lnSpc>
              <a:spcBef>
                <a:spcPts val="0"/>
              </a:spcBef>
              <a:spcAft>
                <a:spcPts val="0"/>
              </a:spcAft>
              <a:buSzPts val="3200"/>
              <a:buChar char="◦"/>
            </a:pPr>
            <a:r>
              <a:rPr lang="en-US" sz="3200">
                <a:latin typeface="Times New Roman"/>
                <a:ea typeface="Times New Roman"/>
                <a:cs typeface="Times New Roman"/>
                <a:sym typeface="Times New Roman"/>
              </a:rPr>
              <a:t>Generics can be implemented in C++ using </a:t>
            </a:r>
            <a:r>
              <a:rPr lang="en-US" sz="3200" b="1">
                <a:latin typeface="Times New Roman"/>
                <a:ea typeface="Times New Roman"/>
                <a:cs typeface="Times New Roman"/>
                <a:sym typeface="Times New Roman"/>
              </a:rPr>
              <a:t>Templates</a:t>
            </a:r>
            <a:r>
              <a:rPr lang="en-US" sz="3200">
                <a:latin typeface="Times New Roman"/>
                <a:ea typeface="Times New Roman"/>
                <a:cs typeface="Times New Roman"/>
                <a:sym typeface="Times New Roman"/>
              </a:rPr>
              <a:t>.</a:t>
            </a:r>
            <a:endParaRPr/>
          </a:p>
          <a:p>
            <a:pPr marL="182880" lvl="0" indent="0" algn="l" rtl="0">
              <a:lnSpc>
                <a:spcPct val="100000"/>
              </a:lnSpc>
              <a:spcBef>
                <a:spcPts val="900"/>
              </a:spcBef>
              <a:spcAft>
                <a:spcPts val="0"/>
              </a:spcAft>
              <a:buSzPts val="3200"/>
              <a:buNone/>
            </a:pPr>
            <a:endParaRPr sz="3200">
              <a:latin typeface="Times New Roman"/>
              <a:ea typeface="Times New Roman"/>
              <a:cs typeface="Times New Roman"/>
              <a:sym typeface="Times New Roman"/>
            </a:endParaRPr>
          </a:p>
          <a:p>
            <a:pPr marL="0" lvl="0" indent="0" algn="l" rtl="0">
              <a:lnSpc>
                <a:spcPct val="100000"/>
              </a:lnSpc>
              <a:spcBef>
                <a:spcPts val="900"/>
              </a:spcBef>
              <a:spcAft>
                <a:spcPts val="0"/>
              </a:spcAft>
              <a:buSzPts val="4000"/>
              <a:buNone/>
            </a:pPr>
            <a:r>
              <a:rPr lang="en-US" sz="4000" b="1">
                <a:latin typeface="Times New Roman"/>
                <a:ea typeface="Times New Roman"/>
                <a:cs typeface="Times New Roman"/>
                <a:sym typeface="Times New Roman"/>
              </a:rPr>
              <a:t>							  Templates!</a:t>
            </a:r>
            <a:endParaRPr sz="4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Pure-Virtual destructor</a:t>
            </a:r>
            <a:endParaRPr/>
          </a:p>
        </p:txBody>
      </p:sp>
      <p:sp>
        <p:nvSpPr>
          <p:cNvPr id="139" name="Google Shape;139;p17"/>
          <p:cNvSpPr txBox="1">
            <a:spLocks noGrp="1"/>
          </p:cNvSpPr>
          <p:nvPr>
            <p:ph type="body" idx="1"/>
          </p:nvPr>
        </p:nvSpPr>
        <p:spPr>
          <a:xfrm>
            <a:off x="1066800" y="2103120"/>
            <a:ext cx="4739100" cy="393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sz="1200">
                <a:latin typeface="Times New Roman"/>
                <a:ea typeface="Times New Roman"/>
                <a:cs typeface="Times New Roman"/>
                <a:sym typeface="Times New Roman"/>
              </a:rPr>
              <a:t>class Base{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public: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    virtual ~Base()=0; // Pure virtual destructor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Base::~Base() {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    std::cout &lt;&lt; "Pure virtual destructor is called";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class Derived : public Base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public: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    ~Derived()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    {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        std::cout &lt;&lt; "~Derived() is executed\n";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    } </a:t>
            </a:r>
            <a:endParaRPr/>
          </a:p>
          <a:p>
            <a:pPr marL="0" lvl="0" indent="0" algn="l" rtl="0">
              <a:lnSpc>
                <a:spcPct val="100000"/>
              </a:lnSpc>
              <a:spcBef>
                <a:spcPts val="900"/>
              </a:spcBef>
              <a:spcAft>
                <a:spcPts val="0"/>
              </a:spcAft>
              <a:buSzPts val="1200"/>
              <a:buNone/>
            </a:pPr>
            <a:r>
              <a:rPr lang="en-US" sz="1200">
                <a:latin typeface="Times New Roman"/>
                <a:ea typeface="Times New Roman"/>
                <a:cs typeface="Times New Roman"/>
                <a:sym typeface="Times New Roman"/>
              </a:rPr>
              <a:t>}; </a:t>
            </a:r>
            <a:endParaRPr/>
          </a:p>
        </p:txBody>
      </p:sp>
      <p:sp>
        <p:nvSpPr>
          <p:cNvPr id="140" name="Google Shape;140;p17"/>
          <p:cNvSpPr/>
          <p:nvPr/>
        </p:nvSpPr>
        <p:spPr>
          <a:xfrm>
            <a:off x="5240785" y="2314754"/>
            <a:ext cx="6096000" cy="175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Base *b = new Derived();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delete b;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
        <p:nvSpPr>
          <p:cNvPr id="141" name="Google Shape;141;p17"/>
          <p:cNvSpPr/>
          <p:nvPr/>
        </p:nvSpPr>
        <p:spPr>
          <a:xfrm>
            <a:off x="8531441" y="5120640"/>
            <a:ext cx="3071700" cy="914400"/>
          </a:xfrm>
          <a:prstGeom prst="rect">
            <a:avLst/>
          </a:prstGeom>
          <a:solidFill>
            <a:schemeClr val="accent6"/>
          </a:solidFill>
          <a:ln w="12700" cap="flat" cmpd="sng">
            <a:solidFill>
              <a:srgbClr val="47767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~Derived() is executed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Pure virtual destructor is called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2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b="1"/>
              <a:t>C++ Templates</a:t>
            </a:r>
            <a:endParaRPr/>
          </a:p>
        </p:txBody>
      </p:sp>
      <p:sp>
        <p:nvSpPr>
          <p:cNvPr id="332" name="Google Shape;332;p4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a:latin typeface="Times New Roman"/>
                <a:ea typeface="Times New Roman"/>
                <a:cs typeface="Times New Roman"/>
                <a:sym typeface="Times New Roman"/>
              </a:rPr>
              <a:t>Templates are powerful features of C++ which allows you to write generic programs. In simple terms, you can create a single function or a class to work with different data types using templates.</a:t>
            </a:r>
            <a:endParaRPr/>
          </a:p>
          <a:p>
            <a:pPr marL="182880" lvl="0" indent="-182880" algn="l" rtl="0">
              <a:lnSpc>
                <a:spcPct val="100000"/>
              </a:lnSpc>
              <a:spcBef>
                <a:spcPts val="900"/>
              </a:spcBef>
              <a:spcAft>
                <a:spcPts val="0"/>
              </a:spcAft>
              <a:buSzPts val="2400"/>
              <a:buChar char="◦"/>
            </a:pPr>
            <a:r>
              <a:rPr lang="en-US" sz="2400">
                <a:latin typeface="Times New Roman"/>
                <a:ea typeface="Times New Roman"/>
                <a:cs typeface="Times New Roman"/>
                <a:sym typeface="Times New Roman"/>
              </a:rPr>
              <a:t>the simple idea is to pass data type as a parameter so that we don’t need to write the same code for different data types. For example, a software company may need sort() for different data types. Rather than writing and maintaining the multiple codes, we can write one sort() and pass data type as a parameter.</a:t>
            </a:r>
            <a:endParaRPr/>
          </a:p>
          <a:p>
            <a:pPr marL="457200" lvl="1" indent="-55879" algn="l" rtl="0">
              <a:lnSpc>
                <a:spcPct val="100000"/>
              </a:lnSpc>
              <a:spcBef>
                <a:spcPts val="500"/>
              </a:spcBef>
              <a:spcAft>
                <a:spcPts val="0"/>
              </a:spcAft>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b="1"/>
              <a:t>C++ Templates</a:t>
            </a:r>
            <a:endParaRPr/>
          </a:p>
        </p:txBody>
      </p:sp>
      <p:sp>
        <p:nvSpPr>
          <p:cNvPr id="338" name="Google Shape;338;p45"/>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457200" lvl="1" indent="-182880" algn="l" rtl="0">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The concept of templates can be used in two different ways:</a:t>
            </a:r>
            <a:endParaRPr/>
          </a:p>
          <a:p>
            <a:pPr marL="731520" lvl="2" indent="-182879" algn="l" rtl="0">
              <a:lnSpc>
                <a:spcPct val="100000"/>
              </a:lnSpc>
              <a:spcBef>
                <a:spcPts val="500"/>
              </a:spcBef>
              <a:spcAft>
                <a:spcPts val="0"/>
              </a:spcAft>
              <a:buSzPts val="2200"/>
              <a:buFont typeface="Noto Sans Symbols"/>
              <a:buChar char="⮚"/>
            </a:pPr>
            <a:r>
              <a:rPr lang="en-US" sz="2200">
                <a:latin typeface="Times New Roman"/>
                <a:ea typeface="Times New Roman"/>
                <a:cs typeface="Times New Roman"/>
                <a:sym typeface="Times New Roman"/>
              </a:rPr>
              <a:t>Function Templates</a:t>
            </a:r>
            <a:endParaRPr/>
          </a:p>
          <a:p>
            <a:pPr marL="731520" lvl="2" indent="-182879" algn="l" rtl="0">
              <a:lnSpc>
                <a:spcPct val="100000"/>
              </a:lnSpc>
              <a:spcBef>
                <a:spcPts val="500"/>
              </a:spcBef>
              <a:spcAft>
                <a:spcPts val="0"/>
              </a:spcAft>
              <a:buSzPts val="2200"/>
              <a:buFont typeface="Noto Sans Symbols"/>
              <a:buChar char="⮚"/>
            </a:pPr>
            <a:r>
              <a:rPr lang="en-US" sz="2200">
                <a:latin typeface="Times New Roman"/>
                <a:ea typeface="Times New Roman"/>
                <a:cs typeface="Times New Roman"/>
                <a:sym typeface="Times New Roman"/>
              </a:rPr>
              <a:t>Class Templates</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b="1"/>
              <a:t>How to declare a function template?</a:t>
            </a:r>
            <a:endParaRPr/>
          </a:p>
        </p:txBody>
      </p:sp>
      <p:sp>
        <p:nvSpPr>
          <p:cNvPr id="344" name="Google Shape;344;p46"/>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a:latin typeface="Times New Roman"/>
                <a:ea typeface="Times New Roman"/>
                <a:cs typeface="Times New Roman"/>
                <a:sym typeface="Times New Roman"/>
              </a:rPr>
              <a:t>A function template starts with the keyword template followed by template parameter/s inside  &lt; &gt; which is followed by function declaration.</a:t>
            </a:r>
            <a:endParaRPr/>
          </a:p>
          <a:p>
            <a:pPr marL="182880" lvl="0" indent="-30479" algn="l" rtl="0">
              <a:lnSpc>
                <a:spcPct val="100000"/>
              </a:lnSpc>
              <a:spcBef>
                <a:spcPts val="900"/>
              </a:spcBef>
              <a:spcAft>
                <a:spcPts val="0"/>
              </a:spcAft>
              <a:buSzPts val="2400"/>
              <a:buNone/>
            </a:pPr>
            <a:endParaRPr sz="2400">
              <a:latin typeface="Times New Roman"/>
              <a:ea typeface="Times New Roman"/>
              <a:cs typeface="Times New Roman"/>
              <a:sym typeface="Times New Roman"/>
            </a:endParaRPr>
          </a:p>
        </p:txBody>
      </p:sp>
      <p:pic>
        <p:nvPicPr>
          <p:cNvPr id="345" name="Google Shape;345;p46"/>
          <p:cNvPicPr preferRelativeResize="0"/>
          <p:nvPr/>
        </p:nvPicPr>
        <p:blipFill rotWithShape="1">
          <a:blip r:embed="rId3">
            <a:alphaModFix/>
          </a:blip>
          <a:srcRect/>
          <a:stretch/>
        </p:blipFill>
        <p:spPr>
          <a:xfrm>
            <a:off x="4126431" y="2985292"/>
            <a:ext cx="4903387" cy="2167592"/>
          </a:xfrm>
          <a:prstGeom prst="rect">
            <a:avLst/>
          </a:prstGeom>
          <a:noFill/>
          <a:ln>
            <a:noFill/>
          </a:ln>
        </p:spPr>
      </p:pic>
      <p:sp>
        <p:nvSpPr>
          <p:cNvPr id="346" name="Google Shape;346;p46"/>
          <p:cNvSpPr/>
          <p:nvPr/>
        </p:nvSpPr>
        <p:spPr>
          <a:xfrm>
            <a:off x="8776438" y="4546681"/>
            <a:ext cx="3084791" cy="20159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500" b="1">
                <a:solidFill>
                  <a:srgbClr val="FF0000"/>
                </a:solidFill>
                <a:latin typeface="Century Gothic"/>
                <a:ea typeface="Century Gothic"/>
                <a:cs typeface="Century Gothic"/>
                <a:sym typeface="Century Gothic"/>
              </a:rPr>
              <a:t>T</a:t>
            </a:r>
            <a:r>
              <a:rPr lang="en-US" sz="2500">
                <a:solidFill>
                  <a:schemeClr val="dk1"/>
                </a:solidFill>
                <a:latin typeface="Century Gothic"/>
                <a:ea typeface="Century Gothic"/>
                <a:cs typeface="Century Gothic"/>
                <a:sym typeface="Century Gothic"/>
              </a:rPr>
              <a:t> is a placeholder that the compiler will automatically replace with an actual data type</a:t>
            </a:r>
            <a:endParaRPr sz="2500" i="1">
              <a:solidFill>
                <a:schemeClr val="dk1"/>
              </a:solidFill>
              <a:latin typeface="Century Gothic"/>
              <a:ea typeface="Century Gothic"/>
              <a:cs typeface="Century Gothic"/>
              <a:sym typeface="Century Gothic"/>
            </a:endParaRPr>
          </a:p>
        </p:txBody>
      </p:sp>
      <p:sp>
        <p:nvSpPr>
          <p:cNvPr id="347" name="Google Shape;347;p46"/>
          <p:cNvSpPr txBox="1"/>
          <p:nvPr/>
        </p:nvSpPr>
        <p:spPr>
          <a:xfrm>
            <a:off x="747775" y="4309600"/>
            <a:ext cx="3000000" cy="1523700"/>
          </a:xfrm>
          <a:prstGeom prst="rect">
            <a:avLst/>
          </a:prstGeom>
          <a:noFill/>
          <a:ln>
            <a:noFill/>
          </a:ln>
        </p:spPr>
        <p:txBody>
          <a:bodyPr spcFirstLastPara="1" wrap="square" lIns="91425" tIns="91425" rIns="91425" bIns="91425" anchor="t" anchorCtr="0">
            <a:spAutoFit/>
          </a:bodyPr>
          <a:lstStyle/>
          <a:p>
            <a:pPr marL="457200" marR="25400" lvl="0" indent="-304800" algn="l" rtl="0">
              <a:lnSpc>
                <a:spcPct val="156250"/>
              </a:lnSpc>
              <a:spcBef>
                <a:spcPts val="300"/>
              </a:spcBef>
              <a:spcAft>
                <a:spcPts val="0"/>
              </a:spcAft>
              <a:buClr>
                <a:schemeClr val="dk1"/>
              </a:buClr>
              <a:buSzPts val="1200"/>
              <a:buFont typeface="Roboto"/>
              <a:buAutoNum type="arabicPeriod"/>
            </a:pPr>
            <a:r>
              <a:rPr lang="en-US" sz="1200" b="1">
                <a:solidFill>
                  <a:srgbClr val="006699"/>
                </a:solidFill>
                <a:latin typeface="Roboto"/>
                <a:ea typeface="Roboto"/>
                <a:cs typeface="Roboto"/>
                <a:sym typeface="Roboto"/>
              </a:rPr>
              <a:t>template</a:t>
            </a:r>
            <a:r>
              <a:rPr lang="en-US" sz="1200">
                <a:solidFill>
                  <a:schemeClr val="dk1"/>
                </a:solidFill>
                <a:latin typeface="Roboto"/>
                <a:ea typeface="Roboto"/>
                <a:cs typeface="Roboto"/>
                <a:sym typeface="Roboto"/>
              </a:rPr>
              <a:t> &lt; </a:t>
            </a:r>
            <a:r>
              <a:rPr lang="en-US" sz="1200" b="1">
                <a:solidFill>
                  <a:srgbClr val="006699"/>
                </a:solidFill>
                <a:latin typeface="Roboto"/>
                <a:ea typeface="Roboto"/>
                <a:cs typeface="Roboto"/>
                <a:sym typeface="Roboto"/>
              </a:rPr>
              <a:t>class</a:t>
            </a:r>
            <a:r>
              <a:rPr lang="en-US" sz="1200">
                <a:solidFill>
                  <a:schemeClr val="dk1"/>
                </a:solidFill>
                <a:latin typeface="Roboto"/>
                <a:ea typeface="Roboto"/>
                <a:cs typeface="Roboto"/>
                <a:sym typeface="Roboto"/>
              </a:rPr>
              <a:t> Ttype&gt; ret_type func_name(parameter_list)  </a:t>
            </a:r>
            <a:endParaRPr sz="1200">
              <a:solidFill>
                <a:schemeClr val="dk1"/>
              </a:solidFill>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AutoNum type="arabicPeriod"/>
            </a:pPr>
            <a:r>
              <a:rPr lang="en-US"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AutoNum type="arabicPeriod"/>
            </a:pPr>
            <a:r>
              <a:rPr lang="en-US" sz="1200">
                <a:solidFill>
                  <a:schemeClr val="dk1"/>
                </a:solidFill>
                <a:latin typeface="Roboto"/>
                <a:ea typeface="Roboto"/>
                <a:cs typeface="Roboto"/>
                <a:sym typeface="Roboto"/>
              </a:rPr>
              <a:t>    </a:t>
            </a:r>
            <a:r>
              <a:rPr lang="en-US" sz="1200">
                <a:solidFill>
                  <a:srgbClr val="008200"/>
                </a:solidFill>
                <a:latin typeface="Roboto"/>
                <a:ea typeface="Roboto"/>
                <a:cs typeface="Roboto"/>
                <a:sym typeface="Roboto"/>
              </a:rPr>
              <a:t>// body of function.</a:t>
            </a:r>
            <a:r>
              <a:rPr lang="en-US"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AutoNum type="arabicPeriod"/>
            </a:pPr>
            <a:r>
              <a:rPr lang="en-US"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Function Templates-Generic Function</a:t>
            </a:r>
            <a:endParaRPr/>
          </a:p>
        </p:txBody>
      </p:sp>
      <p:sp>
        <p:nvSpPr>
          <p:cNvPr id="353" name="Google Shape;353;p47"/>
          <p:cNvSpPr/>
          <p:nvPr/>
        </p:nvSpPr>
        <p:spPr>
          <a:xfrm>
            <a:off x="2414726" y="2352583"/>
            <a:ext cx="3755255" cy="3018408"/>
          </a:xfrm>
          <a:prstGeom prst="rect">
            <a:avLst/>
          </a:prstGeom>
          <a:solidFill>
            <a:schemeClr val="accent6"/>
          </a:solidFill>
          <a:ln w="12700" cap="flat" cmpd="sng">
            <a:solidFill>
              <a:srgbClr val="47767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#include &lt;iostream&gt;</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using namespace std;</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template function</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template &lt;class T&gt;</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T  Large(T  n1, T n2)</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return (n1 &gt; n2) ? n1 : n2;</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t>
            </a:r>
            <a:endParaRPr/>
          </a:p>
        </p:txBody>
      </p:sp>
      <p:sp>
        <p:nvSpPr>
          <p:cNvPr id="354" name="Google Shape;354;p47"/>
          <p:cNvSpPr/>
          <p:nvPr/>
        </p:nvSpPr>
        <p:spPr>
          <a:xfrm>
            <a:off x="5745331" y="1677881"/>
            <a:ext cx="6124113" cy="4909350"/>
          </a:xfrm>
          <a:prstGeom prst="rect">
            <a:avLst/>
          </a:prstGeom>
          <a:solidFill>
            <a:schemeClr val="accent6"/>
          </a:solidFill>
          <a:ln w="12700" cap="flat" cmpd="sng">
            <a:solidFill>
              <a:srgbClr val="47767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int main()</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int i1, i2;</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float f1, f2;</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char c1, c2;</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"Enter two integers:\n";</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cin &gt;&gt; i1 &gt;&gt; i2;</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Large(i1, i2) &lt;&lt;" is larger." &lt;&lt; endl;</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"\nEnter two floating-point numbers:\n";</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cin &gt;&gt; f1 &gt;&gt; f2;</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Large(f1, f2) &lt;&lt;" is larger." &lt;&lt; endl;</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"\nEnter two characters:\n";</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cin &gt;&gt; c1 &gt;&gt; c2;</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Large(c1, c2) &lt;&lt; " has larger ASCII value.";</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return 0;</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t>
            </a:r>
            <a:endParaRPr/>
          </a:p>
        </p:txBody>
      </p:sp>
      <p:sp>
        <p:nvSpPr>
          <p:cNvPr id="355" name="Google Shape;355;p47"/>
          <p:cNvSpPr/>
          <p:nvPr/>
        </p:nvSpPr>
        <p:spPr>
          <a:xfrm>
            <a:off x="624396" y="2454053"/>
            <a:ext cx="1674920" cy="261610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This way, using only a single function template replaced three identical normal functions and made your code maintainable.</a:t>
            </a:r>
            <a:endParaRPr/>
          </a:p>
          <a:p>
            <a:pPr marL="0" marR="0" lvl="0" indent="0" algn="just" rtl="0">
              <a:spcBef>
                <a:spcPts val="0"/>
              </a:spcBef>
              <a:spcAft>
                <a:spcPts val="0"/>
              </a:spcAft>
              <a:buNone/>
            </a:pP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b="1"/>
              <a:t>How templates work?</a:t>
            </a:r>
            <a:endParaRPr/>
          </a:p>
        </p:txBody>
      </p:sp>
      <p:pic>
        <p:nvPicPr>
          <p:cNvPr id="361" name="Google Shape;361;p48" descr="Templates in C++ - Simple Snippets"/>
          <p:cNvPicPr preferRelativeResize="0"/>
          <p:nvPr/>
        </p:nvPicPr>
        <p:blipFill rotWithShape="1">
          <a:blip r:embed="rId3">
            <a:alphaModFix/>
          </a:blip>
          <a:srcRect/>
          <a:stretch/>
        </p:blipFill>
        <p:spPr>
          <a:xfrm>
            <a:off x="2394613" y="1753339"/>
            <a:ext cx="6905625" cy="4772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9"/>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Function Templates with Multiple Parameters</a:t>
            </a:r>
            <a:endParaRPr/>
          </a:p>
        </p:txBody>
      </p:sp>
      <p:sp>
        <p:nvSpPr>
          <p:cNvPr id="368" name="Google Shape;368;p49"/>
          <p:cNvSpPr txBox="1">
            <a:spLocks noGrp="1"/>
          </p:cNvSpPr>
          <p:nvPr>
            <p:ph type="body" idx="1"/>
          </p:nvPr>
        </p:nvSpPr>
        <p:spPr>
          <a:xfrm>
            <a:off x="1066800" y="2103120"/>
            <a:ext cx="10058400" cy="3931800"/>
          </a:xfrm>
          <a:prstGeom prst="rect">
            <a:avLst/>
          </a:prstGeom>
        </p:spPr>
        <p:txBody>
          <a:bodyPr spcFirstLastPara="1" wrap="square" lIns="91425" tIns="45700" rIns="91425" bIns="45700" anchor="t" anchorCtr="0">
            <a:normAutofit/>
          </a:bodyPr>
          <a:lstStyle/>
          <a:p>
            <a:pPr marL="457200" marR="25400" lvl="0" indent="-317500" algn="l" rtl="0">
              <a:lnSpc>
                <a:spcPct val="156250"/>
              </a:lnSpc>
              <a:spcBef>
                <a:spcPts val="300"/>
              </a:spcBef>
              <a:spcAft>
                <a:spcPts val="0"/>
              </a:spcAft>
              <a:buClr>
                <a:schemeClr val="dk1"/>
              </a:buClr>
              <a:buSzPts val="1400"/>
              <a:buFont typeface="Roboto"/>
              <a:buAutoNum type="arabicPeriod"/>
            </a:pPr>
            <a:r>
              <a:rPr lang="en-US" sz="1400" b="1">
                <a:solidFill>
                  <a:srgbClr val="006699"/>
                </a:solidFill>
                <a:latin typeface="Roboto"/>
                <a:ea typeface="Roboto"/>
                <a:cs typeface="Roboto"/>
                <a:sym typeface="Roboto"/>
              </a:rPr>
              <a:t>template</a:t>
            </a:r>
            <a:r>
              <a:rPr lang="en-US" sz="1400">
                <a:latin typeface="Roboto"/>
                <a:ea typeface="Roboto"/>
                <a:cs typeface="Roboto"/>
                <a:sym typeface="Roboto"/>
              </a:rPr>
              <a:t>&lt;</a:t>
            </a:r>
            <a:r>
              <a:rPr lang="en-US" sz="1400" b="1">
                <a:solidFill>
                  <a:srgbClr val="006699"/>
                </a:solidFill>
                <a:latin typeface="Roboto"/>
                <a:ea typeface="Roboto"/>
                <a:cs typeface="Roboto"/>
                <a:sym typeface="Roboto"/>
              </a:rPr>
              <a:t>class</a:t>
            </a:r>
            <a:r>
              <a:rPr lang="en-US" sz="1400">
                <a:latin typeface="Roboto"/>
                <a:ea typeface="Roboto"/>
                <a:cs typeface="Roboto"/>
                <a:sym typeface="Roboto"/>
              </a:rPr>
              <a:t> T1, </a:t>
            </a:r>
            <a:r>
              <a:rPr lang="en-US" sz="1400" b="1">
                <a:solidFill>
                  <a:srgbClr val="006699"/>
                </a:solidFill>
                <a:latin typeface="Roboto"/>
                <a:ea typeface="Roboto"/>
                <a:cs typeface="Roboto"/>
                <a:sym typeface="Roboto"/>
              </a:rPr>
              <a:t>class</a:t>
            </a:r>
            <a:r>
              <a:rPr lang="en-US" sz="1400">
                <a:latin typeface="Roboto"/>
                <a:ea typeface="Roboto"/>
                <a:cs typeface="Roboto"/>
                <a:sym typeface="Roboto"/>
              </a:rPr>
              <a:t> T2,.....&gt;  </a:t>
            </a:r>
            <a:endParaRPr sz="1400">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AutoNum type="arabicPeriod"/>
            </a:pPr>
            <a:r>
              <a:rPr lang="en-US" sz="1400">
                <a:latin typeface="Roboto"/>
                <a:ea typeface="Roboto"/>
                <a:cs typeface="Roboto"/>
                <a:sym typeface="Roboto"/>
              </a:rPr>
              <a:t>return_type function_name (arguments of type T1, T2....)  </a:t>
            </a:r>
            <a:endParaRPr sz="1400">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AutoNum type="arabicPeriod"/>
            </a:pPr>
            <a:r>
              <a:rPr lang="en-US" sz="1400">
                <a:latin typeface="Roboto"/>
                <a:ea typeface="Roboto"/>
                <a:cs typeface="Roboto"/>
                <a:sym typeface="Roboto"/>
              </a:rPr>
              <a:t>{  </a:t>
            </a:r>
            <a:endParaRPr sz="1400">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AutoNum type="arabicPeriod"/>
            </a:pPr>
            <a:r>
              <a:rPr lang="en-US" sz="1400">
                <a:latin typeface="Roboto"/>
                <a:ea typeface="Roboto"/>
                <a:cs typeface="Roboto"/>
                <a:sym typeface="Roboto"/>
              </a:rPr>
              <a:t>    </a:t>
            </a:r>
            <a:r>
              <a:rPr lang="en-US" sz="1400">
                <a:solidFill>
                  <a:srgbClr val="008200"/>
                </a:solidFill>
                <a:latin typeface="Roboto"/>
                <a:ea typeface="Roboto"/>
                <a:cs typeface="Roboto"/>
                <a:sym typeface="Roboto"/>
              </a:rPr>
              <a:t>// body of function.</a:t>
            </a:r>
            <a:r>
              <a:rPr lang="en-US" sz="1400">
                <a:latin typeface="Roboto"/>
                <a:ea typeface="Roboto"/>
                <a:cs typeface="Roboto"/>
                <a:sym typeface="Roboto"/>
              </a:rPr>
              <a:t>  </a:t>
            </a:r>
            <a:endParaRPr sz="1400">
              <a:latin typeface="Roboto"/>
              <a:ea typeface="Roboto"/>
              <a:cs typeface="Roboto"/>
              <a:sym typeface="Roboto"/>
            </a:endParaRPr>
          </a:p>
          <a:p>
            <a:pPr marL="457200" marR="25400" lvl="0" indent="-317500" algn="l" rtl="0">
              <a:lnSpc>
                <a:spcPct val="156250"/>
              </a:lnSpc>
              <a:spcBef>
                <a:spcPts val="0"/>
              </a:spcBef>
              <a:spcAft>
                <a:spcPts val="0"/>
              </a:spcAft>
              <a:buClr>
                <a:schemeClr val="dk1"/>
              </a:buClr>
              <a:buSzPts val="1400"/>
              <a:buFont typeface="Roboto"/>
              <a:buAutoNum type="arabicPeriod"/>
            </a:pPr>
            <a:r>
              <a:rPr lang="en-US" sz="1400">
                <a:latin typeface="Roboto"/>
                <a:ea typeface="Roboto"/>
                <a:cs typeface="Roboto"/>
                <a:sym typeface="Roboto"/>
              </a:rPr>
              <a:t>} </a:t>
            </a:r>
            <a:endParaRPr sz="1400">
              <a:latin typeface="Roboto"/>
              <a:ea typeface="Roboto"/>
              <a:cs typeface="Roboto"/>
              <a:sym typeface="Roboto"/>
            </a:endParaRPr>
          </a:p>
          <a:p>
            <a:pPr marL="0" lvl="0" indent="0" algn="l" rtl="0">
              <a:spcBef>
                <a:spcPts val="900"/>
              </a:spcBef>
              <a:spcAft>
                <a:spcPts val="0"/>
              </a:spcAft>
              <a:buNone/>
            </a:pPr>
            <a:endParaRPr sz="2000"/>
          </a:p>
        </p:txBody>
      </p:sp>
      <p:pic>
        <p:nvPicPr>
          <p:cNvPr id="369" name="Google Shape;369;p49"/>
          <p:cNvPicPr preferRelativeResize="0"/>
          <p:nvPr/>
        </p:nvPicPr>
        <p:blipFill>
          <a:blip r:embed="rId3">
            <a:alphaModFix/>
          </a:blip>
          <a:stretch>
            <a:fillRect/>
          </a:stretch>
        </p:blipFill>
        <p:spPr>
          <a:xfrm>
            <a:off x="6236721" y="2435850"/>
            <a:ext cx="5415054" cy="3931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990"/>
              <a:buFont typeface="Arial"/>
              <a:buNone/>
            </a:pPr>
            <a:r>
              <a:rPr lang="en-US"/>
              <a:t>Function Templates with Multiple Parameters</a:t>
            </a:r>
            <a:endParaRPr/>
          </a:p>
          <a:p>
            <a:pPr marL="0" lvl="0" indent="0" algn="l" rtl="0">
              <a:spcBef>
                <a:spcPts val="0"/>
              </a:spcBef>
              <a:spcAft>
                <a:spcPts val="0"/>
              </a:spcAft>
              <a:buNone/>
            </a:pPr>
            <a:endParaRPr/>
          </a:p>
        </p:txBody>
      </p:sp>
      <p:pic>
        <p:nvPicPr>
          <p:cNvPr id="376" name="Google Shape;376;p50"/>
          <p:cNvPicPr preferRelativeResize="0"/>
          <p:nvPr/>
        </p:nvPicPr>
        <p:blipFill>
          <a:blip r:embed="rId3">
            <a:alphaModFix/>
          </a:blip>
          <a:stretch>
            <a:fillRect/>
          </a:stretch>
        </p:blipFill>
        <p:spPr>
          <a:xfrm>
            <a:off x="5327800" y="1489875"/>
            <a:ext cx="6515100" cy="4724400"/>
          </a:xfrm>
          <a:prstGeom prst="rect">
            <a:avLst/>
          </a:prstGeom>
          <a:noFill/>
          <a:ln>
            <a:noFill/>
          </a:ln>
        </p:spPr>
      </p:pic>
      <p:pic>
        <p:nvPicPr>
          <p:cNvPr id="377" name="Google Shape;377;p50"/>
          <p:cNvPicPr preferRelativeResize="0"/>
          <p:nvPr/>
        </p:nvPicPr>
        <p:blipFill>
          <a:blip r:embed="rId4">
            <a:alphaModFix/>
          </a:blip>
          <a:stretch>
            <a:fillRect/>
          </a:stretch>
        </p:blipFill>
        <p:spPr>
          <a:xfrm>
            <a:off x="742775" y="1733669"/>
            <a:ext cx="3406058" cy="453900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1"/>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Overloading a Function Template</a:t>
            </a:r>
            <a:endParaRPr/>
          </a:p>
        </p:txBody>
      </p:sp>
      <p:pic>
        <p:nvPicPr>
          <p:cNvPr id="384" name="Google Shape;384;p51"/>
          <p:cNvPicPr preferRelativeResize="0"/>
          <p:nvPr/>
        </p:nvPicPr>
        <p:blipFill>
          <a:blip r:embed="rId3">
            <a:alphaModFix/>
          </a:blip>
          <a:stretch>
            <a:fillRect/>
          </a:stretch>
        </p:blipFill>
        <p:spPr>
          <a:xfrm>
            <a:off x="2313738" y="1692788"/>
            <a:ext cx="4829175" cy="4200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2"/>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Restrictions of Generic Functions</a:t>
            </a:r>
            <a:endParaRPr/>
          </a:p>
        </p:txBody>
      </p:sp>
      <p:sp>
        <p:nvSpPr>
          <p:cNvPr id="391" name="Google Shape;391;p52"/>
          <p:cNvSpPr txBox="1">
            <a:spLocks noGrp="1"/>
          </p:cNvSpPr>
          <p:nvPr>
            <p:ph type="body" idx="1"/>
          </p:nvPr>
        </p:nvSpPr>
        <p:spPr>
          <a:xfrm>
            <a:off x="1066800" y="2103125"/>
            <a:ext cx="2721300" cy="3931800"/>
          </a:xfrm>
          <a:prstGeom prst="rect">
            <a:avLst/>
          </a:prstGeom>
        </p:spPr>
        <p:txBody>
          <a:bodyPr spcFirstLastPara="1" wrap="square" lIns="91425" tIns="45700" rIns="91425" bIns="45700" anchor="t" anchorCtr="0">
            <a:normAutofit lnSpcReduction="20000"/>
          </a:bodyPr>
          <a:lstStyle/>
          <a:p>
            <a:pPr marL="0" lvl="0" indent="0" algn="l" rtl="0">
              <a:spcBef>
                <a:spcPts val="900"/>
              </a:spcBef>
              <a:spcAft>
                <a:spcPts val="0"/>
              </a:spcAft>
              <a:buNone/>
            </a:pPr>
            <a:r>
              <a:rPr lang="en-US"/>
              <a:t>Generic functions perform the same operation for all the versions of a function except the data type differs. Let's see a simple example of an overloaded function which cannot be replaced by the generic function as both the functions have different functionalities.</a:t>
            </a:r>
            <a:endParaRPr/>
          </a:p>
          <a:p>
            <a:pPr marL="0" lvl="0" indent="0" algn="l" rtl="0">
              <a:spcBef>
                <a:spcPts val="900"/>
              </a:spcBef>
              <a:spcAft>
                <a:spcPts val="0"/>
              </a:spcAft>
              <a:buNone/>
            </a:pPr>
            <a:endParaRPr/>
          </a:p>
          <a:p>
            <a:pPr marL="0" lvl="0" indent="0" algn="l" rtl="0">
              <a:spcBef>
                <a:spcPts val="900"/>
              </a:spcBef>
              <a:spcAft>
                <a:spcPts val="0"/>
              </a:spcAft>
              <a:buNone/>
            </a:pPr>
            <a:endParaRPr/>
          </a:p>
        </p:txBody>
      </p:sp>
      <p:pic>
        <p:nvPicPr>
          <p:cNvPr id="392" name="Google Shape;392;p52"/>
          <p:cNvPicPr preferRelativeResize="0"/>
          <p:nvPr/>
        </p:nvPicPr>
        <p:blipFill>
          <a:blip r:embed="rId3">
            <a:alphaModFix/>
          </a:blip>
          <a:stretch>
            <a:fillRect/>
          </a:stretch>
        </p:blipFill>
        <p:spPr>
          <a:xfrm>
            <a:off x="4993300" y="1704169"/>
            <a:ext cx="3568236" cy="453900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Class Templates-Generic Class</a:t>
            </a:r>
            <a:endParaRPr/>
          </a:p>
        </p:txBody>
      </p:sp>
      <p:sp>
        <p:nvSpPr>
          <p:cNvPr id="398" name="Google Shape;398;p5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you can also create class templates for generic class operations.</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Sometimes, you need a class implementation that is same for all classes, only the data types used are different.</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Normally, you would need to create a different class for each data type OR create different member variables and functions within a single class.</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This will unnecessarily bloat your code base and will be hard to maintain, as a change is one class/function should be performed on all classes/functions.</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However, class templates make it easy to reuse the same code for all data types.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sz="4800" cap="none">
                <a:solidFill>
                  <a:srgbClr val="262626"/>
                </a:solidFill>
                <a:latin typeface="Century Gothic"/>
                <a:ea typeface="Century Gothic"/>
                <a:cs typeface="Century Gothic"/>
                <a:sym typeface="Century Gothic"/>
              </a:rPr>
              <a:t>Case-01</a:t>
            </a:r>
            <a:endParaRPr/>
          </a:p>
        </p:txBody>
      </p:sp>
      <p:pic>
        <p:nvPicPr>
          <p:cNvPr id="147" name="Google Shape;147;p18"/>
          <p:cNvPicPr preferRelativeResize="0"/>
          <p:nvPr/>
        </p:nvPicPr>
        <p:blipFill rotWithShape="1">
          <a:blip r:embed="rId3">
            <a:alphaModFix/>
          </a:blip>
          <a:srcRect/>
          <a:stretch/>
        </p:blipFill>
        <p:spPr>
          <a:xfrm>
            <a:off x="6274734" y="1740554"/>
            <a:ext cx="4591050" cy="4371975"/>
          </a:xfrm>
          <a:prstGeom prst="rect">
            <a:avLst/>
          </a:prstGeom>
          <a:noFill/>
          <a:ln>
            <a:noFill/>
          </a:ln>
        </p:spPr>
      </p:pic>
      <p:sp>
        <p:nvSpPr>
          <p:cNvPr id="148" name="Google Shape;148;p18"/>
          <p:cNvSpPr/>
          <p:nvPr/>
        </p:nvSpPr>
        <p:spPr>
          <a:xfrm>
            <a:off x="1283476" y="1974028"/>
            <a:ext cx="4740806" cy="914400"/>
          </a:xfrm>
          <a:prstGeom prst="rect">
            <a:avLst/>
          </a:prstGeom>
          <a:gradFill>
            <a:gsLst>
              <a:gs pos="0">
                <a:srgbClr val="61A39F"/>
              </a:gs>
              <a:gs pos="50000">
                <a:srgbClr val="5FA39F"/>
              </a:gs>
              <a:gs pos="100000">
                <a:srgbClr val="5EA29E"/>
              </a:gs>
            </a:gsLst>
            <a:lin ang="5400000"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 base class pointer create a dynamic  child object.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149" name="Google Shape;149;p18"/>
          <p:cNvPicPr preferRelativeResize="0"/>
          <p:nvPr/>
        </p:nvPicPr>
        <p:blipFill rotWithShape="1">
          <a:blip r:embed="rId4">
            <a:alphaModFix/>
          </a:blip>
          <a:srcRect/>
          <a:stretch/>
        </p:blipFill>
        <p:spPr>
          <a:xfrm>
            <a:off x="1182220" y="4147579"/>
            <a:ext cx="5026326" cy="4647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2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How to declare a class template?</a:t>
            </a:r>
            <a:endParaRPr/>
          </a:p>
        </p:txBody>
      </p:sp>
      <p:pic>
        <p:nvPicPr>
          <p:cNvPr id="404" name="Google Shape;404;p54"/>
          <p:cNvPicPr preferRelativeResize="0"/>
          <p:nvPr/>
        </p:nvPicPr>
        <p:blipFill rotWithShape="1">
          <a:blip r:embed="rId3">
            <a:alphaModFix/>
          </a:blip>
          <a:srcRect/>
          <a:stretch/>
        </p:blipFill>
        <p:spPr>
          <a:xfrm>
            <a:off x="1212310" y="2213406"/>
            <a:ext cx="4398377" cy="2871793"/>
          </a:xfrm>
          <a:prstGeom prst="rect">
            <a:avLst/>
          </a:prstGeom>
          <a:noFill/>
          <a:ln>
            <a:noFill/>
          </a:ln>
        </p:spPr>
      </p:pic>
      <p:sp>
        <p:nvSpPr>
          <p:cNvPr id="405" name="Google Shape;405;p54"/>
          <p:cNvSpPr/>
          <p:nvPr/>
        </p:nvSpPr>
        <p:spPr>
          <a:xfrm>
            <a:off x="5720178" y="4451659"/>
            <a:ext cx="60960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 the above declaration, T is the template argument which is a placeholder for the data type used.</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Inside the class body, a member variable var and a member function someOperation() are both of type 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How to create a class template object?</a:t>
            </a:r>
            <a:endParaRPr/>
          </a:p>
        </p:txBody>
      </p:sp>
      <p:sp>
        <p:nvSpPr>
          <p:cNvPr id="411" name="Google Shape;411;p55"/>
          <p:cNvSpPr/>
          <p:nvPr/>
        </p:nvSpPr>
        <p:spPr>
          <a:xfrm>
            <a:off x="2831976" y="2815166"/>
            <a:ext cx="3986073" cy="348781"/>
          </a:xfrm>
          <a:prstGeom prst="rect">
            <a:avLst/>
          </a:prstGeom>
          <a:solidFill>
            <a:srgbClr val="F5F5F5"/>
          </a:solidFill>
          <a:ln>
            <a:noFill/>
          </a:ln>
        </p:spPr>
        <p:txBody>
          <a:bodyPr spcFirstLastPara="1" wrap="square" lIns="0" tIns="0" rIns="0" bIns="101550" anchor="ctr" anchorCtr="0">
            <a:noAutofit/>
          </a:bodyPr>
          <a:lstStyle/>
          <a:p>
            <a:pPr marL="0" marR="0" lvl="0" indent="0" algn="l" rtl="0">
              <a:lnSpc>
                <a:spcPct val="100000"/>
              </a:lnSpc>
              <a:spcBef>
                <a:spcPts val="0"/>
              </a:spcBef>
              <a:spcAft>
                <a:spcPts val="0"/>
              </a:spcAft>
              <a:buClr>
                <a:srgbClr val="25265E"/>
              </a:buClr>
              <a:buSzPts val="1600"/>
              <a:buFont typeface="Times New Roman"/>
              <a:buNone/>
            </a:pPr>
            <a:r>
              <a:rPr lang="en-US" sz="1600" b="0" i="0" u="none" strike="noStrike" cap="none">
                <a:solidFill>
                  <a:srgbClr val="25265E"/>
                </a:solidFill>
                <a:latin typeface="Times New Roman"/>
                <a:ea typeface="Times New Roman"/>
                <a:cs typeface="Times New Roman"/>
                <a:sym typeface="Times New Roman"/>
              </a:rPr>
              <a:t>className&lt;dataType&gt; classObject;</a:t>
            </a:r>
            <a:r>
              <a:rPr lang="en-US" sz="1200" b="0" i="0" u="none" strike="noStrike" cap="none">
                <a:solidFill>
                  <a:schemeClr val="dk1"/>
                </a:solidFill>
                <a:latin typeface="Times New Roman"/>
                <a:ea typeface="Times New Roman"/>
                <a:cs typeface="Times New Roman"/>
                <a:sym typeface="Times New Roman"/>
              </a:rPr>
              <a:t> </a:t>
            </a:r>
            <a:endParaRPr sz="3600" b="0" i="0" u="none" strike="noStrike" cap="none">
              <a:solidFill>
                <a:schemeClr val="dk1"/>
              </a:solidFill>
              <a:latin typeface="Times New Roman"/>
              <a:ea typeface="Times New Roman"/>
              <a:cs typeface="Times New Roman"/>
              <a:sym typeface="Times New Roman"/>
            </a:endParaRPr>
          </a:p>
        </p:txBody>
      </p:sp>
      <p:sp>
        <p:nvSpPr>
          <p:cNvPr id="412" name="Google Shape;412;p55"/>
          <p:cNvSpPr/>
          <p:nvPr/>
        </p:nvSpPr>
        <p:spPr>
          <a:xfrm>
            <a:off x="3110144" y="3784081"/>
            <a:ext cx="60960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className&lt;int&gt; classObject;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className&lt;float&gt; classObject;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className&lt;string&gt; classObject;</a:t>
            </a:r>
            <a:endParaRPr/>
          </a:p>
        </p:txBody>
      </p:sp>
      <p:sp>
        <p:nvSpPr>
          <p:cNvPr id="413" name="Google Shape;413;p55"/>
          <p:cNvSpPr/>
          <p:nvPr/>
        </p:nvSpPr>
        <p:spPr>
          <a:xfrm>
            <a:off x="1513643" y="3289348"/>
            <a:ext cx="6096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Example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409853" y="509429"/>
            <a:ext cx="3132338" cy="520381"/>
          </a:xfrm>
          <a:prstGeom prst="rect">
            <a:avLst/>
          </a:prstGeom>
          <a:gradFill>
            <a:gsLst>
              <a:gs pos="0">
                <a:schemeClr val="accent4"/>
              </a:gs>
              <a:gs pos="50000">
                <a:srgbClr val="3EBB97"/>
              </a:gs>
              <a:gs pos="100000">
                <a:srgbClr val="3DBA96"/>
              </a:gs>
            </a:gsLst>
            <a:lin ang="5400000" scaled="0"/>
          </a:gradFill>
          <a:ln w="9525" cap="flat" cmpd="sng">
            <a:solidFill>
              <a:schemeClr val="accent4"/>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entury Gothic"/>
              <a:buNone/>
            </a:pPr>
            <a:r>
              <a:rPr lang="en-US" sz="3600">
                <a:solidFill>
                  <a:schemeClr val="lt1"/>
                </a:solidFill>
                <a:latin typeface="Century Gothic"/>
                <a:ea typeface="Century Gothic"/>
                <a:cs typeface="Century Gothic"/>
                <a:sym typeface="Century Gothic"/>
              </a:rPr>
              <a:t>Example</a:t>
            </a:r>
            <a:endParaRPr/>
          </a:p>
        </p:txBody>
      </p:sp>
      <p:sp>
        <p:nvSpPr>
          <p:cNvPr id="419" name="Google Shape;419;p56"/>
          <p:cNvSpPr/>
          <p:nvPr/>
        </p:nvSpPr>
        <p:spPr>
          <a:xfrm>
            <a:off x="967666" y="1100831"/>
            <a:ext cx="7031115" cy="5264458"/>
          </a:xfrm>
          <a:prstGeom prst="rect">
            <a:avLst/>
          </a:prstGeom>
          <a:gradFill>
            <a:gsLst>
              <a:gs pos="0">
                <a:srgbClr val="61A39F"/>
              </a:gs>
              <a:gs pos="50000">
                <a:srgbClr val="5FA39F"/>
              </a:gs>
              <a:gs pos="100000">
                <a:srgbClr val="5EA29E"/>
              </a:gs>
            </a:gsLst>
            <a:lin ang="5400000"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template &lt;class T&gt;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class Calculator</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private:</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T num1, num2;</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public:</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Calculator(T n1, T n2){</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num1 = n1;</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num2 = n2;}</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void displayResult(){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 &lt;&lt; "Numbers are: " &lt;&lt; num1 &lt;&lt; " and " &lt;&lt; num2 &lt;&lt; "." &lt;&lt; endl;</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 &lt;&lt; "Addition is: " &lt;&lt; add() &lt;&lt; endl;</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 &lt;&lt; "Subtraction is: " &lt;&lt; subtract() &lt;&lt; endl;</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 &lt;&lt; "Product is: " &lt;&lt; multiply() &lt;&lt; endl;</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 &lt;&lt; "Division is: " &lt;&lt; divide() &lt;&lt; endl;}</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T add() { return num1 + num2;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T subtract() { return num1 - num2;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T multiply() { return num1 * num2;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T divide() { return num1 / num2;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p:txBody>
      </p:sp>
      <p:sp>
        <p:nvSpPr>
          <p:cNvPr id="420" name="Google Shape;420;p56"/>
          <p:cNvSpPr/>
          <p:nvPr/>
        </p:nvSpPr>
        <p:spPr>
          <a:xfrm>
            <a:off x="7998781" y="2364862"/>
            <a:ext cx="4071892" cy="2893100"/>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int main()</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Calculator&lt;int&gt; intCalc(2, 1);</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Calculator&lt;float&gt; floatCalc(2.4, 1.2);</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 &lt;&lt; "Int results:" &lt;&lt; endl;</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intCalc.displayResult();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 &lt;&lt; endl &lt;&lt; "Float results:" &lt;&lt; endl;</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floatCalc.displayResult();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return 0;</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Template Function with Two Generic Types</a:t>
            </a:r>
            <a:endParaRPr/>
          </a:p>
        </p:txBody>
      </p:sp>
      <p:sp>
        <p:nvSpPr>
          <p:cNvPr id="426" name="Google Shape;426;p57"/>
          <p:cNvSpPr txBox="1">
            <a:spLocks noGrp="1"/>
          </p:cNvSpPr>
          <p:nvPr>
            <p:ph type="body" idx="1"/>
          </p:nvPr>
        </p:nvSpPr>
        <p:spPr>
          <a:xfrm>
            <a:off x="1295401" y="2556931"/>
            <a:ext cx="9601196" cy="3636051"/>
          </a:xfrm>
          <a:prstGeom prst="rect">
            <a:avLst/>
          </a:prstGeom>
          <a:noFill/>
          <a:ln>
            <a:noFill/>
          </a:ln>
        </p:spPr>
        <p:txBody>
          <a:bodyPr spcFirstLastPara="1" wrap="square" lIns="91425" tIns="45700" rIns="91425" bIns="45700" anchor="t" anchorCtr="0">
            <a:normAutofit lnSpcReduction="10000"/>
          </a:bodyPr>
          <a:lstStyle/>
          <a:p>
            <a:pPr marL="182880" lvl="0" indent="-190500" algn="l" rtl="0">
              <a:lnSpc>
                <a:spcPct val="100000"/>
              </a:lnSpc>
              <a:spcBef>
                <a:spcPts val="0"/>
              </a:spcBef>
              <a:spcAft>
                <a:spcPts val="0"/>
              </a:spcAft>
              <a:buSzPts val="3000"/>
              <a:buChar char="◦"/>
            </a:pPr>
            <a:r>
              <a:rPr lang="en-US" sz="3000">
                <a:latin typeface="Times New Roman"/>
                <a:ea typeface="Times New Roman"/>
                <a:cs typeface="Times New Roman"/>
                <a:sym typeface="Times New Roman"/>
              </a:rPr>
              <a:t>You can define more than one generic data type in the template statement by using a comma-separated list</a:t>
            </a:r>
            <a:endParaRPr/>
          </a:p>
          <a:p>
            <a:pPr marL="182880" lvl="0" indent="-182880" algn="l" rtl="0">
              <a:lnSpc>
                <a:spcPct val="100000"/>
              </a:lnSpc>
              <a:spcBef>
                <a:spcPts val="900"/>
              </a:spcBef>
              <a:spcAft>
                <a:spcPts val="0"/>
              </a:spcAft>
              <a:buSzPts val="3000"/>
              <a:buNone/>
            </a:pPr>
            <a:r>
              <a:rPr lang="en-US" sz="3000">
                <a:latin typeface="Times New Roman"/>
                <a:ea typeface="Times New Roman"/>
                <a:cs typeface="Times New Roman"/>
                <a:sym typeface="Times New Roman"/>
              </a:rPr>
              <a:t>	</a:t>
            </a:r>
            <a:endParaRPr/>
          </a:p>
          <a:p>
            <a:pPr marL="182880" lvl="0" indent="-182880" algn="l" rtl="0">
              <a:lnSpc>
                <a:spcPct val="100000"/>
              </a:lnSpc>
              <a:spcBef>
                <a:spcPts val="900"/>
              </a:spcBef>
              <a:spcAft>
                <a:spcPts val="0"/>
              </a:spcAft>
              <a:buSzPts val="3000"/>
              <a:buNone/>
            </a:pPr>
            <a:r>
              <a:rPr lang="en-US" sz="3000" b="1">
                <a:latin typeface="Times New Roman"/>
                <a:ea typeface="Times New Roman"/>
                <a:cs typeface="Times New Roman"/>
                <a:sym typeface="Times New Roman"/>
              </a:rPr>
              <a:t>template &lt;class T1&gt;</a:t>
            </a:r>
            <a:br>
              <a:rPr lang="en-US" sz="3000" b="1">
                <a:latin typeface="Times New Roman"/>
                <a:ea typeface="Times New Roman"/>
                <a:cs typeface="Times New Roman"/>
                <a:sym typeface="Times New Roman"/>
              </a:rPr>
            </a:br>
            <a:r>
              <a:rPr lang="en-US" sz="3000" b="1">
                <a:latin typeface="Times New Roman"/>
                <a:ea typeface="Times New Roman"/>
                <a:cs typeface="Times New Roman"/>
                <a:sym typeface="Times New Roman"/>
              </a:rPr>
              <a:t>void myfunc(T1 a, T2 b)</a:t>
            </a:r>
            <a:br>
              <a:rPr lang="en-US" sz="3000" b="1">
                <a:latin typeface="Times New Roman"/>
                <a:ea typeface="Times New Roman"/>
                <a:cs typeface="Times New Roman"/>
                <a:sym typeface="Times New Roman"/>
              </a:rPr>
            </a:br>
            <a:r>
              <a:rPr lang="en-US" sz="3000" b="1">
                <a:latin typeface="Times New Roman"/>
                <a:ea typeface="Times New Roman"/>
                <a:cs typeface="Times New Roman"/>
                <a:sym typeface="Times New Roman"/>
              </a:rPr>
              <a:t>{</a:t>
            </a:r>
            <a:br>
              <a:rPr lang="en-US" sz="3000" b="1">
                <a:latin typeface="Times New Roman"/>
                <a:ea typeface="Times New Roman"/>
                <a:cs typeface="Times New Roman"/>
                <a:sym typeface="Times New Roman"/>
              </a:rPr>
            </a:br>
            <a:r>
              <a:rPr lang="en-US" sz="3000" b="1">
                <a:latin typeface="Times New Roman"/>
                <a:ea typeface="Times New Roman"/>
                <a:cs typeface="Times New Roman"/>
                <a:sym typeface="Times New Roman"/>
              </a:rPr>
              <a:t>	cout &lt;&lt; a &lt;&lt; “  &amp;  ” &lt;&lt; b &lt;&lt; '\n';</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a:t>
            </a:r>
            <a:endParaRPr/>
          </a:p>
          <a:p>
            <a:pPr marL="182880" lvl="0" indent="-68579" algn="l" rtl="0">
              <a:lnSpc>
                <a:spcPct val="100000"/>
              </a:lnSpc>
              <a:spcBef>
                <a:spcPts val="90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Specialized Template</a:t>
            </a:r>
            <a:endParaRPr/>
          </a:p>
        </p:txBody>
      </p:sp>
      <p:pic>
        <p:nvPicPr>
          <p:cNvPr id="432" name="Google Shape;432;p58"/>
          <p:cNvPicPr preferRelativeResize="0">
            <a:picLocks noGrp="1"/>
          </p:cNvPicPr>
          <p:nvPr>
            <p:ph type="body" idx="1"/>
          </p:nvPr>
        </p:nvPicPr>
        <p:blipFill rotWithShape="1">
          <a:blip r:embed="rId3">
            <a:alphaModFix/>
          </a:blip>
          <a:srcRect/>
          <a:stretch/>
        </p:blipFill>
        <p:spPr>
          <a:xfrm>
            <a:off x="1394872" y="1912257"/>
            <a:ext cx="4519699" cy="2505075"/>
          </a:xfrm>
          <a:prstGeom prst="rect">
            <a:avLst/>
          </a:prstGeom>
          <a:noFill/>
          <a:ln>
            <a:noFill/>
          </a:ln>
        </p:spPr>
      </p:pic>
      <p:pic>
        <p:nvPicPr>
          <p:cNvPr id="433" name="Google Shape;433;p58"/>
          <p:cNvPicPr preferRelativeResize="0"/>
          <p:nvPr/>
        </p:nvPicPr>
        <p:blipFill rotWithShape="1">
          <a:blip r:embed="rId4">
            <a:alphaModFix/>
          </a:blip>
          <a:srcRect t="2923" r="54136"/>
          <a:stretch/>
        </p:blipFill>
        <p:spPr>
          <a:xfrm>
            <a:off x="6603595" y="2057400"/>
            <a:ext cx="4521606" cy="2311400"/>
          </a:xfrm>
          <a:prstGeom prst="rect">
            <a:avLst/>
          </a:prstGeom>
          <a:noFill/>
          <a:ln>
            <a:noFill/>
          </a:ln>
        </p:spPr>
      </p:pic>
      <p:pic>
        <p:nvPicPr>
          <p:cNvPr id="434" name="Google Shape;434;p58"/>
          <p:cNvPicPr preferRelativeResize="0"/>
          <p:nvPr/>
        </p:nvPicPr>
        <p:blipFill rotWithShape="1">
          <a:blip r:embed="rId4">
            <a:alphaModFix/>
          </a:blip>
          <a:srcRect l="55541" t="21862"/>
          <a:stretch/>
        </p:blipFill>
        <p:spPr>
          <a:xfrm>
            <a:off x="3970182" y="4648286"/>
            <a:ext cx="4894216" cy="176702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707830" y="727823"/>
            <a:ext cx="3329150" cy="54023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700"/>
              <a:buFont typeface="Century Gothic"/>
              <a:buNone/>
            </a:pPr>
            <a:r>
              <a:rPr lang="en-US" sz="3700"/>
              <a:t>Overloading a Generic Function</a:t>
            </a:r>
            <a:endParaRPr sz="3700"/>
          </a:p>
        </p:txBody>
      </p:sp>
      <p:sp>
        <p:nvSpPr>
          <p:cNvPr id="440" name="Google Shape;440;p59"/>
          <p:cNvSpPr txBox="1">
            <a:spLocks noGrp="1"/>
          </p:cNvSpPr>
          <p:nvPr>
            <p:ph type="body" idx="1"/>
          </p:nvPr>
        </p:nvSpPr>
        <p:spPr>
          <a:xfrm>
            <a:off x="4521614" y="727823"/>
            <a:ext cx="6927842" cy="3649624"/>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In addition to creating explicit, overloaded versions of a generic function, you can also overload the template specification itself</a:t>
            </a:r>
            <a:endParaRPr b="1">
              <a:latin typeface="Times New Roman"/>
              <a:ea typeface="Times New Roman"/>
              <a:cs typeface="Times New Roman"/>
              <a:sym typeface="Times New Roman"/>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To do so, simply create another version of the template that differs from any others in its parameter list</a:t>
            </a:r>
            <a:endParaRPr/>
          </a:p>
          <a:p>
            <a:pPr marL="182880" lvl="0" indent="-68579" algn="l" rtl="0">
              <a:lnSpc>
                <a:spcPct val="100000"/>
              </a:lnSpc>
              <a:spcBef>
                <a:spcPts val="900"/>
              </a:spcBef>
              <a:spcAft>
                <a:spcPts val="0"/>
              </a:spcAft>
              <a:buSzPts val="1800"/>
              <a:buNone/>
            </a:pPr>
            <a:endParaRPr>
              <a:latin typeface="Times New Roman"/>
              <a:ea typeface="Times New Roman"/>
              <a:cs typeface="Times New Roman"/>
              <a:sym typeface="Times New Roman"/>
            </a:endParaRPr>
          </a:p>
          <a:p>
            <a:pPr marL="182880" lvl="0" indent="-68579" algn="l" rtl="0">
              <a:lnSpc>
                <a:spcPct val="100000"/>
              </a:lnSpc>
              <a:spcBef>
                <a:spcPts val="900"/>
              </a:spcBef>
              <a:spcAft>
                <a:spcPts val="0"/>
              </a:spcAft>
              <a:buSzPts val="1800"/>
              <a:buNone/>
            </a:pPr>
            <a:endParaRPr>
              <a:latin typeface="Times New Roman"/>
              <a:ea typeface="Times New Roman"/>
              <a:cs typeface="Times New Roman"/>
              <a:sym typeface="Times New Roman"/>
            </a:endParaRPr>
          </a:p>
        </p:txBody>
      </p:sp>
      <p:pic>
        <p:nvPicPr>
          <p:cNvPr id="441" name="Google Shape;441;p59"/>
          <p:cNvPicPr preferRelativeResize="0"/>
          <p:nvPr/>
        </p:nvPicPr>
        <p:blipFill rotWithShape="1">
          <a:blip r:embed="rId3">
            <a:alphaModFix/>
          </a:blip>
          <a:srcRect/>
          <a:stretch/>
        </p:blipFill>
        <p:spPr>
          <a:xfrm>
            <a:off x="3599542" y="3193143"/>
            <a:ext cx="8368963" cy="293703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924758" y="2808746"/>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sz="4800" cap="none">
                <a:solidFill>
                  <a:srgbClr val="262626"/>
                </a:solidFill>
                <a:latin typeface="Century Gothic"/>
                <a:ea typeface="Century Gothic"/>
                <a:cs typeface="Century Gothic"/>
                <a:sym typeface="Century Gothic"/>
              </a:rPr>
              <a:t>Case-01</a:t>
            </a:r>
            <a:endParaRPr/>
          </a:p>
        </p:txBody>
      </p:sp>
      <p:sp>
        <p:nvSpPr>
          <p:cNvPr id="155" name="Google Shape;155;p19"/>
          <p:cNvSpPr/>
          <p:nvPr/>
        </p:nvSpPr>
        <p:spPr>
          <a:xfrm>
            <a:off x="1283476" y="1974027"/>
            <a:ext cx="4740806" cy="1239819"/>
          </a:xfrm>
          <a:prstGeom prst="rect">
            <a:avLst/>
          </a:prstGeom>
          <a:gradFill>
            <a:gsLst>
              <a:gs pos="0">
                <a:srgbClr val="61A39F"/>
              </a:gs>
              <a:gs pos="50000">
                <a:srgbClr val="5FA39F"/>
              </a:gs>
              <a:gs pos="100000">
                <a:srgbClr val="5EA29E"/>
              </a:gs>
            </a:gsLst>
            <a:lin ang="5400000"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 base class pointer create a dynamic  child object. With virtual keyword</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156" name="Google Shape;156;p19"/>
          <p:cNvPicPr preferRelativeResize="0"/>
          <p:nvPr/>
        </p:nvPicPr>
        <p:blipFill rotWithShape="1">
          <a:blip r:embed="rId3">
            <a:alphaModFix/>
          </a:blip>
          <a:srcRect/>
          <a:stretch/>
        </p:blipFill>
        <p:spPr>
          <a:xfrm>
            <a:off x="6494649" y="1421467"/>
            <a:ext cx="4581525" cy="4552950"/>
          </a:xfrm>
          <a:prstGeom prst="rect">
            <a:avLst/>
          </a:prstGeom>
          <a:noFill/>
          <a:ln>
            <a:noFill/>
          </a:ln>
        </p:spPr>
      </p:pic>
      <p:pic>
        <p:nvPicPr>
          <p:cNvPr id="157" name="Google Shape;157;p19"/>
          <p:cNvPicPr preferRelativeResize="0"/>
          <p:nvPr/>
        </p:nvPicPr>
        <p:blipFill rotWithShape="1">
          <a:blip r:embed="rId4">
            <a:alphaModFix/>
          </a:blip>
          <a:srcRect/>
          <a:stretch/>
        </p:blipFill>
        <p:spPr>
          <a:xfrm>
            <a:off x="1513354" y="4640637"/>
            <a:ext cx="2952750" cy="561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2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body" idx="1"/>
          </p:nvPr>
        </p:nvSpPr>
        <p:spPr>
          <a:xfrm>
            <a:off x="807225" y="504750"/>
            <a:ext cx="10944300" cy="3931800"/>
          </a:xfrm>
          <a:prstGeom prst="rect">
            <a:avLst/>
          </a:prstGeom>
          <a:noFill/>
          <a:ln>
            <a:noFill/>
          </a:ln>
        </p:spPr>
        <p:txBody>
          <a:bodyPr spcFirstLastPara="1" wrap="square" lIns="91425" tIns="45700" rIns="91425" bIns="45700" anchor="t" anchorCtr="0">
            <a:noAutofit/>
          </a:bodyPr>
          <a:lstStyle/>
          <a:p>
            <a:pPr marL="182880" lvl="0" indent="-240030" algn="l" rtl="0">
              <a:lnSpc>
                <a:spcPct val="100000"/>
              </a:lnSpc>
              <a:spcBef>
                <a:spcPts val="0"/>
              </a:spcBef>
              <a:spcAft>
                <a:spcPts val="0"/>
              </a:spcAft>
              <a:buSzPts val="2565"/>
              <a:buChar char="◦"/>
            </a:pPr>
            <a:r>
              <a:rPr lang="en-US" sz="2565"/>
              <a:t>Create a base class called shape. Use this class to store two double type values that could be used to compute the area of figures. Derive two specific classes called triangle and rectangle from the base shape. Add to the base class, a member function get_data() to initialize base class data members and another member function display_area() to compute and display the area of figures. Make display_area() as a virtual function and redefine this function in the derived classes to suit their requirements.</a:t>
            </a:r>
            <a:endParaRPr sz="2565"/>
          </a:p>
          <a:p>
            <a:pPr marL="182880" lvl="0" indent="-240030" algn="l" rtl="0">
              <a:lnSpc>
                <a:spcPct val="100000"/>
              </a:lnSpc>
              <a:spcBef>
                <a:spcPts val="900"/>
              </a:spcBef>
              <a:spcAft>
                <a:spcPts val="0"/>
              </a:spcAft>
              <a:buSzPts val="2565"/>
              <a:buChar char="◦"/>
            </a:pPr>
            <a:r>
              <a:rPr lang="en-US" sz="2565"/>
              <a:t>Using these three classes, design a program that will accept dimensions of a triangle or a rectangle interactively, and display the area.</a:t>
            </a:r>
            <a:endParaRPr sz="2565"/>
          </a:p>
          <a:p>
            <a:pPr marL="182880" lvl="0" indent="-240030" algn="l" rtl="0">
              <a:lnSpc>
                <a:spcPct val="100000"/>
              </a:lnSpc>
              <a:spcBef>
                <a:spcPts val="900"/>
              </a:spcBef>
              <a:spcAft>
                <a:spcPts val="0"/>
              </a:spcAft>
              <a:buSzPts val="2565"/>
              <a:buChar char="◦"/>
            </a:pPr>
            <a:r>
              <a:rPr lang="en-US" sz="2565"/>
              <a:t>Remember the two values given as input will be treated as lengths of two sides in the case of rectangles and as base and height in the case of triangles, and used as follows:</a:t>
            </a:r>
            <a:endParaRPr sz="2565"/>
          </a:p>
          <a:p>
            <a:pPr marL="182880" lvl="0" indent="-240030" algn="l" rtl="0">
              <a:lnSpc>
                <a:spcPct val="100000"/>
              </a:lnSpc>
              <a:spcBef>
                <a:spcPts val="900"/>
              </a:spcBef>
              <a:spcAft>
                <a:spcPts val="0"/>
              </a:spcAft>
              <a:buSzPts val="2565"/>
              <a:buChar char="◦"/>
            </a:pPr>
            <a:r>
              <a:rPr lang="en-US" sz="2565"/>
              <a:t>Area of rectangle = x * y</a:t>
            </a:r>
            <a:endParaRPr sz="2565"/>
          </a:p>
          <a:p>
            <a:pPr marL="182880" lvl="0" indent="-240030" algn="l" rtl="0">
              <a:lnSpc>
                <a:spcPct val="100000"/>
              </a:lnSpc>
              <a:spcBef>
                <a:spcPts val="900"/>
              </a:spcBef>
              <a:spcAft>
                <a:spcPts val="0"/>
              </a:spcAft>
              <a:buSzPts val="2565"/>
              <a:buChar char="◦"/>
            </a:pPr>
            <a:r>
              <a:rPr lang="en-US" sz="2565"/>
              <a:t>Area of triangle = ½ * x * y</a:t>
            </a:r>
            <a:endParaRPr sz="2565"/>
          </a:p>
          <a:p>
            <a:pPr marL="182880" lvl="0" indent="-77152" algn="l" rtl="0">
              <a:lnSpc>
                <a:spcPct val="100000"/>
              </a:lnSpc>
              <a:spcBef>
                <a:spcPts val="900"/>
              </a:spcBef>
              <a:spcAft>
                <a:spcPts val="0"/>
              </a:spcAft>
              <a:buSzPts val="1665"/>
              <a:buNone/>
            </a:pPr>
            <a:endParaRPr sz="256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1023891" y="624838"/>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a:t>
            </a:r>
            <a:endParaRPr/>
          </a:p>
        </p:txBody>
      </p:sp>
      <p:sp>
        <p:nvSpPr>
          <p:cNvPr id="168" name="Google Shape;168;p2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Define a class String. Use overload == operator to compare two strings.</a:t>
            </a:r>
            <a:endParaRPr/>
          </a:p>
          <a:p>
            <a:pPr marL="182880" lvl="0" indent="-68579" algn="l" rtl="0">
              <a:lnSpc>
                <a:spcPct val="100000"/>
              </a:lnSpc>
              <a:spcBef>
                <a:spcPts val="900"/>
              </a:spcBef>
              <a:spcAft>
                <a:spcPts val="0"/>
              </a:spcAft>
              <a:buSzPts val="1800"/>
              <a:buNone/>
            </a:pPr>
            <a:endParaRPr/>
          </a:p>
        </p:txBody>
      </p:sp>
      <p:sp>
        <p:nvSpPr>
          <p:cNvPr id="169" name="Google Shape;169;p21"/>
          <p:cNvSpPr/>
          <p:nvPr/>
        </p:nvSpPr>
        <p:spPr>
          <a:xfrm>
            <a:off x="4862559" y="2725445"/>
            <a:ext cx="3462291" cy="3675355"/>
          </a:xfrm>
          <a:prstGeom prst="rect">
            <a:avLst/>
          </a:prstGeom>
          <a:solidFill>
            <a:schemeClr val="accent6"/>
          </a:solidFill>
          <a:ln w="12700" cap="flat" cmpd="sng">
            <a:solidFill>
              <a:srgbClr val="47767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class string</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char str[1000];</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public:</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void input(){gets(str);}</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int operator==(string s2);</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int string::operator==(string s2)</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int t= strcmp(str,s2.str);</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if(t==0)</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t=1;</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t=0;</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return 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p:txBody>
      </p:sp>
      <p:sp>
        <p:nvSpPr>
          <p:cNvPr id="170" name="Google Shape;170;p21"/>
          <p:cNvSpPr/>
          <p:nvPr/>
        </p:nvSpPr>
        <p:spPr>
          <a:xfrm>
            <a:off x="8324850" y="2725445"/>
            <a:ext cx="3462291" cy="3675355"/>
          </a:xfrm>
          <a:prstGeom prst="rect">
            <a:avLst/>
          </a:prstGeom>
          <a:solidFill>
            <a:schemeClr val="accent6"/>
          </a:solidFill>
          <a:ln w="12700" cap="flat" cmpd="sng">
            <a:solidFill>
              <a:srgbClr val="47767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int main()</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char st1[1000],st2[1000];</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string s1,s2;</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cout&lt;&lt;" Enter 1st string :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s1.input();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cout&lt;&lt;" enter 2nd string :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s2.input();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if(s1==s2)</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cout&lt;&lt;" Two strings are equal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cout&lt;&lt;" Two string are not equal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return 0;</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p:txBody>
      </p:sp>
      <p:pic>
        <p:nvPicPr>
          <p:cNvPr id="171" name="Google Shape;171;p21"/>
          <p:cNvPicPr preferRelativeResize="0"/>
          <p:nvPr/>
        </p:nvPicPr>
        <p:blipFill rotWithShape="1">
          <a:blip r:embed="rId3">
            <a:alphaModFix/>
          </a:blip>
          <a:srcRect/>
          <a:stretch/>
        </p:blipFill>
        <p:spPr>
          <a:xfrm>
            <a:off x="404859" y="3192632"/>
            <a:ext cx="4457700" cy="6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par>
                                <p:cTn id="8" presetID="10" presetClass="entr" presetSubtype="0" fill="hold"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fade">
                                      <p:cBhvr>
                                        <p:cTn id="10"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Week Ten– Class Two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sz="4800" cap="none">
                <a:solidFill>
                  <a:srgbClr val="262626"/>
                </a:solidFill>
                <a:latin typeface="Century Gothic"/>
                <a:ea typeface="Century Gothic"/>
                <a:cs typeface="Century Gothic"/>
                <a:sym typeface="Century Gothic"/>
              </a:rPr>
              <a:t>Abstract Class</a:t>
            </a:r>
            <a:endParaRPr/>
          </a:p>
        </p:txBody>
      </p:sp>
      <p:sp>
        <p:nvSpPr>
          <p:cNvPr id="182" name="Google Shape;182;p2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2400"/>
              <a:buChar char="◦"/>
            </a:pPr>
            <a:r>
              <a:rPr lang="en-US" sz="2400">
                <a:latin typeface="Times New Roman"/>
                <a:ea typeface="Times New Roman"/>
                <a:cs typeface="Times New Roman"/>
                <a:sym typeface="Times New Roman"/>
              </a:rPr>
              <a:t>A class with at least one </a:t>
            </a:r>
            <a:r>
              <a:rPr lang="en-US" sz="2400" b="1">
                <a:latin typeface="Times New Roman"/>
                <a:ea typeface="Times New Roman"/>
                <a:cs typeface="Times New Roman"/>
                <a:sym typeface="Times New Roman"/>
              </a:rPr>
              <a:t>pure virtual function</a:t>
            </a:r>
            <a:r>
              <a:rPr lang="en-US" sz="2400">
                <a:latin typeface="Times New Roman"/>
                <a:ea typeface="Times New Roman"/>
                <a:cs typeface="Times New Roman"/>
                <a:sym typeface="Times New Roman"/>
              </a:rPr>
              <a:t> or </a:t>
            </a:r>
            <a:r>
              <a:rPr lang="en-US" sz="2400" b="1">
                <a:latin typeface="Times New Roman"/>
                <a:ea typeface="Times New Roman"/>
                <a:cs typeface="Times New Roman"/>
                <a:sym typeface="Times New Roman"/>
              </a:rPr>
              <a:t>abstract function</a:t>
            </a:r>
            <a:r>
              <a:rPr lang="en-US" sz="2400">
                <a:latin typeface="Times New Roman"/>
                <a:ea typeface="Times New Roman"/>
                <a:cs typeface="Times New Roman"/>
                <a:sym typeface="Times New Roman"/>
              </a:rPr>
              <a:t> is called abstract class</a:t>
            </a:r>
            <a:endParaRPr/>
          </a:p>
          <a:p>
            <a:pPr marL="182880" lvl="0" indent="-182880" algn="just" rtl="0">
              <a:lnSpc>
                <a:spcPct val="100000"/>
              </a:lnSpc>
              <a:spcBef>
                <a:spcPts val="900"/>
              </a:spcBef>
              <a:spcAft>
                <a:spcPts val="0"/>
              </a:spcAft>
              <a:buSzPts val="2400"/>
              <a:buChar char="◦"/>
            </a:pPr>
            <a:r>
              <a:rPr lang="en-US" sz="2400">
                <a:latin typeface="Times New Roman"/>
                <a:ea typeface="Times New Roman"/>
                <a:cs typeface="Times New Roman"/>
                <a:sym typeface="Times New Roman"/>
              </a:rPr>
              <a:t>Abstract class is used in situation, when we have partial set of implementation of methods in a class. </a:t>
            </a:r>
            <a:endParaRPr/>
          </a:p>
          <a:p>
            <a:pPr marL="182880" lvl="1" indent="-182880" algn="just" rtl="0">
              <a:lnSpc>
                <a:spcPct val="100000"/>
              </a:lnSpc>
              <a:spcBef>
                <a:spcPts val="900"/>
              </a:spcBef>
              <a:spcAft>
                <a:spcPts val="0"/>
              </a:spcAft>
              <a:buSzPts val="2400"/>
              <a:buChar char="◦"/>
            </a:pPr>
            <a:r>
              <a:rPr lang="en-US" sz="2400" b="1">
                <a:latin typeface="Times New Roman"/>
                <a:ea typeface="Times New Roman"/>
                <a:cs typeface="Times New Roman"/>
                <a:sym typeface="Times New Roman"/>
              </a:rPr>
              <a:t>Abstract classes</a:t>
            </a:r>
            <a:r>
              <a:rPr lang="en-US" sz="2400">
                <a:latin typeface="Times New Roman"/>
                <a:ea typeface="Times New Roman"/>
                <a:cs typeface="Times New Roman"/>
                <a:sym typeface="Times New Roman"/>
              </a:rPr>
              <a:t> provide an generic base class that can be used by concrete classes to provide an interface and/or implementation.</a:t>
            </a:r>
            <a:endParaRPr sz="2400" b="1">
              <a:latin typeface="Times New Roman"/>
              <a:ea typeface="Times New Roman"/>
              <a:cs typeface="Times New Roman"/>
              <a:sym typeface="Times New Roman"/>
            </a:endParaRPr>
          </a:p>
          <a:p>
            <a:pPr marL="182880" lvl="0" indent="-30479" algn="just" rtl="0">
              <a:lnSpc>
                <a:spcPct val="100000"/>
              </a:lnSpc>
              <a:spcBef>
                <a:spcPts val="900"/>
              </a:spcBef>
              <a:spcAft>
                <a:spcPts val="0"/>
              </a:spcAft>
              <a:buSzPts val="2400"/>
              <a:buNone/>
            </a:pPr>
            <a:endParaRPr sz="2400">
              <a:latin typeface="Times New Roman"/>
              <a:ea typeface="Times New Roman"/>
              <a:cs typeface="Times New Roman"/>
              <a:sym typeface="Times New Roman"/>
            </a:endParaRPr>
          </a:p>
          <a:p>
            <a:pPr marL="182880" lvl="0" indent="-30479" algn="just" rtl="0">
              <a:lnSpc>
                <a:spcPct val="100000"/>
              </a:lnSpc>
              <a:spcBef>
                <a:spcPts val="900"/>
              </a:spcBef>
              <a:spcAft>
                <a:spcPts val="0"/>
              </a:spcAft>
              <a:buSzPts val="2400"/>
              <a:buNone/>
            </a:pP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3217</Words>
  <Application>Microsoft Office PowerPoint</Application>
  <PresentationFormat>Widescreen</PresentationFormat>
  <Paragraphs>409</Paragraphs>
  <Slides>46</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Times New Roman</vt:lpstr>
      <vt:lpstr>Noto Sans Symbols</vt:lpstr>
      <vt:lpstr>Century Gothic</vt:lpstr>
      <vt:lpstr>Calibri</vt:lpstr>
      <vt:lpstr>Arial</vt:lpstr>
      <vt:lpstr>Quattrocento Sans</vt:lpstr>
      <vt:lpstr>Garamond</vt:lpstr>
      <vt:lpstr>Roboto</vt:lpstr>
      <vt:lpstr>Savon</vt:lpstr>
      <vt:lpstr>Content list</vt:lpstr>
      <vt:lpstr>Pure-Virtual destructor</vt:lpstr>
      <vt:lpstr>Pure-Virtual destructor</vt:lpstr>
      <vt:lpstr>Case-01</vt:lpstr>
      <vt:lpstr>Case-01</vt:lpstr>
      <vt:lpstr>PowerPoint Presentation</vt:lpstr>
      <vt:lpstr>Example</vt:lpstr>
      <vt:lpstr>Week Ten– Class Two</vt:lpstr>
      <vt:lpstr>Abstract Class</vt:lpstr>
      <vt:lpstr>Abstract Class-Cont.</vt:lpstr>
      <vt:lpstr>Abstract Classes</vt:lpstr>
      <vt:lpstr>Abstract Clas - Example</vt:lpstr>
      <vt:lpstr>PowerPoint Presentation</vt:lpstr>
      <vt:lpstr>Concepts!</vt:lpstr>
      <vt:lpstr>Can a destructor be pure virtual in C++?</vt:lpstr>
      <vt:lpstr>Concrete Class</vt:lpstr>
      <vt:lpstr>PowerPoint Presentation</vt:lpstr>
      <vt:lpstr>Example</vt:lpstr>
      <vt:lpstr>Solution</vt:lpstr>
      <vt:lpstr>We can have pointers and references of abstract class type. </vt:lpstr>
      <vt:lpstr>Why can't we create Object of an Abstract Class? </vt:lpstr>
      <vt:lpstr>Interface  </vt:lpstr>
      <vt:lpstr>Interface vs Abstract Classes</vt:lpstr>
      <vt:lpstr>Interface vs Abstract Classes</vt:lpstr>
      <vt:lpstr>Week Ten– Class Three</vt:lpstr>
      <vt:lpstr>Generic Programming!</vt:lpstr>
      <vt:lpstr>Generic Programming!</vt:lpstr>
      <vt:lpstr>generic programming</vt:lpstr>
      <vt:lpstr>Generics</vt:lpstr>
      <vt:lpstr>C++ Templates</vt:lpstr>
      <vt:lpstr>C++ Templates</vt:lpstr>
      <vt:lpstr>How to declare a function template?</vt:lpstr>
      <vt:lpstr>Function Templates-Generic Function</vt:lpstr>
      <vt:lpstr>How templates work?</vt:lpstr>
      <vt:lpstr>Function Templates with Multiple Parameters</vt:lpstr>
      <vt:lpstr>Function Templates with Multiple Parameters </vt:lpstr>
      <vt:lpstr>Overloading a Function Template</vt:lpstr>
      <vt:lpstr>Restrictions of Generic Functions</vt:lpstr>
      <vt:lpstr>Class Templates-Generic Class</vt:lpstr>
      <vt:lpstr>How to declare a class template?</vt:lpstr>
      <vt:lpstr>How to create a class template object?</vt:lpstr>
      <vt:lpstr>Example</vt:lpstr>
      <vt:lpstr>Template Function with Two Generic Types</vt:lpstr>
      <vt:lpstr>Specialized Template</vt:lpstr>
      <vt:lpstr>Overloading a Generic Function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cp:lastModifiedBy>Rawal Abbasi</cp:lastModifiedBy>
  <cp:revision>2</cp:revision>
  <dcterms:modified xsi:type="dcterms:W3CDTF">2024-05-01T14:37:36Z</dcterms:modified>
</cp:coreProperties>
</file>