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06" r:id="rId20"/>
    <p:sldId id="307" r:id="rId21"/>
    <p:sldId id="308" r:id="rId22"/>
    <p:sldId id="309" r:id="rId23"/>
    <p:sldId id="310" r:id="rId24"/>
    <p:sldId id="311" r:id="rId25"/>
    <p:sldId id="305" r:id="rId26"/>
    <p:sldId id="276" r:id="rId27"/>
    <p:sldId id="278" r:id="rId28"/>
    <p:sldId id="279" r:id="rId29"/>
    <p:sldId id="280" r:id="rId30"/>
    <p:sldId id="281" r:id="rId31"/>
    <p:sldId id="314" r:id="rId32"/>
    <p:sldId id="315" r:id="rId33"/>
    <p:sldId id="317" r:id="rId34"/>
    <p:sldId id="282" r:id="rId35"/>
    <p:sldId id="318" r:id="rId36"/>
    <p:sldId id="319" r:id="rId37"/>
    <p:sldId id="312" r:id="rId38"/>
    <p:sldId id="313" r:id="rId39"/>
    <p:sldId id="283" r:id="rId40"/>
    <p:sldId id="284" r:id="rId41"/>
    <p:sldId id="285" r:id="rId42"/>
    <p:sldId id="286" r:id="rId43"/>
    <p:sldId id="287" r:id="rId44"/>
    <p:sldId id="290" r:id="rId45"/>
    <p:sldId id="291" r:id="rId46"/>
    <p:sldId id="292" r:id="rId47"/>
    <p:sldId id="288" r:id="rId48"/>
    <p:sldId id="289"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Lst>
  <p:sldSz cx="12192000" cy="6858000"/>
  <p:notesSz cx="6858000" cy="9144000"/>
  <p:embeddedFontLst>
    <p:embeddedFont>
      <p:font typeface="Century Gothic" panose="020B0502020202020204" pitchFamily="34" charset="0"/>
      <p:regular r:id="rId63"/>
      <p:bold r:id="rId64"/>
      <p:italic r:id="rId65"/>
      <p:boldItalic r:id="rId66"/>
    </p:embeddedFont>
    <p:embeddedFont>
      <p:font typeface="Garamond" panose="02020404030301010803" pitchFamily="18" charset="0"/>
      <p:regular r:id="rId67"/>
      <p:bold r:id="rId68"/>
      <p: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9CC872-59DA-41C2-8864-92E2C3E686D2}">
  <a:tblStyle styleId="{FE9CC872-59DA-41C2-8864-92E2C3E686D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000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794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67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9"/>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a:spLocks noGrp="1"/>
          </p:cNvSpPr>
          <p:nvPr>
            <p:ph type="pic" idx="2"/>
          </p:nvPr>
        </p:nvSpPr>
        <p:spPr>
          <a:xfrm>
            <a:off x="228599" y="237744"/>
            <a:ext cx="8531352" cy="6382512"/>
          </a:xfrm>
          <a:prstGeom prst="rect">
            <a:avLst/>
          </a:prstGeom>
          <a:solidFill>
            <a:srgbClr val="76CEEF"/>
          </a:solidFill>
          <a:ln>
            <a:noFill/>
          </a:ln>
        </p:spPr>
      </p:sp>
      <p:sp>
        <p:nvSpPr>
          <p:cNvPr id="89" name="Google Shape;89;p1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1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1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www.geeksforgeeks.org/c-plus-plus/"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Week Fifteen– Class 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23"/>
          <p:cNvSpPr/>
          <p:nvPr/>
        </p:nvSpPr>
        <p:spPr>
          <a:xfrm>
            <a:off x="234696" y="237744"/>
            <a:ext cx="4419599"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txBox="1">
            <a:spLocks noGrp="1"/>
          </p:cNvSpPr>
          <p:nvPr>
            <p:ph type="title"/>
          </p:nvPr>
        </p:nvSpPr>
        <p:spPr>
          <a:xfrm>
            <a:off x="573409" y="559477"/>
            <a:ext cx="3765200" cy="570993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a:buNone/>
            </a:pPr>
            <a:r>
              <a:rPr lang="en-US"/>
              <a:t>catch {} block</a:t>
            </a:r>
            <a:endParaRPr/>
          </a:p>
        </p:txBody>
      </p:sp>
      <p:grpSp>
        <p:nvGrpSpPr>
          <p:cNvPr id="178" name="Google Shape;178;p23"/>
          <p:cNvGrpSpPr/>
          <p:nvPr/>
        </p:nvGrpSpPr>
        <p:grpSpPr>
          <a:xfrm>
            <a:off x="5481200" y="1533707"/>
            <a:ext cx="5900027" cy="3765197"/>
            <a:chOff x="3076" y="732760"/>
            <a:chExt cx="5900027" cy="3765197"/>
          </a:xfrm>
        </p:grpSpPr>
        <p:sp>
          <p:nvSpPr>
            <p:cNvPr id="179" name="Google Shape;179;p23"/>
            <p:cNvSpPr/>
            <p:nvPr/>
          </p:nvSpPr>
          <p:spPr>
            <a:xfrm>
              <a:off x="3076" y="732760"/>
              <a:ext cx="949429" cy="94942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3076" y="1844093"/>
              <a:ext cx="2712656" cy="94095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txBox="1"/>
            <p:nvPr/>
          </p:nvSpPr>
          <p:spPr>
            <a:xfrm>
              <a:off x="3076" y="1844093"/>
              <a:ext cx="2712656" cy="94095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a:solidFill>
                    <a:schemeClr val="dk1"/>
                  </a:solidFill>
                  <a:latin typeface="Times New Roman"/>
                  <a:ea typeface="Times New Roman"/>
                  <a:cs typeface="Times New Roman"/>
                  <a:sym typeface="Times New Roman"/>
                </a:rPr>
                <a:t>This block catches the error thrown by try block. This block contains method to customize error.</a:t>
              </a:r>
              <a:endParaRPr sz="1600">
                <a:solidFill>
                  <a:schemeClr val="dk1"/>
                </a:solidFill>
                <a:latin typeface="Times New Roman"/>
                <a:ea typeface="Times New Roman"/>
                <a:cs typeface="Times New Roman"/>
                <a:sym typeface="Times New Roman"/>
              </a:endParaRPr>
            </a:p>
          </p:txBody>
        </p:sp>
        <p:sp>
          <p:nvSpPr>
            <p:cNvPr id="182" name="Google Shape;182;p23"/>
            <p:cNvSpPr/>
            <p:nvPr/>
          </p:nvSpPr>
          <p:spPr>
            <a:xfrm>
              <a:off x="3076" y="2860350"/>
              <a:ext cx="2712656" cy="16376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3190447" y="732760"/>
              <a:ext cx="949429" cy="94942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3190447" y="1844093"/>
              <a:ext cx="2712656" cy="94095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p:nvPr/>
          </p:nvSpPr>
          <p:spPr>
            <a:xfrm>
              <a:off x="3190447" y="1844093"/>
              <a:ext cx="2712656" cy="94095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3600"/>
                <a:buFont typeface="Century Gothic"/>
                <a:buNone/>
              </a:pPr>
              <a:r>
                <a:rPr lang="en-US" sz="3600" b="1">
                  <a:solidFill>
                    <a:schemeClr val="dk1"/>
                  </a:solidFill>
                  <a:latin typeface="Century Gothic"/>
                  <a:ea typeface="Century Gothic"/>
                  <a:cs typeface="Century Gothic"/>
                  <a:sym typeface="Century Gothic"/>
                </a:rPr>
                <a:t>Syntax:</a:t>
              </a:r>
              <a:endParaRPr/>
            </a:p>
          </p:txBody>
        </p:sp>
        <p:sp>
          <p:nvSpPr>
            <p:cNvPr id="186" name="Google Shape;186;p23"/>
            <p:cNvSpPr/>
            <p:nvPr/>
          </p:nvSpPr>
          <p:spPr>
            <a:xfrm>
              <a:off x="3190447" y="2860350"/>
              <a:ext cx="2712656" cy="16376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txBox="1"/>
            <p:nvPr/>
          </p:nvSpPr>
          <p:spPr>
            <a:xfrm>
              <a:off x="3190447" y="2860350"/>
              <a:ext cx="2712656" cy="163760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catch</a:t>
              </a:r>
              <a:endParaRPr sz="2000">
                <a:solidFill>
                  <a:schemeClr val="dk1"/>
                </a:solidFill>
                <a:latin typeface="Times New Roman"/>
                <a:ea typeface="Times New Roman"/>
                <a:cs typeface="Times New Roman"/>
                <a:sym typeface="Times New Roman"/>
              </a:endParaRPr>
            </a:p>
            <a:p>
              <a:pPr marL="0" marR="0" lvl="0" indent="0" algn="l" rtl="0">
                <a:lnSpc>
                  <a:spcPct val="90000"/>
                </a:lnSpc>
                <a:spcBef>
                  <a:spcPts val="70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0" marR="0" lvl="0" indent="0" algn="l" rtl="0">
                <a:lnSpc>
                  <a:spcPct val="90000"/>
                </a:lnSpc>
                <a:spcBef>
                  <a:spcPts val="70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//defines method to control error;</a:t>
              </a:r>
              <a:endParaRPr sz="2000">
                <a:solidFill>
                  <a:schemeClr val="dk1"/>
                </a:solidFill>
                <a:latin typeface="Times New Roman"/>
                <a:ea typeface="Times New Roman"/>
                <a:cs typeface="Times New Roman"/>
                <a:sym typeface="Times New Roman"/>
              </a:endParaRPr>
            </a:p>
            <a:p>
              <a:pPr marL="0" marR="0" lvl="0" indent="0" algn="l" rtl="0">
                <a:lnSpc>
                  <a:spcPct val="90000"/>
                </a:lnSpc>
                <a:spcBef>
                  <a:spcPts val="70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throw function</a:t>
            </a:r>
            <a:endParaRPr/>
          </a:p>
        </p:txBody>
      </p:sp>
      <p:sp>
        <p:nvSpPr>
          <p:cNvPr id="193" name="Google Shape;193;p2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a:latin typeface="Times New Roman"/>
                <a:ea typeface="Times New Roman"/>
                <a:cs typeface="Times New Roman"/>
                <a:sym typeface="Times New Roman"/>
              </a:rPr>
              <a:t>This function is used to transfer the error from try block to catch block. This function plays major role to save program from crashing.</a:t>
            </a:r>
            <a:endParaRPr/>
          </a:p>
          <a:p>
            <a:pPr marL="182880" lvl="0" indent="-5079" algn="l" rtl="0">
              <a:lnSpc>
                <a:spcPct val="100000"/>
              </a:lnSpc>
              <a:spcBef>
                <a:spcPts val="900"/>
              </a:spcBef>
              <a:spcAft>
                <a:spcPts val="0"/>
              </a:spcAft>
              <a:buSzPts val="2800"/>
              <a:buNone/>
            </a:pPr>
            <a:endParaRPr sz="2800">
              <a:latin typeface="Times New Roman"/>
              <a:ea typeface="Times New Roman"/>
              <a:cs typeface="Times New Roman"/>
              <a:sym typeface="Times New Roman"/>
            </a:endParaRPr>
          </a:p>
          <a:p>
            <a:pPr marL="0" lvl="0" indent="0" algn="l" rtl="0">
              <a:lnSpc>
                <a:spcPct val="100000"/>
              </a:lnSpc>
              <a:spcBef>
                <a:spcPts val="900"/>
              </a:spcBef>
              <a:spcAft>
                <a:spcPts val="0"/>
              </a:spcAft>
              <a:buSzPts val="2800"/>
              <a:buNone/>
            </a:pPr>
            <a:r>
              <a:rPr lang="en-US" sz="2800">
                <a:latin typeface="Times New Roman"/>
                <a:ea typeface="Times New Roman"/>
                <a:cs typeface="Times New Roman"/>
                <a:sym typeface="Times New Roman"/>
              </a:rPr>
              <a:t>	Syntax:</a:t>
            </a:r>
            <a:endParaRPr/>
          </a:p>
          <a:p>
            <a:pPr marL="0" lvl="0" indent="0" algn="l" rtl="0">
              <a:lnSpc>
                <a:spcPct val="100000"/>
              </a:lnSpc>
              <a:spcBef>
                <a:spcPts val="900"/>
              </a:spcBef>
              <a:spcAft>
                <a:spcPts val="0"/>
              </a:spcAft>
              <a:buSzPts val="2800"/>
              <a:buNone/>
            </a:pPr>
            <a:r>
              <a:rPr lang="en-US" sz="2800">
                <a:latin typeface="Times New Roman"/>
                <a:ea typeface="Times New Roman"/>
                <a:cs typeface="Times New Roman"/>
                <a:sym typeface="Times New Roman"/>
              </a:rPr>
              <a:t>	</a:t>
            </a:r>
            <a:r>
              <a:rPr lang="en-US" sz="2800" b="1">
                <a:latin typeface="Times New Roman"/>
                <a:ea typeface="Times New Roman"/>
                <a:cs typeface="Times New Roman"/>
                <a:sym typeface="Times New Roman"/>
              </a:rPr>
              <a:t>throw(variable);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 Flow!</a:t>
            </a:r>
            <a:endParaRPr/>
          </a:p>
        </p:txBody>
      </p:sp>
      <p:pic>
        <p:nvPicPr>
          <p:cNvPr id="199" name="Google Shape;199;p25"/>
          <p:cNvPicPr preferRelativeResize="0">
            <a:picLocks noGrp="1"/>
          </p:cNvPicPr>
          <p:nvPr>
            <p:ph type="body" idx="1"/>
          </p:nvPr>
        </p:nvPicPr>
        <p:blipFill rotWithShape="1">
          <a:blip r:embed="rId3">
            <a:alphaModFix/>
          </a:blip>
          <a:srcRect/>
          <a:stretch/>
        </p:blipFill>
        <p:spPr>
          <a:xfrm>
            <a:off x="3532909" y="2568633"/>
            <a:ext cx="5187142" cy="35162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try-blocks and if-else</a:t>
            </a:r>
            <a:endParaRPr/>
          </a:p>
        </p:txBody>
      </p:sp>
      <p:sp>
        <p:nvSpPr>
          <p:cNvPr id="205" name="Google Shape;205;p26"/>
          <p:cNvSpPr txBox="1">
            <a:spLocks noGrp="1"/>
          </p:cNvSpPr>
          <p:nvPr>
            <p:ph type="body" idx="1"/>
          </p:nvPr>
        </p:nvSpPr>
        <p:spPr>
          <a:xfrm>
            <a:off x="1295401" y="2556932"/>
            <a:ext cx="9760526" cy="3318936"/>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800"/>
              <a:buChar char="◦"/>
            </a:pPr>
            <a:r>
              <a:rPr lang="en-US" sz="2800">
                <a:latin typeface="Times New Roman"/>
                <a:ea typeface="Times New Roman"/>
                <a:cs typeface="Times New Roman"/>
                <a:sym typeface="Times New Roman"/>
              </a:rPr>
              <a:t>try-blocks are very similar to if-else statements</a:t>
            </a:r>
            <a:endParaRPr/>
          </a:p>
          <a:p>
            <a:pPr marL="457200" lvl="1" indent="-182880" algn="l" rtl="0">
              <a:lnSpc>
                <a:spcPct val="100000"/>
              </a:lnSpc>
              <a:spcBef>
                <a:spcPts val="500"/>
              </a:spcBef>
              <a:spcAft>
                <a:spcPts val="0"/>
              </a:spcAft>
              <a:buSzPts val="2400"/>
              <a:buChar char="◦"/>
            </a:pPr>
            <a:r>
              <a:rPr lang="en-US" sz="2400">
                <a:latin typeface="Times New Roman"/>
                <a:ea typeface="Times New Roman"/>
                <a:cs typeface="Times New Roman"/>
                <a:sym typeface="Times New Roman"/>
              </a:rPr>
              <a:t>If everything is normal, the entire try-block is executed </a:t>
            </a:r>
            <a:endParaRPr/>
          </a:p>
          <a:p>
            <a:pPr marL="457200" lvl="1" indent="-182880" algn="l" rtl="0">
              <a:lnSpc>
                <a:spcPct val="100000"/>
              </a:lnSpc>
              <a:spcBef>
                <a:spcPts val="500"/>
              </a:spcBef>
              <a:spcAft>
                <a:spcPts val="0"/>
              </a:spcAft>
              <a:buSzPts val="2400"/>
              <a:buChar char="◦"/>
            </a:pPr>
            <a:r>
              <a:rPr lang="en-US" sz="2400">
                <a:latin typeface="Times New Roman"/>
                <a:ea typeface="Times New Roman"/>
                <a:cs typeface="Times New Roman"/>
                <a:sym typeface="Times New Roman"/>
              </a:rPr>
              <a:t>else, if an exception is thrown, the catch-block is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executed</a:t>
            </a:r>
            <a:endParaRPr/>
          </a:p>
          <a:p>
            <a:pPr marL="182880" lvl="0" indent="-182880" algn="l" rtl="0">
              <a:lnSpc>
                <a:spcPct val="100000"/>
              </a:lnSpc>
              <a:spcBef>
                <a:spcPts val="900"/>
              </a:spcBef>
              <a:spcAft>
                <a:spcPts val="0"/>
              </a:spcAft>
              <a:buSzPts val="2800"/>
              <a:buChar char="◦"/>
            </a:pPr>
            <a:r>
              <a:rPr lang="en-US" sz="2800">
                <a:latin typeface="Times New Roman"/>
                <a:ea typeface="Times New Roman"/>
                <a:cs typeface="Times New Roman"/>
                <a:sym typeface="Times New Roman"/>
              </a:rPr>
              <a:t>A big difference between try-blocks and if-else statements is the try-block's ability to send a  message to one of its branches</a:t>
            </a:r>
            <a:endParaRPr/>
          </a:p>
          <a:p>
            <a:pPr marL="182880" lvl="0" indent="-81279" algn="l" rtl="0">
              <a:lnSpc>
                <a:spcPct val="100000"/>
              </a:lnSpc>
              <a:spcBef>
                <a:spcPts val="900"/>
              </a:spcBef>
              <a:spcAft>
                <a:spcPts val="0"/>
              </a:spcAft>
              <a:buSzPts val="1600"/>
              <a:buNone/>
            </a:pP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27"/>
          <p:cNvSpPr/>
          <p:nvPr/>
        </p:nvSpPr>
        <p:spPr>
          <a:xfrm>
            <a:off x="0" y="0"/>
            <a:ext cx="12192000" cy="6858000"/>
          </a:xfrm>
          <a:prstGeom prst="rect">
            <a:avLst/>
          </a:prstGeom>
          <a:blipFill rotWithShape="1">
            <a:blip r:embed="rId3">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27"/>
          <p:cNvGrpSpPr/>
          <p:nvPr/>
        </p:nvGrpSpPr>
        <p:grpSpPr>
          <a:xfrm>
            <a:off x="4828372" y="1267730"/>
            <a:ext cx="1567331" cy="645295"/>
            <a:chOff x="5318306" y="1386268"/>
            <a:chExt cx="1567331" cy="645295"/>
          </a:xfrm>
        </p:grpSpPr>
        <p:cxnSp>
          <p:nvCxnSpPr>
            <p:cNvPr id="215" name="Google Shape;215;p27"/>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16" name="Google Shape;216;p27"/>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17" name="Google Shape;217;p27"/>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18" name="Google Shape;218;p2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27"/>
          <p:cNvSpPr txBox="1">
            <a:spLocks noGrp="1"/>
          </p:cNvSpPr>
          <p:nvPr>
            <p:ph type="title"/>
          </p:nvPr>
        </p:nvSpPr>
        <p:spPr>
          <a:xfrm>
            <a:off x="8560024" y="1559768"/>
            <a:ext cx="3238829" cy="3135379"/>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FFFFFF"/>
              </a:buClr>
              <a:buSzPts val="4800"/>
              <a:buFont typeface="Century Gothic"/>
              <a:buNone/>
            </a:pPr>
            <a:r>
              <a:rPr lang="en-US" cap="none">
                <a:solidFill>
                  <a:srgbClr val="FFFFFF"/>
                </a:solidFill>
              </a:rPr>
              <a:t>EXAMPLE</a:t>
            </a:r>
            <a:endParaRPr/>
          </a:p>
        </p:txBody>
      </p:sp>
      <p:sp>
        <p:nvSpPr>
          <p:cNvPr id="220" name="Google Shape;220;p27"/>
          <p:cNvSpPr/>
          <p:nvPr/>
        </p:nvSpPr>
        <p:spPr>
          <a:xfrm>
            <a:off x="-1867" y="0"/>
            <a:ext cx="816874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27"/>
          <p:cNvSpPr/>
          <p:nvPr/>
        </p:nvSpPr>
        <p:spPr>
          <a:xfrm>
            <a:off x="9219318" y="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27"/>
          <p:cNvCxnSpPr/>
          <p:nvPr/>
        </p:nvCxnSpPr>
        <p:spPr>
          <a:xfrm>
            <a:off x="9333618" y="-1172"/>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23" name="Google Shape;223;p27"/>
          <p:cNvCxnSpPr/>
          <p:nvPr/>
        </p:nvCxnSpPr>
        <p:spPr>
          <a:xfrm>
            <a:off x="11025258" y="-1172"/>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pic>
        <p:nvPicPr>
          <p:cNvPr id="224" name="Google Shape;224;p27"/>
          <p:cNvPicPr preferRelativeResize="0"/>
          <p:nvPr/>
        </p:nvPicPr>
        <p:blipFill rotWithShape="1">
          <a:blip r:embed="rId4">
            <a:alphaModFix/>
          </a:blip>
          <a:srcRect/>
          <a:stretch/>
        </p:blipFill>
        <p:spPr>
          <a:xfrm>
            <a:off x="1755779" y="645106"/>
            <a:ext cx="4684212" cy="5559896"/>
          </a:xfrm>
          <a:prstGeom prst="rect">
            <a:avLst/>
          </a:prstGeom>
          <a:noFill/>
          <a:ln>
            <a:noFill/>
          </a:ln>
        </p:spPr>
      </p:pic>
      <p:cxnSp>
        <p:nvCxnSpPr>
          <p:cNvPr id="225" name="Google Shape;225;p27"/>
          <p:cNvCxnSpPr/>
          <p:nvPr/>
        </p:nvCxnSpPr>
        <p:spPr>
          <a:xfrm>
            <a:off x="9333618" y="644123"/>
            <a:ext cx="1691640" cy="0"/>
          </a:xfrm>
          <a:prstGeom prst="straightConnector1">
            <a:avLst/>
          </a:prstGeom>
          <a:solidFill>
            <a:srgbClr val="262626"/>
          </a:solidFill>
          <a:ln w="9525" cap="flat" cmpd="sng">
            <a:solidFill>
              <a:schemeClr val="dk1"/>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Using Multiple catch blocks</a:t>
            </a:r>
            <a:endParaRPr/>
          </a:p>
        </p:txBody>
      </p:sp>
      <p:sp>
        <p:nvSpPr>
          <p:cNvPr id="231" name="Google Shape;231;p28"/>
          <p:cNvSpPr/>
          <p:nvPr/>
        </p:nvSpPr>
        <p:spPr>
          <a:xfrm>
            <a:off x="1190625" y="1691091"/>
            <a:ext cx="6096000"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x[3] = {-1,2};</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for(int i=0; i&lt;2; i++)</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ex = x[i];</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(ex &gt; 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throwing numeric value as exception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throwing a character as exception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p:txBody>
      </p:sp>
      <p:sp>
        <p:nvSpPr>
          <p:cNvPr id="232" name="Google Shape;232;p28"/>
          <p:cNvSpPr/>
          <p:nvPr/>
        </p:nvSpPr>
        <p:spPr>
          <a:xfrm>
            <a:off x="5938838" y="2522087"/>
            <a:ext cx="6096000"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catch (int ex)  // to catch numeric exceptions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"Integer exception\n";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catch (char ex) // to catch character/string exceptions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"Character exception\n";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Example of simple try-throw-catch</a:t>
            </a:r>
            <a:endParaRPr/>
          </a:p>
        </p:txBody>
      </p:sp>
      <p:pic>
        <p:nvPicPr>
          <p:cNvPr id="238" name="Google Shape;238;p29"/>
          <p:cNvPicPr preferRelativeResize="0">
            <a:picLocks noGrp="1"/>
          </p:cNvPicPr>
          <p:nvPr>
            <p:ph type="body" idx="1"/>
          </p:nvPr>
        </p:nvPicPr>
        <p:blipFill rotWithShape="1">
          <a:blip r:embed="rId3">
            <a:alphaModFix/>
          </a:blip>
          <a:srcRect/>
          <a:stretch/>
        </p:blipFill>
        <p:spPr>
          <a:xfrm>
            <a:off x="3209579" y="2014194"/>
            <a:ext cx="3981795" cy="43502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Multiple Catches</a:t>
            </a:r>
            <a:endParaRPr/>
          </a:p>
        </p:txBody>
      </p:sp>
      <p:pic>
        <p:nvPicPr>
          <p:cNvPr id="244" name="Google Shape;244;p30"/>
          <p:cNvPicPr preferRelativeResize="0">
            <a:picLocks noGrp="1"/>
          </p:cNvPicPr>
          <p:nvPr>
            <p:ph type="body" idx="1"/>
          </p:nvPr>
        </p:nvPicPr>
        <p:blipFill rotWithShape="1">
          <a:blip r:embed="rId3">
            <a:alphaModFix/>
          </a:blip>
          <a:srcRect/>
          <a:stretch/>
        </p:blipFill>
        <p:spPr>
          <a:xfrm>
            <a:off x="1671203" y="2550737"/>
            <a:ext cx="4014701" cy="3314700"/>
          </a:xfrm>
          <a:prstGeom prst="rect">
            <a:avLst/>
          </a:prstGeom>
          <a:noFill/>
          <a:ln>
            <a:noFill/>
          </a:ln>
        </p:spPr>
      </p:pic>
      <p:pic>
        <p:nvPicPr>
          <p:cNvPr id="245" name="Google Shape;245;p30"/>
          <p:cNvPicPr preferRelativeResize="0"/>
          <p:nvPr/>
        </p:nvPicPr>
        <p:blipFill rotWithShape="1">
          <a:blip r:embed="rId4">
            <a:alphaModFix/>
          </a:blip>
          <a:srcRect/>
          <a:stretch/>
        </p:blipFill>
        <p:spPr>
          <a:xfrm>
            <a:off x="6518909" y="2550737"/>
            <a:ext cx="4262697"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Catch all exceptions / Default Catch</a:t>
            </a:r>
            <a:endParaRPr/>
          </a:p>
        </p:txBody>
      </p:sp>
      <p:pic>
        <p:nvPicPr>
          <p:cNvPr id="251" name="Google Shape;251;p31"/>
          <p:cNvPicPr preferRelativeResize="0">
            <a:picLocks noGrp="1"/>
          </p:cNvPicPr>
          <p:nvPr>
            <p:ph type="body" idx="1"/>
          </p:nvPr>
        </p:nvPicPr>
        <p:blipFill rotWithShape="1">
          <a:blip r:embed="rId3">
            <a:alphaModFix/>
          </a:blip>
          <a:srcRect/>
          <a:stretch/>
        </p:blipFill>
        <p:spPr>
          <a:xfrm>
            <a:off x="1705455" y="2515900"/>
            <a:ext cx="3997076" cy="3502515"/>
          </a:xfrm>
          <a:prstGeom prst="rect">
            <a:avLst/>
          </a:prstGeom>
          <a:noFill/>
          <a:ln>
            <a:noFill/>
          </a:ln>
        </p:spPr>
      </p:pic>
      <p:pic>
        <p:nvPicPr>
          <p:cNvPr id="252" name="Google Shape;252;p31"/>
          <p:cNvPicPr preferRelativeResize="0"/>
          <p:nvPr/>
        </p:nvPicPr>
        <p:blipFill rotWithShape="1">
          <a:blip r:embed="rId4">
            <a:alphaModFix/>
          </a:blip>
          <a:srcRect/>
          <a:stretch/>
        </p:blipFill>
        <p:spPr>
          <a:xfrm>
            <a:off x="6768204" y="2515900"/>
            <a:ext cx="3880399" cy="3436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Without catch</a:t>
            </a:r>
          </a:p>
        </p:txBody>
      </p:sp>
      <p:sp>
        <p:nvSpPr>
          <p:cNvPr id="3" name="Content Placeholder 2"/>
          <p:cNvSpPr>
            <a:spLocks noGrp="1"/>
          </p:cNvSpPr>
          <p:nvPr>
            <p:ph idx="1"/>
          </p:nvPr>
        </p:nvSpPr>
        <p:spPr>
          <a:xfrm>
            <a:off x="1066800" y="2103119"/>
            <a:ext cx="10058400" cy="4268183"/>
          </a:xfrm>
        </p:spPr>
        <p:txBody>
          <a:bodyPr>
            <a:normAutofit fontScale="40000" lnSpcReduction="20000"/>
          </a:bodyPr>
          <a:lstStyle/>
          <a:p>
            <a:pPr marL="114300" indent="0">
              <a:buNone/>
            </a:pPr>
            <a:r>
              <a:rPr lang="en-US" dirty="0"/>
              <a:t>#include &lt;</a:t>
            </a:r>
            <a:r>
              <a:rPr lang="en-US" dirty="0" err="1"/>
              <a:t>iostream</a:t>
            </a:r>
            <a:r>
              <a:rPr lang="en-US" dirty="0"/>
              <a:t>&gt;</a:t>
            </a:r>
          </a:p>
          <a:p>
            <a:pPr marL="114300" indent="0">
              <a:buNone/>
            </a:pPr>
            <a:r>
              <a:rPr lang="en-US" dirty="0"/>
              <a:t>#include &lt;exception&gt;</a:t>
            </a:r>
          </a:p>
          <a:p>
            <a:pPr marL="114300" indent="0">
              <a:buNone/>
            </a:pPr>
            <a:r>
              <a:rPr lang="en-US" dirty="0"/>
              <a:t>using namespace </a:t>
            </a:r>
            <a:r>
              <a:rPr lang="en-US" dirty="0" err="1"/>
              <a:t>std</a:t>
            </a:r>
            <a:r>
              <a:rPr lang="en-US" dirty="0"/>
              <a:t>;</a:t>
            </a:r>
          </a:p>
          <a:p>
            <a:pPr marL="114300" indent="0">
              <a:buNone/>
            </a:pPr>
            <a:r>
              <a:rPr lang="en-US" dirty="0"/>
              <a:t>double </a:t>
            </a:r>
            <a:r>
              <a:rPr lang="en-US" dirty="0" err="1"/>
              <a:t>zeroDivision</a:t>
            </a:r>
            <a:r>
              <a:rPr lang="en-US" dirty="0"/>
              <a:t>(</a:t>
            </a:r>
            <a:r>
              <a:rPr lang="en-US" dirty="0" err="1"/>
              <a:t>int</a:t>
            </a:r>
            <a:r>
              <a:rPr lang="en-US" dirty="0"/>
              <a:t> x, </a:t>
            </a:r>
            <a:r>
              <a:rPr lang="en-US" dirty="0" err="1"/>
              <a:t>int</a:t>
            </a:r>
            <a:r>
              <a:rPr lang="en-US" dirty="0"/>
              <a:t> y) {</a:t>
            </a:r>
          </a:p>
          <a:p>
            <a:pPr marL="114300" indent="0">
              <a:buNone/>
            </a:pPr>
            <a:r>
              <a:rPr lang="en-US" dirty="0"/>
              <a:t>if (y == 0) {</a:t>
            </a:r>
          </a:p>
          <a:p>
            <a:pPr marL="114300" indent="0">
              <a:buNone/>
            </a:pPr>
            <a:r>
              <a:rPr lang="en-US" dirty="0"/>
              <a:t>		throw y;}</a:t>
            </a:r>
          </a:p>
          <a:p>
            <a:pPr marL="114300" indent="0">
              <a:buNone/>
            </a:pPr>
            <a:r>
              <a:rPr lang="en-US" dirty="0"/>
              <a:t>	return (x / y);}</a:t>
            </a:r>
          </a:p>
          <a:p>
            <a:pPr marL="114300" indent="0">
              <a:buNone/>
            </a:pPr>
            <a:r>
              <a:rPr lang="en-US" dirty="0" err="1"/>
              <a:t>int</a:t>
            </a:r>
            <a:r>
              <a:rPr lang="en-US" dirty="0"/>
              <a:t> main() {</a:t>
            </a:r>
          </a:p>
          <a:p>
            <a:pPr marL="114300" indent="0">
              <a:buNone/>
            </a:pPr>
            <a:r>
              <a:rPr lang="en-US" dirty="0"/>
              <a:t>	</a:t>
            </a:r>
            <a:r>
              <a:rPr lang="en-US" dirty="0" err="1"/>
              <a:t>int</a:t>
            </a:r>
            <a:r>
              <a:rPr lang="en-US" dirty="0"/>
              <a:t> numerator;</a:t>
            </a:r>
          </a:p>
          <a:p>
            <a:pPr marL="114300" indent="0">
              <a:buNone/>
            </a:pPr>
            <a:r>
              <a:rPr lang="en-US" dirty="0"/>
              <a:t>	</a:t>
            </a:r>
            <a:r>
              <a:rPr lang="en-US" dirty="0" err="1"/>
              <a:t>int</a:t>
            </a:r>
            <a:r>
              <a:rPr lang="en-US" dirty="0"/>
              <a:t> denominator;</a:t>
            </a:r>
          </a:p>
          <a:p>
            <a:pPr marL="114300" indent="0">
              <a:buNone/>
            </a:pPr>
            <a:r>
              <a:rPr lang="en-US" dirty="0"/>
              <a:t>	double result;</a:t>
            </a:r>
          </a:p>
          <a:p>
            <a:pPr marL="114300" indent="0">
              <a:buNone/>
            </a:pPr>
            <a:r>
              <a:rPr lang="en-US" dirty="0"/>
              <a:t>	</a:t>
            </a:r>
            <a:r>
              <a:rPr lang="en-US" dirty="0" err="1"/>
              <a:t>cout</a:t>
            </a:r>
            <a:r>
              <a:rPr lang="en-US" dirty="0"/>
              <a:t> &lt;&lt; "enter numerator and denominator: " &lt;&lt; </a:t>
            </a:r>
            <a:r>
              <a:rPr lang="en-US" dirty="0" err="1"/>
              <a:t>endl</a:t>
            </a:r>
            <a:r>
              <a:rPr lang="en-US" dirty="0"/>
              <a:t>;</a:t>
            </a:r>
          </a:p>
          <a:p>
            <a:pPr marL="114300" indent="0">
              <a:buNone/>
            </a:pPr>
            <a:r>
              <a:rPr lang="en-US" dirty="0"/>
              <a:t>	</a:t>
            </a:r>
            <a:r>
              <a:rPr lang="en-US" dirty="0" err="1"/>
              <a:t>cin</a:t>
            </a:r>
            <a:r>
              <a:rPr lang="en-US" dirty="0"/>
              <a:t>&gt;&gt;numerator&gt;&gt;denominator;</a:t>
            </a:r>
          </a:p>
          <a:p>
            <a:pPr marL="114300" indent="0">
              <a:buNone/>
            </a:pPr>
            <a:r>
              <a:rPr lang="en-US" dirty="0"/>
              <a:t>	</a:t>
            </a:r>
          </a:p>
          <a:p>
            <a:pPr marL="114300" indent="0">
              <a:buNone/>
            </a:pPr>
            <a:r>
              <a:rPr lang="en-US" dirty="0"/>
              <a:t>	try {</a:t>
            </a:r>
          </a:p>
          <a:p>
            <a:pPr marL="114300" indent="0">
              <a:buNone/>
            </a:pPr>
            <a:r>
              <a:rPr lang="en-US" dirty="0"/>
              <a:t>		result = </a:t>
            </a:r>
            <a:r>
              <a:rPr lang="en-US" dirty="0" err="1"/>
              <a:t>zeroDivision</a:t>
            </a:r>
            <a:r>
              <a:rPr lang="en-US" dirty="0"/>
              <a:t>(numerator, denominator);</a:t>
            </a:r>
          </a:p>
          <a:p>
            <a:pPr marL="114300" indent="0">
              <a:buNone/>
            </a:pPr>
            <a:r>
              <a:rPr lang="en-US" dirty="0"/>
              <a:t>		</a:t>
            </a:r>
            <a:r>
              <a:rPr lang="en-US" dirty="0" err="1"/>
              <a:t>cout</a:t>
            </a:r>
            <a:r>
              <a:rPr lang="en-US" dirty="0"/>
              <a:t> &lt;&lt; "result is " &lt;&lt; result &lt;&lt; </a:t>
            </a:r>
            <a:r>
              <a:rPr lang="en-US" dirty="0" err="1"/>
              <a:t>endl</a:t>
            </a:r>
            <a:r>
              <a:rPr lang="en-US" dirty="0"/>
              <a:t>;	}</a:t>
            </a:r>
          </a:p>
          <a:p>
            <a:pPr marL="114300" indent="0">
              <a:buNone/>
            </a:pPr>
            <a:r>
              <a:rPr lang="en-US" dirty="0"/>
              <a:t>	</a:t>
            </a:r>
          </a:p>
          <a:p>
            <a:r>
              <a:rPr lang="en-US" dirty="0"/>
              <a:t>	return 0;}</a:t>
            </a:r>
          </a:p>
          <a:p>
            <a:endParaRPr lang="en-US" dirty="0"/>
          </a:p>
        </p:txBody>
      </p:sp>
    </p:spTree>
    <p:extLst>
      <p:ext uri="{BB962C8B-B14F-4D97-AF65-F5344CB8AC3E}">
        <p14:creationId xmlns:p14="http://schemas.microsoft.com/office/powerpoint/2010/main" val="395750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Errors!</a:t>
            </a:r>
            <a:endParaRPr/>
          </a:p>
        </p:txBody>
      </p:sp>
      <p:sp>
        <p:nvSpPr>
          <p:cNvPr id="122" name="Google Shape;122;p15"/>
          <p:cNvSpPr txBox="1">
            <a:spLocks noGrp="1"/>
          </p:cNvSpPr>
          <p:nvPr>
            <p:ph type="body" idx="1"/>
          </p:nvPr>
        </p:nvSpPr>
        <p:spPr>
          <a:xfrm>
            <a:off x="1196927" y="2014194"/>
            <a:ext cx="9601196" cy="3616036"/>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000"/>
              <a:buChar char="◦"/>
            </a:pPr>
            <a:r>
              <a:rPr lang="en-US" sz="2000">
                <a:latin typeface="Times New Roman"/>
                <a:ea typeface="Times New Roman"/>
                <a:cs typeface="Times New Roman"/>
                <a:sym typeface="Times New Roman"/>
              </a:rPr>
              <a:t>In software industrial programming most of the programs contain bugs. Errors can be broadly categorized into two types. We will discuss them one by one.</a:t>
            </a:r>
            <a:endParaRPr/>
          </a:p>
          <a:p>
            <a:pPr marL="617220" lvl="1" indent="-342899" algn="l" rtl="0">
              <a:lnSpc>
                <a:spcPct val="100000"/>
              </a:lnSpc>
              <a:spcBef>
                <a:spcPts val="500"/>
              </a:spcBef>
              <a:spcAft>
                <a:spcPts val="0"/>
              </a:spcAft>
              <a:buSzPts val="2000"/>
              <a:buFont typeface="Century Gothic"/>
              <a:buAutoNum type="arabicPeriod"/>
            </a:pPr>
            <a:r>
              <a:rPr lang="en-US" sz="2000">
                <a:latin typeface="Times New Roman"/>
                <a:ea typeface="Times New Roman"/>
                <a:cs typeface="Times New Roman"/>
                <a:sym typeface="Times New Roman"/>
              </a:rPr>
              <a:t>Compile Time Errors</a:t>
            </a:r>
            <a:endParaRPr/>
          </a:p>
          <a:p>
            <a:pPr marL="617220" lvl="1" indent="-342899" algn="l" rtl="0">
              <a:lnSpc>
                <a:spcPct val="100000"/>
              </a:lnSpc>
              <a:spcBef>
                <a:spcPts val="500"/>
              </a:spcBef>
              <a:spcAft>
                <a:spcPts val="0"/>
              </a:spcAft>
              <a:buSzPts val="2000"/>
              <a:buFont typeface="Century Gothic"/>
              <a:buAutoNum type="arabicPeriod"/>
            </a:pPr>
            <a:r>
              <a:rPr lang="en-US" sz="2000">
                <a:latin typeface="Times New Roman"/>
                <a:ea typeface="Times New Roman"/>
                <a:cs typeface="Times New Roman"/>
                <a:sym typeface="Times New Roman"/>
              </a:rPr>
              <a:t>Run Time Errors</a:t>
            </a:r>
            <a:endParaRPr/>
          </a:p>
          <a:p>
            <a:pPr marL="182880" lvl="0" indent="-182880" algn="l" rtl="0">
              <a:lnSpc>
                <a:spcPct val="100000"/>
              </a:lnSpc>
              <a:spcBef>
                <a:spcPts val="900"/>
              </a:spcBef>
              <a:spcAft>
                <a:spcPts val="0"/>
              </a:spcAft>
              <a:buSzPts val="2000"/>
              <a:buChar char="◦"/>
            </a:pPr>
            <a:r>
              <a:rPr lang="en-US" sz="2000" b="1">
                <a:latin typeface="Times New Roman"/>
                <a:ea typeface="Times New Roman"/>
                <a:cs typeface="Times New Roman"/>
                <a:sym typeface="Times New Roman"/>
              </a:rPr>
              <a:t>Compile Time Errors</a:t>
            </a:r>
            <a:r>
              <a:rPr lang="en-US" sz="2000">
                <a:latin typeface="Times New Roman"/>
                <a:ea typeface="Times New Roman"/>
                <a:cs typeface="Times New Roman"/>
                <a:sym typeface="Times New Roman"/>
              </a:rPr>
              <a:t> – Errors caught during compiled time is called Compile time errors. Compile time errors include library reference, syntax error or incorrect class import. Syntax errors Semantic errors</a:t>
            </a:r>
            <a:endParaRPr sz="2000">
              <a:latin typeface="Times New Roman"/>
              <a:ea typeface="Times New Roman"/>
              <a:cs typeface="Times New Roman"/>
              <a:sym typeface="Times New Roman"/>
            </a:endParaRPr>
          </a:p>
          <a:p>
            <a:pPr marL="182880" lvl="0" indent="-182880" algn="l" rtl="0">
              <a:lnSpc>
                <a:spcPct val="100000"/>
              </a:lnSpc>
              <a:spcBef>
                <a:spcPts val="900"/>
              </a:spcBef>
              <a:spcAft>
                <a:spcPts val="0"/>
              </a:spcAft>
              <a:buSzPts val="2000"/>
              <a:buChar char="◦"/>
            </a:pPr>
            <a:r>
              <a:rPr lang="en-US" sz="2000" b="1">
                <a:latin typeface="Times New Roman"/>
                <a:ea typeface="Times New Roman"/>
                <a:cs typeface="Times New Roman"/>
                <a:sym typeface="Times New Roman"/>
              </a:rPr>
              <a:t>Run Time Errors</a:t>
            </a:r>
            <a:r>
              <a:rPr lang="en-US" sz="2000">
                <a:latin typeface="Times New Roman"/>
                <a:ea typeface="Times New Roman"/>
                <a:cs typeface="Times New Roman"/>
                <a:sym typeface="Times New Roman"/>
              </a:rPr>
              <a:t> - They are also known as exceptions. An exception caught during run time creates serious issues.</a:t>
            </a:r>
            <a:endParaRPr/>
          </a:p>
          <a:p>
            <a:pPr marL="182880" lvl="0" indent="-55879" algn="l" rtl="0">
              <a:lnSpc>
                <a:spcPct val="100000"/>
              </a:lnSpc>
              <a:spcBef>
                <a:spcPts val="900"/>
              </a:spcBef>
              <a:spcAft>
                <a:spcPts val="0"/>
              </a:spcAft>
              <a:buSzPts val="2000"/>
              <a:buNone/>
            </a:pPr>
            <a:endParaRPr sz="2000">
              <a:latin typeface="Times New Roman"/>
              <a:ea typeface="Times New Roman"/>
              <a:cs typeface="Times New Roman"/>
              <a:sym typeface="Times New Roman"/>
            </a:endParaRPr>
          </a:p>
          <a:p>
            <a:pPr marL="457200" lvl="1" indent="-55879" algn="l" rtl="0">
              <a:lnSpc>
                <a:spcPct val="100000"/>
              </a:lnSpc>
              <a:spcBef>
                <a:spcPts val="500"/>
              </a:spcBef>
              <a:spcAft>
                <a:spcPts val="0"/>
              </a:spcAft>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Without catch</a:t>
            </a:r>
          </a:p>
        </p:txBody>
      </p:sp>
      <p:pic>
        <p:nvPicPr>
          <p:cNvPr id="4" name="Content Placeholder 3"/>
          <p:cNvPicPr>
            <a:picLocks noGrp="1" noChangeAspect="1"/>
          </p:cNvPicPr>
          <p:nvPr>
            <p:ph idx="1"/>
          </p:nvPr>
        </p:nvPicPr>
        <p:blipFill>
          <a:blip r:embed="rId2"/>
          <a:stretch>
            <a:fillRect/>
          </a:stretch>
        </p:blipFill>
        <p:spPr>
          <a:xfrm>
            <a:off x="3847070" y="3825081"/>
            <a:ext cx="3582430" cy="1224714"/>
          </a:xfrm>
          <a:prstGeom prst="rect">
            <a:avLst/>
          </a:prstGeom>
        </p:spPr>
      </p:pic>
    </p:spTree>
    <p:extLst>
      <p:ext uri="{BB962C8B-B14F-4D97-AF65-F5344CB8AC3E}">
        <p14:creationId xmlns:p14="http://schemas.microsoft.com/office/powerpoint/2010/main" val="49038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If an exception is thrown and not caught anywhere, the program terminates abnormally.</a:t>
            </a:r>
          </a:p>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 </a:t>
            </a:r>
          </a:p>
          <a:p>
            <a:pPr marL="0" indent="0">
              <a:buNone/>
            </a:pPr>
            <a:r>
              <a:rPr lang="en-US" dirty="0" err="1"/>
              <a:t>int</a:t>
            </a:r>
            <a:r>
              <a:rPr lang="en-US" dirty="0"/>
              <a:t> main(){</a:t>
            </a:r>
          </a:p>
          <a:p>
            <a:pPr marL="0" indent="0">
              <a:buNone/>
            </a:pPr>
            <a:r>
              <a:rPr lang="en-US" dirty="0"/>
              <a:t>    try  {</a:t>
            </a:r>
          </a:p>
          <a:p>
            <a:pPr marL="0" indent="0">
              <a:buNone/>
            </a:pPr>
            <a:r>
              <a:rPr lang="en-US" dirty="0"/>
              <a:t>       throw 'a';    }</a:t>
            </a:r>
          </a:p>
          <a:p>
            <a:pPr marL="0" indent="0">
              <a:buNone/>
            </a:pPr>
            <a:r>
              <a:rPr lang="en-US" dirty="0"/>
              <a:t>    catch (</a:t>
            </a:r>
            <a:r>
              <a:rPr lang="en-US" dirty="0" err="1"/>
              <a:t>int</a:t>
            </a:r>
            <a:r>
              <a:rPr lang="en-US" dirty="0"/>
              <a:t> x)  {</a:t>
            </a:r>
          </a:p>
          <a:p>
            <a:pPr marL="0" indent="0">
              <a:buNone/>
            </a:pPr>
            <a:r>
              <a:rPr lang="en-US" dirty="0"/>
              <a:t>        </a:t>
            </a:r>
            <a:r>
              <a:rPr lang="en-US" dirty="0" err="1"/>
              <a:t>cout</a:t>
            </a:r>
            <a:r>
              <a:rPr lang="en-US" dirty="0"/>
              <a:t> &lt;&lt; "Caught ";   }</a:t>
            </a:r>
          </a:p>
          <a:p>
            <a:pPr marL="0" indent="0">
              <a:buNone/>
            </a:pPr>
            <a:r>
              <a:rPr lang="en-US" dirty="0"/>
              <a:t>    return 0;}</a:t>
            </a:r>
          </a:p>
        </p:txBody>
      </p:sp>
    </p:spTree>
    <p:extLst>
      <p:ext uri="{BB962C8B-B14F-4D97-AF65-F5344CB8AC3E}">
        <p14:creationId xmlns:p14="http://schemas.microsoft.com/office/powerpoint/2010/main" val="333057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Implicit type conversion doesn’t happen for primitive types. For example, in the following program ‘a’ is not implicitly converted to </a:t>
            </a:r>
            <a:r>
              <a:rPr lang="en-US" dirty="0" err="1"/>
              <a:t>int</a:t>
            </a:r>
            <a:r>
              <a:rPr lang="en-US" dirty="0"/>
              <a:t> </a:t>
            </a:r>
          </a:p>
        </p:txBody>
      </p:sp>
      <p:pic>
        <p:nvPicPr>
          <p:cNvPr id="4" name="Picture 3"/>
          <p:cNvPicPr>
            <a:picLocks noChangeAspect="1"/>
          </p:cNvPicPr>
          <p:nvPr/>
        </p:nvPicPr>
        <p:blipFill>
          <a:blip r:embed="rId2"/>
          <a:stretch>
            <a:fillRect/>
          </a:stretch>
        </p:blipFill>
        <p:spPr>
          <a:xfrm>
            <a:off x="428625" y="3272224"/>
            <a:ext cx="11334750" cy="2686050"/>
          </a:xfrm>
          <a:prstGeom prst="rect">
            <a:avLst/>
          </a:prstGeom>
        </p:spPr>
      </p:pic>
    </p:spTree>
    <p:extLst>
      <p:ext uri="{BB962C8B-B14F-4D97-AF65-F5344CB8AC3E}">
        <p14:creationId xmlns:p14="http://schemas.microsoft.com/office/powerpoint/2010/main" val="1732801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Correct version</a:t>
            </a:r>
          </a:p>
        </p:txBody>
      </p:sp>
      <p:sp>
        <p:nvSpPr>
          <p:cNvPr id="3" name="Content Placeholder 2"/>
          <p:cNvSpPr>
            <a:spLocks noGrp="1"/>
          </p:cNvSpPr>
          <p:nvPr>
            <p:ph idx="1"/>
          </p:nvPr>
        </p:nvSpPr>
        <p:spPr/>
        <p:txBody>
          <a:bodyPr>
            <a:noAutofit/>
          </a:bodyPr>
          <a:lstStyle/>
          <a:p>
            <a:pPr marL="114300" indent="0">
              <a:buNone/>
            </a:pPr>
            <a:r>
              <a:rPr lang="en-US" sz="1200" dirty="0"/>
              <a:t>#include &lt;</a:t>
            </a:r>
            <a:r>
              <a:rPr lang="en-US" sz="1200" dirty="0" err="1"/>
              <a:t>iostream</a:t>
            </a:r>
            <a:r>
              <a:rPr lang="en-US" sz="1200" dirty="0"/>
              <a:t>&gt;</a:t>
            </a:r>
          </a:p>
          <a:p>
            <a:pPr marL="114300" indent="0">
              <a:buNone/>
            </a:pPr>
            <a:r>
              <a:rPr lang="en-US" sz="1200" dirty="0"/>
              <a:t>using namespace </a:t>
            </a:r>
            <a:r>
              <a:rPr lang="en-US" sz="1200" dirty="0" err="1"/>
              <a:t>std</a:t>
            </a:r>
            <a:r>
              <a:rPr lang="en-US" sz="1200" dirty="0"/>
              <a:t>;</a:t>
            </a:r>
          </a:p>
          <a:p>
            <a:pPr marL="114300" indent="0">
              <a:buNone/>
            </a:pPr>
            <a:r>
              <a:rPr lang="en-US" sz="1200" dirty="0"/>
              <a:t> </a:t>
            </a:r>
          </a:p>
          <a:p>
            <a:pPr marL="114300" indent="0">
              <a:buNone/>
            </a:pPr>
            <a:r>
              <a:rPr lang="en-US" sz="1200" dirty="0" err="1"/>
              <a:t>int</a:t>
            </a:r>
            <a:r>
              <a:rPr lang="en-US" sz="1200" dirty="0"/>
              <a:t> main()</a:t>
            </a:r>
          </a:p>
          <a:p>
            <a:pPr marL="114300" indent="0">
              <a:buNone/>
            </a:pPr>
            <a:r>
              <a:rPr lang="en-US" sz="1200" dirty="0"/>
              <a:t>{</a:t>
            </a:r>
          </a:p>
          <a:p>
            <a:pPr marL="114300" indent="0">
              <a:buNone/>
            </a:pPr>
            <a:r>
              <a:rPr lang="en-US" sz="1200" dirty="0"/>
              <a:t>    try  {</a:t>
            </a:r>
          </a:p>
          <a:p>
            <a:pPr marL="114300" indent="0">
              <a:buNone/>
            </a:pPr>
            <a:r>
              <a:rPr lang="en-US" sz="1200" dirty="0"/>
              <a:t>       throw 'a';</a:t>
            </a:r>
          </a:p>
          <a:p>
            <a:pPr marL="114300" indent="0">
              <a:buNone/>
            </a:pPr>
            <a:r>
              <a:rPr lang="en-US" sz="1200" dirty="0"/>
              <a:t>    }</a:t>
            </a:r>
          </a:p>
          <a:p>
            <a:pPr marL="114300" indent="0">
              <a:buNone/>
            </a:pPr>
            <a:r>
              <a:rPr lang="en-US" sz="1200" dirty="0"/>
              <a:t>    catch (</a:t>
            </a:r>
            <a:r>
              <a:rPr lang="en-US" sz="1200" dirty="0" err="1"/>
              <a:t>int</a:t>
            </a:r>
            <a:r>
              <a:rPr lang="en-US" sz="1200" dirty="0"/>
              <a:t> x)  {</a:t>
            </a:r>
          </a:p>
          <a:p>
            <a:pPr marL="114300" indent="0">
              <a:buNone/>
            </a:pPr>
            <a:r>
              <a:rPr lang="en-US" sz="1200" dirty="0"/>
              <a:t>        </a:t>
            </a:r>
            <a:r>
              <a:rPr lang="en-US" sz="1200" dirty="0" err="1"/>
              <a:t>cout</a:t>
            </a:r>
            <a:r>
              <a:rPr lang="en-US" sz="1200" dirty="0"/>
              <a:t> &lt;&lt; "Caught " &lt;&lt; x;</a:t>
            </a:r>
          </a:p>
          <a:p>
            <a:pPr marL="114300" indent="0">
              <a:buNone/>
            </a:pPr>
            <a:r>
              <a:rPr lang="en-US" sz="1200" dirty="0"/>
              <a:t>    }</a:t>
            </a:r>
          </a:p>
          <a:p>
            <a:pPr marL="114300" indent="0">
              <a:buNone/>
            </a:pPr>
            <a:r>
              <a:rPr lang="en-US" sz="1200" dirty="0"/>
              <a:t>    catch (...)  {</a:t>
            </a:r>
          </a:p>
          <a:p>
            <a:pPr marL="114300" indent="0">
              <a:buNone/>
            </a:pPr>
            <a:r>
              <a:rPr lang="en-US" sz="1200" dirty="0"/>
              <a:t>        </a:t>
            </a:r>
            <a:r>
              <a:rPr lang="en-US" sz="1200" dirty="0" err="1"/>
              <a:t>cout</a:t>
            </a:r>
            <a:r>
              <a:rPr lang="en-US" sz="1200" dirty="0"/>
              <a:t> &lt;&lt; "Default Exception\n";</a:t>
            </a:r>
          </a:p>
          <a:p>
            <a:pPr marL="114300" indent="0">
              <a:buNone/>
            </a:pPr>
            <a:r>
              <a:rPr lang="en-US" sz="1200" dirty="0"/>
              <a:t>    }</a:t>
            </a:r>
          </a:p>
          <a:p>
            <a:pPr marL="114300" indent="0">
              <a:buNone/>
            </a:pPr>
            <a:r>
              <a:rPr lang="en-US" sz="1200" dirty="0"/>
              <a:t>    return 0;</a:t>
            </a:r>
          </a:p>
          <a:p>
            <a:pPr marL="114300" indent="0">
              <a:buNone/>
            </a:pPr>
            <a:r>
              <a:rPr lang="en-US" sz="1200" dirty="0"/>
              <a:t>}</a:t>
            </a:r>
          </a:p>
        </p:txBody>
      </p:sp>
    </p:spTree>
    <p:extLst>
      <p:ext uri="{BB962C8B-B14F-4D97-AF65-F5344CB8AC3E}">
        <p14:creationId xmlns:p14="http://schemas.microsoft.com/office/powerpoint/2010/main" val="586015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pic>
        <p:nvPicPr>
          <p:cNvPr id="4" name="Content Placeholder 3"/>
          <p:cNvPicPr>
            <a:picLocks noGrp="1" noChangeAspect="1"/>
          </p:cNvPicPr>
          <p:nvPr>
            <p:ph idx="1"/>
          </p:nvPr>
        </p:nvPicPr>
        <p:blipFill>
          <a:blip r:embed="rId2"/>
          <a:stretch>
            <a:fillRect/>
          </a:stretch>
        </p:blipFill>
        <p:spPr>
          <a:xfrm>
            <a:off x="3481387" y="3096419"/>
            <a:ext cx="5229225" cy="1809750"/>
          </a:xfrm>
          <a:prstGeom prst="rect">
            <a:avLst/>
          </a:prstGeom>
        </p:spPr>
      </p:pic>
    </p:spTree>
    <p:extLst>
      <p:ext uri="{BB962C8B-B14F-4D97-AF65-F5344CB8AC3E}">
        <p14:creationId xmlns:p14="http://schemas.microsoft.com/office/powerpoint/2010/main" val="29289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Checklist</a:t>
            </a:r>
            <a:br>
              <a:rPr lang="en-US" dirty="0"/>
            </a:br>
            <a:endParaRPr lang="en-US" dirty="0"/>
          </a:p>
        </p:txBody>
      </p:sp>
      <p:sp>
        <p:nvSpPr>
          <p:cNvPr id="3" name="Content Placeholder 2"/>
          <p:cNvSpPr>
            <a:spLocks noGrp="1"/>
          </p:cNvSpPr>
          <p:nvPr>
            <p:ph idx="1"/>
          </p:nvPr>
        </p:nvSpPr>
        <p:spPr/>
        <p:txBody>
          <a:bodyPr/>
          <a:lstStyle/>
          <a:p>
            <a:r>
              <a:rPr lang="en-US" dirty="0"/>
              <a:t>Try block has the main code, which code may throw an exception. </a:t>
            </a:r>
          </a:p>
          <a:p>
            <a:r>
              <a:rPr lang="en-US" dirty="0"/>
              <a:t>Multiple throws are possible to declare in try block based different situations.</a:t>
            </a:r>
          </a:p>
          <a:p>
            <a:r>
              <a:rPr lang="en-US" dirty="0"/>
              <a:t>The catch block contains exception handling code that is executed when thrown by the Try Block.</a:t>
            </a:r>
          </a:p>
          <a:p>
            <a:r>
              <a:rPr lang="en-US" dirty="0"/>
              <a:t>Possible to declare one or more catch block for different type of exception</a:t>
            </a:r>
          </a:p>
          <a:p>
            <a:r>
              <a:rPr lang="en-US" dirty="0"/>
              <a:t>No code can be between try block and the first catch block.</a:t>
            </a:r>
          </a:p>
          <a:p>
            <a:r>
              <a:rPr lang="en-US" dirty="0"/>
              <a:t>Catch blocks declare directly after the try block. </a:t>
            </a:r>
          </a:p>
          <a:p>
            <a:endParaRPr lang="en-US" dirty="0"/>
          </a:p>
        </p:txBody>
      </p:sp>
    </p:spTree>
    <p:extLst>
      <p:ext uri="{BB962C8B-B14F-4D97-AF65-F5344CB8AC3E}">
        <p14:creationId xmlns:p14="http://schemas.microsoft.com/office/powerpoint/2010/main" val="4062852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 Instead of if-else</a:t>
            </a:r>
            <a:endParaRPr/>
          </a:p>
        </p:txBody>
      </p:sp>
      <p:sp>
        <p:nvSpPr>
          <p:cNvPr id="263" name="Google Shape;263;p3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The problem with relying only on if/else without using try/catch is that it creates a lot of unnecessary code when you are trying to handle errors. With try/catch you can have multiple functions inside of a try and gracefully handle any errors in the catch.</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In general, try-catch blocks are great because they will break (move to the catch statement) whenever the exception occurs. If-else blocks rely on you predicting when the error will happen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Example</a:t>
            </a:r>
            <a:endParaRPr/>
          </a:p>
        </p:txBody>
      </p:sp>
      <p:sp>
        <p:nvSpPr>
          <p:cNvPr id="286" name="Google Shape;286;p35"/>
          <p:cNvSpPr/>
          <p:nvPr/>
        </p:nvSpPr>
        <p:spPr>
          <a:xfrm>
            <a:off x="5584165" y="642592"/>
            <a:ext cx="60960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#include&lt;iostream&gt;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#include&lt;vector&gt;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vector&lt;int&gt; vec;</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vec.push_back(0);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vec.push_back(1);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access the third element, which doesn't exist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vec.at(2);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'a';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catch (exception&amp; 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ex.what() &lt;&lt;endl;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pic>
        <p:nvPicPr>
          <p:cNvPr id="287" name="Google Shape;287;p35"/>
          <p:cNvPicPr preferRelativeResize="0"/>
          <p:nvPr/>
        </p:nvPicPr>
        <p:blipFill rotWithShape="1">
          <a:blip r:embed="rId3">
            <a:alphaModFix/>
          </a:blip>
          <a:srcRect/>
          <a:stretch/>
        </p:blipFill>
        <p:spPr>
          <a:xfrm>
            <a:off x="573657" y="4749746"/>
            <a:ext cx="5334000" cy="885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1066800" y="642594"/>
            <a:ext cx="5704936"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Generalized catch block in C++</a:t>
            </a:r>
            <a:endParaRPr/>
          </a:p>
        </p:txBody>
      </p:sp>
      <p:sp>
        <p:nvSpPr>
          <p:cNvPr id="293" name="Google Shape;293;p36"/>
          <p:cNvSpPr/>
          <p:nvPr/>
        </p:nvSpPr>
        <p:spPr>
          <a:xfrm>
            <a:off x="6162136" y="642594"/>
            <a:ext cx="6096000"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x[3] = {-1,2};</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for(int i=0; i&lt;2; i++)</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ex=x[i];</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(ex &gt; 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 generalised catch block</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catch (...) </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cout &lt;&lt; "Special exception\n";</a:t>
            </a:r>
            <a:endParaRPr/>
          </a:p>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return 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C++ Standard Exceptions</a:t>
            </a:r>
            <a:endParaRPr/>
          </a:p>
        </p:txBody>
      </p:sp>
      <p:pic>
        <p:nvPicPr>
          <p:cNvPr id="299" name="Google Shape;299;p37"/>
          <p:cNvPicPr preferRelativeResize="0"/>
          <p:nvPr/>
        </p:nvPicPr>
        <p:blipFill rotWithShape="1">
          <a:blip r:embed="rId3">
            <a:alphaModFix/>
          </a:blip>
          <a:srcRect/>
          <a:stretch/>
        </p:blipFill>
        <p:spPr>
          <a:xfrm>
            <a:off x="3388832" y="1936091"/>
            <a:ext cx="4448175" cy="440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a:t>
            </a:r>
            <a:endParaRPr/>
          </a:p>
        </p:txBody>
      </p:sp>
      <p:sp>
        <p:nvSpPr>
          <p:cNvPr id="128" name="Google Shape;128;p16"/>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2400"/>
              <a:buChar char="◦"/>
            </a:pPr>
            <a:r>
              <a:rPr lang="en-US" sz="2400">
                <a:latin typeface="Times New Roman"/>
                <a:ea typeface="Times New Roman"/>
                <a:cs typeface="Times New Roman"/>
                <a:sym typeface="Times New Roman"/>
              </a:rPr>
              <a:t>An exception is a situation, which occurred by the runtime error. In other words, an exception is a runtime error. An exception may result in loss of data or an abnormal execution of program.</a:t>
            </a:r>
            <a:endParaRPr/>
          </a:p>
          <a:p>
            <a:pPr marL="182880" lvl="0" indent="-182880" algn="just" rtl="0">
              <a:lnSpc>
                <a:spcPct val="100000"/>
              </a:lnSpc>
              <a:spcBef>
                <a:spcPts val="900"/>
              </a:spcBef>
              <a:spcAft>
                <a:spcPts val="0"/>
              </a:spcAft>
              <a:buSzPts val="2400"/>
              <a:buChar char="◦"/>
            </a:pPr>
            <a:r>
              <a:rPr lang="en-US" sz="2400">
                <a:latin typeface="Times New Roman"/>
                <a:ea typeface="Times New Roman"/>
                <a:cs typeface="Times New Roman"/>
                <a:sym typeface="Times New Roman"/>
              </a:rPr>
              <a:t>Errors hinder normal execution of program</a:t>
            </a:r>
            <a:endParaRPr/>
          </a:p>
          <a:p>
            <a:pPr marL="182880" lvl="0" indent="-182880" algn="just" rtl="0">
              <a:lnSpc>
                <a:spcPct val="100000"/>
              </a:lnSpc>
              <a:spcBef>
                <a:spcPts val="900"/>
              </a:spcBef>
              <a:spcAft>
                <a:spcPts val="0"/>
              </a:spcAft>
              <a:buSzPts val="2400"/>
              <a:buChar char="◦"/>
            </a:pPr>
            <a:r>
              <a:rPr lang="en-US" sz="2400">
                <a:latin typeface="Times New Roman"/>
                <a:ea typeface="Times New Roman"/>
                <a:cs typeface="Times New Roman"/>
                <a:sym typeface="Times New Roman"/>
              </a:rPr>
              <a:t>Exception handling is the process of handling errors and exceptions in such a way that they do not hinder normal execution of the system</a:t>
            </a:r>
            <a:endParaRPr/>
          </a:p>
          <a:p>
            <a:pPr marL="182880" lvl="0" indent="-182880" algn="just" rtl="0">
              <a:lnSpc>
                <a:spcPct val="100000"/>
              </a:lnSpc>
              <a:spcBef>
                <a:spcPts val="900"/>
              </a:spcBef>
              <a:spcAft>
                <a:spcPts val="0"/>
              </a:spcAft>
              <a:buSzPts val="2400"/>
              <a:buChar char="◦"/>
            </a:pPr>
            <a:r>
              <a:rPr lang="en-US" sz="2400">
                <a:latin typeface="Times New Roman"/>
                <a:ea typeface="Times New Roman"/>
                <a:cs typeface="Times New Roman"/>
                <a:sym typeface="Times New Roman"/>
              </a:rPr>
              <a:t>It is a new feature that ANSI C++ included in it. Now almost all C++ compilers support this feature. </a:t>
            </a:r>
            <a:endParaRPr/>
          </a:p>
          <a:p>
            <a:pPr marL="182880" lvl="0" indent="-30479" algn="just" rtl="0">
              <a:lnSpc>
                <a:spcPct val="100000"/>
              </a:lnSpc>
              <a:spcBef>
                <a:spcPts val="900"/>
              </a:spcBef>
              <a:spcAft>
                <a:spcPts val="0"/>
              </a:spcAft>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C++ Standard Exceptions</a:t>
            </a:r>
            <a:endParaRPr/>
          </a:p>
        </p:txBody>
      </p:sp>
      <p:graphicFrame>
        <p:nvGraphicFramePr>
          <p:cNvPr id="305" name="Google Shape;305;p38"/>
          <p:cNvGraphicFramePr/>
          <p:nvPr/>
        </p:nvGraphicFramePr>
        <p:xfrm>
          <a:off x="2084717" y="1824411"/>
          <a:ext cx="7732150" cy="4295455"/>
        </p:xfrm>
        <a:graphic>
          <a:graphicData uri="http://schemas.openxmlformats.org/drawingml/2006/table">
            <a:tbl>
              <a:tblPr>
                <a:noFill/>
                <a:tableStyleId>{FE9CC872-59DA-41C2-8864-92E2C3E686D2}</a:tableStyleId>
              </a:tblPr>
              <a:tblGrid>
                <a:gridCol w="2046200">
                  <a:extLst>
                    <a:ext uri="{9D8B030D-6E8A-4147-A177-3AD203B41FA5}">
                      <a16:colId xmlns:a16="http://schemas.microsoft.com/office/drawing/2014/main" val="20000"/>
                    </a:ext>
                  </a:extLst>
                </a:gridCol>
                <a:gridCol w="5685950">
                  <a:extLst>
                    <a:ext uri="{9D8B030D-6E8A-4147-A177-3AD203B41FA5}">
                      <a16:colId xmlns:a16="http://schemas.microsoft.com/office/drawing/2014/main" val="20001"/>
                    </a:ext>
                  </a:extLst>
                </a:gridCol>
              </a:tblGrid>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std::exception</a:t>
                      </a:r>
                      <a:endParaRPr/>
                    </a:p>
                  </a:txBody>
                  <a:tcPr marL="33325" marR="33325" marT="33325" marB="33325">
                    <a:lnL w="12700" cap="flat" cmpd="sng">
                      <a:solidFill>
                        <a:srgbClr val="28E990"/>
                      </a:solidFill>
                      <a:prstDash val="solid"/>
                      <a:round/>
                      <a:headEnd type="none" w="sm" len="sm"/>
                      <a:tailEnd type="none" w="sm" len="sm"/>
                    </a:lnL>
                    <a:lnR w="12700" cap="flat" cmpd="sng">
                      <a:solidFill>
                        <a:srgbClr val="6815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is an exception and the parent class of all standard C++ exceptions.</a:t>
                      </a:r>
                      <a:endParaRPr/>
                    </a:p>
                  </a:txBody>
                  <a:tcPr marL="33325" marR="33325" marT="33325" marB="33325">
                    <a:lnL w="12700" cap="flat" cmpd="sng">
                      <a:solidFill>
                        <a:srgbClr val="6815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9165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std::bad_alloc</a:t>
                      </a:r>
                      <a:endParaRPr/>
                    </a:p>
                  </a:txBody>
                  <a:tcPr marL="33325" marR="33325" marT="33325" marB="33325">
                    <a:lnL w="12700" cap="flat" cmpd="sng">
                      <a:solidFill>
                        <a:srgbClr val="F00B91"/>
                      </a:solidFill>
                      <a:prstDash val="solid"/>
                      <a:round/>
                      <a:headEnd type="none" w="sm" len="sm"/>
                      <a:tailEnd type="none" w="sm" len="sm"/>
                    </a:lnL>
                    <a:lnR w="12700" cap="flat" cmpd="sng">
                      <a:solidFill>
                        <a:srgbClr val="9002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exception is thrown by a new keyword.</a:t>
                      </a:r>
                      <a:endParaRPr/>
                    </a:p>
                  </a:txBody>
                  <a:tcPr marL="33325" marR="33325" marT="33325" marB="33325">
                    <a:lnL w="12700" cap="flat" cmpd="sng">
                      <a:solidFill>
                        <a:srgbClr val="9002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1"/>
                  </a:ext>
                </a:extLst>
              </a:tr>
              <a:tr h="31160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std::bad_cast</a:t>
                      </a:r>
                      <a:endParaRPr/>
                    </a:p>
                  </a:txBody>
                  <a:tcPr marL="33325" marR="33325" marT="33325" marB="33325">
                    <a:lnL w="12700" cap="flat" cmpd="sng">
                      <a:solidFill>
                        <a:srgbClr val="901491"/>
                      </a:solidFill>
                      <a:prstDash val="solid"/>
                      <a:round/>
                      <a:headEnd type="none" w="sm" len="sm"/>
                      <a:tailEnd type="none" w="sm" len="sm"/>
                    </a:lnL>
                    <a:lnR w="12700" cap="flat" cmpd="sng">
                      <a:solidFill>
                        <a:srgbClr val="28E9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is an exception thrown by dynamic_cast.</a:t>
                      </a:r>
                      <a:endParaRPr/>
                    </a:p>
                  </a:txBody>
                  <a:tcPr marL="33325" marR="33325" marT="33325" marB="33325">
                    <a:lnL w="12700" cap="flat" cmpd="sng">
                      <a:solidFill>
                        <a:srgbClr val="28E990"/>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std::bad_exception</a:t>
                      </a:r>
                      <a:endParaRPr sz="1400" b="1" u="none" strike="noStrike" cap="none">
                        <a:solidFill>
                          <a:schemeClr val="dk1"/>
                        </a:solidFill>
                        <a:latin typeface="Times New Roman"/>
                        <a:ea typeface="Times New Roman"/>
                        <a:cs typeface="Times New Roman"/>
                        <a:sym typeface="Times New Roman"/>
                      </a:endParaRPr>
                    </a:p>
                  </a:txBody>
                  <a:tcPr marL="33325" marR="33325" marT="33325" marB="33325">
                    <a:lnL w="12700" cap="flat" cmpd="sng">
                      <a:solidFill>
                        <a:srgbClr val="500F91"/>
                      </a:solidFill>
                      <a:prstDash val="solid"/>
                      <a:round/>
                      <a:headEnd type="none" w="sm" len="sm"/>
                      <a:tailEnd type="none" w="sm" len="sm"/>
                    </a:lnL>
                    <a:lnR w="12700" cap="flat" cmpd="sng">
                      <a:solidFill>
                        <a:srgbClr val="F00B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A useful device for handling unexpected exceptions in C++ programs.</a:t>
                      </a:r>
                      <a:endParaRPr/>
                    </a:p>
                  </a:txBody>
                  <a:tcPr marL="33325" marR="33325" marT="33325" marB="33325">
                    <a:lnL w="12700" cap="flat" cmpd="sng">
                      <a:solidFill>
                        <a:srgbClr val="F00B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3"/>
                  </a:ext>
                </a:extLst>
              </a:tr>
              <a:tr h="25075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std::bad_typeid</a:t>
                      </a:r>
                      <a:endParaRPr sz="1400" b="1" u="none" strike="noStrike" cap="none">
                        <a:solidFill>
                          <a:schemeClr val="dk1"/>
                        </a:solidFill>
                        <a:latin typeface="Times New Roman"/>
                        <a:ea typeface="Times New Roman"/>
                        <a:cs typeface="Times New Roman"/>
                        <a:sym typeface="Times New Roman"/>
                      </a:endParaRPr>
                    </a:p>
                  </a:txBody>
                  <a:tcPr marL="33325" marR="33325" marT="33325" marB="33325">
                    <a:lnL w="12700" cap="flat" cmpd="sng">
                      <a:solidFill>
                        <a:srgbClr val="185091"/>
                      </a:solidFill>
                      <a:prstDash val="solid"/>
                      <a:round/>
                      <a:headEnd type="none" w="sm" len="sm"/>
                      <a:tailEnd type="none" w="sm" len="sm"/>
                    </a:lnL>
                    <a:lnR w="12700" cap="flat" cmpd="sng">
                      <a:solidFill>
                        <a:srgbClr val="9014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An exception thrown by typeid.</a:t>
                      </a:r>
                      <a:endParaRPr/>
                    </a:p>
                  </a:txBody>
                  <a:tcPr marL="33325" marR="33325" marT="33325" marB="33325">
                    <a:lnL w="12700" cap="flat" cmpd="sng">
                      <a:solidFill>
                        <a:srgbClr val="9014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1160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std::logic_error</a:t>
                      </a:r>
                      <a:endParaRPr/>
                    </a:p>
                  </a:txBody>
                  <a:tcPr marL="33325" marR="33325" marT="33325" marB="33325">
                    <a:lnL w="12700" cap="flat" cmpd="sng">
                      <a:solidFill>
                        <a:srgbClr val="801891"/>
                      </a:solidFill>
                      <a:prstDash val="solid"/>
                      <a:round/>
                      <a:headEnd type="none" w="sm" len="sm"/>
                      <a:tailEnd type="none" w="sm" len="sm"/>
                    </a:lnL>
                    <a:lnR w="12700" cap="flat" cmpd="sng">
                      <a:solidFill>
                        <a:srgbClr val="500F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exception is theoretically detectable by reading code.</a:t>
                      </a:r>
                      <a:endParaRPr/>
                    </a:p>
                  </a:txBody>
                  <a:tcPr marL="33325" marR="33325" marT="33325" marB="33325">
                    <a:lnL w="12700" cap="flat" cmpd="sng">
                      <a:solidFill>
                        <a:srgbClr val="500F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5"/>
                  </a:ext>
                </a:extLst>
              </a:tr>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std::domain_error</a:t>
                      </a:r>
                      <a:endParaRPr sz="1400" b="1" u="none" strike="noStrike" cap="none">
                        <a:solidFill>
                          <a:schemeClr val="dk1"/>
                        </a:solidFill>
                        <a:latin typeface="Times New Roman"/>
                        <a:ea typeface="Times New Roman"/>
                        <a:cs typeface="Times New Roman"/>
                        <a:sym typeface="Times New Roman"/>
                      </a:endParaRPr>
                    </a:p>
                  </a:txBody>
                  <a:tcPr marL="33325" marR="33325" marT="33325" marB="33325">
                    <a:lnL w="12700" cap="flat" cmpd="sng">
                      <a:solidFill>
                        <a:srgbClr val="F04791"/>
                      </a:solidFill>
                      <a:prstDash val="solid"/>
                      <a:round/>
                      <a:headEnd type="none" w="sm" len="sm"/>
                      <a:tailEnd type="none" w="sm" len="sm"/>
                    </a:lnL>
                    <a:lnR w="12700" cap="flat" cmpd="sng">
                      <a:solidFill>
                        <a:srgbClr val="1850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is an exception thrown after using a mathematically invalid domain.</a:t>
                      </a:r>
                      <a:endParaRPr/>
                    </a:p>
                  </a:txBody>
                  <a:tcPr marL="33325" marR="33325" marT="33325" marB="33325">
                    <a:lnL w="12700" cap="flat" cmpd="sng">
                      <a:solidFill>
                        <a:srgbClr val="1850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1160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std::invalid_argument</a:t>
                      </a:r>
                      <a:endParaRPr/>
                    </a:p>
                  </a:txBody>
                  <a:tcPr marL="33325" marR="33325" marT="33325" marB="33325">
                    <a:lnL w="12700" cap="flat" cmpd="sng">
                      <a:solidFill>
                        <a:srgbClr val="784D91"/>
                      </a:solidFill>
                      <a:prstDash val="solid"/>
                      <a:round/>
                      <a:headEnd type="none" w="sm" len="sm"/>
                      <a:tailEnd type="none" w="sm" len="sm"/>
                    </a:lnL>
                    <a:lnR w="12700" cap="flat" cmpd="sng">
                      <a:solidFill>
                        <a:srgbClr val="8018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An exception thrown for using invalid arguments.</a:t>
                      </a:r>
                      <a:endParaRPr/>
                    </a:p>
                  </a:txBody>
                  <a:tcPr marL="33325" marR="33325" marT="33325" marB="33325">
                    <a:lnL w="12700" cap="flat" cmpd="sng">
                      <a:solidFill>
                        <a:srgbClr val="8018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7"/>
                  </a:ext>
                </a:extLst>
              </a:tr>
              <a:tr h="31160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std::length_error</a:t>
                      </a:r>
                      <a:endParaRPr sz="1400" b="1" u="none" strike="noStrike" cap="none">
                        <a:solidFill>
                          <a:schemeClr val="dk1"/>
                        </a:solidFill>
                        <a:latin typeface="Times New Roman"/>
                        <a:ea typeface="Times New Roman"/>
                        <a:cs typeface="Times New Roman"/>
                        <a:sym typeface="Times New Roman"/>
                      </a:endParaRPr>
                    </a:p>
                  </a:txBody>
                  <a:tcPr marL="33325" marR="33325" marT="33325" marB="33325">
                    <a:lnL w="12700" cap="flat" cmpd="sng">
                      <a:solidFill>
                        <a:srgbClr val="304491"/>
                      </a:solidFill>
                      <a:prstDash val="solid"/>
                      <a:round/>
                      <a:headEnd type="none" w="sm" len="sm"/>
                      <a:tailEnd type="none" w="sm" len="sm"/>
                    </a:lnL>
                    <a:lnR w="12700" cap="flat" cmpd="sng">
                      <a:solidFill>
                        <a:srgbClr val="F047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An exception thrown after creating a big std::string.</a:t>
                      </a:r>
                      <a:endParaRPr/>
                    </a:p>
                  </a:txBody>
                  <a:tcPr marL="33325" marR="33325" marT="33325" marB="33325">
                    <a:lnL w="12700" cap="flat" cmpd="sng">
                      <a:solidFill>
                        <a:srgbClr val="F047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91650">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std::out_of_range</a:t>
                      </a:r>
                      <a:endParaRPr/>
                    </a:p>
                  </a:txBody>
                  <a:tcPr marL="33325" marR="33325" marT="33325" marB="33325">
                    <a:lnL w="12700" cap="flat" cmpd="sng">
                      <a:solidFill>
                        <a:srgbClr val="B02A91"/>
                      </a:solidFill>
                      <a:prstDash val="solid"/>
                      <a:round/>
                      <a:headEnd type="none" w="sm" len="sm"/>
                      <a:tailEnd type="none" w="sm" len="sm"/>
                    </a:lnL>
                    <a:lnR w="12700" cap="flat" cmpd="sng">
                      <a:solidFill>
                        <a:srgbClr val="784D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Thrown by at method.</a:t>
                      </a:r>
                      <a:endParaRPr/>
                    </a:p>
                  </a:txBody>
                  <a:tcPr marL="33325" marR="33325" marT="33325" marB="33325">
                    <a:lnL w="12700" cap="flat" cmpd="sng">
                      <a:solidFill>
                        <a:srgbClr val="784D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9"/>
                  </a:ext>
                </a:extLst>
              </a:tr>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std::runtime_error</a:t>
                      </a:r>
                      <a:endParaRPr/>
                    </a:p>
                  </a:txBody>
                  <a:tcPr marL="33325" marR="33325" marT="33325" marB="33325">
                    <a:lnL w="12700" cap="flat" cmpd="sng">
                      <a:solidFill>
                        <a:srgbClr val="681591"/>
                      </a:solidFill>
                      <a:prstDash val="solid"/>
                      <a:round/>
                      <a:headEnd type="none" w="sm" len="sm"/>
                      <a:tailEnd type="none" w="sm" len="sm"/>
                    </a:lnL>
                    <a:lnR w="12700" cap="flat" cmpd="sng">
                      <a:solidFill>
                        <a:srgbClr val="3044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is an exception that cannot be detected via reading the code.</a:t>
                      </a:r>
                      <a:endParaRPr/>
                    </a:p>
                  </a:txBody>
                  <a:tcPr marL="33325" marR="33325" marT="33325" marB="33325">
                    <a:lnL w="12700" cap="flat" cmpd="sng">
                      <a:solidFill>
                        <a:srgbClr val="3044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std::overflow_error</a:t>
                      </a:r>
                      <a:endParaRPr/>
                    </a:p>
                  </a:txBody>
                  <a:tcPr marL="33325" marR="33325" marT="33325" marB="33325">
                    <a:lnL w="12700" cap="flat" cmpd="sng">
                      <a:solidFill>
                        <a:srgbClr val="900291"/>
                      </a:solidFill>
                      <a:prstDash val="solid"/>
                      <a:round/>
                      <a:headEnd type="none" w="sm" len="sm"/>
                      <a:tailEnd type="none" w="sm" len="sm"/>
                    </a:lnL>
                    <a:lnR w="12700" cap="flat" cmpd="sng">
                      <a:solidFill>
                        <a:srgbClr val="B02A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exception is thrown after the occurrence of a mathematical overflow.</a:t>
                      </a:r>
                      <a:endParaRPr/>
                    </a:p>
                  </a:txBody>
                  <a:tcPr marL="33325" marR="33325" marT="33325" marB="33325">
                    <a:lnL w="12700" cap="flat" cmpd="sng">
                      <a:solidFill>
                        <a:srgbClr val="B02A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11"/>
                  </a:ext>
                </a:extLst>
              </a:tr>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std::range_error</a:t>
                      </a:r>
                      <a:endParaRPr/>
                    </a:p>
                  </a:txBody>
                  <a:tcPr marL="33325" marR="33325" marT="33325" marB="33325">
                    <a:lnL w="12700" cap="flat" cmpd="sng">
                      <a:solidFill>
                        <a:srgbClr val="28E990"/>
                      </a:solidFill>
                      <a:prstDash val="solid"/>
                      <a:round/>
                      <a:headEnd type="none" w="sm" len="sm"/>
                      <a:tailEnd type="none" w="sm" len="sm"/>
                    </a:lnL>
                    <a:lnR w="12700" cap="flat" cmpd="sng">
                      <a:solidFill>
                        <a:srgbClr val="68159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This exception is thrown when you attempt to store an out-of-range value.</a:t>
                      </a:r>
                      <a:endParaRPr/>
                    </a:p>
                  </a:txBody>
                  <a:tcPr marL="33325" marR="33325" marT="33325" marB="33325">
                    <a:lnL w="12700" cap="flat" cmpd="sng">
                      <a:solidFill>
                        <a:srgbClr val="6815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315575">
                <a:tc>
                  <a:txBody>
                    <a:bodyPr/>
                    <a:lstStyle/>
                    <a:p>
                      <a:pPr marL="0" marR="0" lvl="0" indent="0" algn="l" rtl="0">
                        <a:spcBef>
                          <a:spcPts val="0"/>
                        </a:spcBef>
                        <a:spcAft>
                          <a:spcPts val="0"/>
                        </a:spcAft>
                        <a:buNone/>
                      </a:pPr>
                      <a:r>
                        <a:rPr lang="en-US" sz="1400" b="1" u="none" strike="noStrike" cap="none">
                          <a:solidFill>
                            <a:schemeClr val="dk1"/>
                          </a:solidFill>
                          <a:latin typeface="Times New Roman"/>
                          <a:ea typeface="Times New Roman"/>
                          <a:cs typeface="Times New Roman"/>
                          <a:sym typeface="Times New Roman"/>
                        </a:rPr>
                        <a:t>std::underflow_error</a:t>
                      </a:r>
                      <a:endParaRPr sz="1400" b="1" u="none" strike="noStrike" cap="none">
                        <a:solidFill>
                          <a:schemeClr val="dk1"/>
                        </a:solidFill>
                        <a:latin typeface="Times New Roman"/>
                        <a:ea typeface="Times New Roman"/>
                        <a:cs typeface="Times New Roman"/>
                        <a:sym typeface="Times New Roman"/>
                      </a:endParaRPr>
                    </a:p>
                  </a:txBody>
                  <a:tcPr marL="33325" marR="33325" marT="33325" marB="33325">
                    <a:lnL w="12700" cap="flat" cmpd="sng">
                      <a:solidFill>
                        <a:srgbClr val="F00B91"/>
                      </a:solidFill>
                      <a:prstDash val="solid"/>
                      <a:round/>
                      <a:headEnd type="none" w="sm" len="sm"/>
                      <a:tailEnd type="none" w="sm" len="sm"/>
                    </a:lnL>
                    <a:lnR w="12700" cap="flat" cmpd="sng">
                      <a:solidFill>
                        <a:srgbClr val="900291"/>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E0F490"/>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400" u="none" strike="noStrike" cap="none">
                          <a:latin typeface="Times New Roman"/>
                          <a:ea typeface="Times New Roman"/>
                          <a:cs typeface="Times New Roman"/>
                          <a:sym typeface="Times New Roman"/>
                        </a:rPr>
                        <a:t>An exception thrown after the occurrence of mathematical underflow.</a:t>
                      </a:r>
                      <a:endParaRPr/>
                    </a:p>
                  </a:txBody>
                  <a:tcPr marL="33325" marR="33325" marT="33325" marB="33325">
                    <a:lnL w="12700" cap="flat" cmpd="sng">
                      <a:solidFill>
                        <a:srgbClr val="900291"/>
                      </a:solidFill>
                      <a:prstDash val="solid"/>
                      <a:round/>
                      <a:headEnd type="none" w="sm" len="sm"/>
                      <a:tailEnd type="none" w="sm" len="sm"/>
                    </a:lnL>
                    <a:lnR w="12700" cap="flat" cmpd="sng">
                      <a:solidFill>
                        <a:srgbClr val="30F390"/>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506391"/>
                      </a:solidFill>
                      <a:prstDash val="solid"/>
                      <a:round/>
                      <a:headEnd type="none" w="sm" len="sm"/>
                      <a:tailEnd type="none" w="sm" len="sm"/>
                    </a:lnB>
                    <a:solidFill>
                      <a:srgbClr val="F9F9F9"/>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9B19-28FA-F875-5829-B533950EC222}"/>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11C7E2CB-5F83-EDE0-5503-67D748D78016}"/>
              </a:ext>
            </a:extLst>
          </p:cNvPr>
          <p:cNvSpPr>
            <a:spLocks noGrp="1"/>
          </p:cNvSpPr>
          <p:nvPr>
            <p:ph type="body" idx="1"/>
          </p:nvPr>
        </p:nvSpPr>
        <p:spPr/>
        <p:txBody>
          <a:bodyPr>
            <a:normAutofit fontScale="62500" lnSpcReduction="20000"/>
          </a:bodyPr>
          <a:lstStyle/>
          <a:p>
            <a:pPr marL="114300" indent="0">
              <a:buNone/>
            </a:pPr>
            <a:r>
              <a:rPr lang="en-US" dirty="0"/>
              <a:t>#include &lt;iostream&gt;</a:t>
            </a:r>
          </a:p>
          <a:p>
            <a:pPr marL="114300" indent="0">
              <a:buNone/>
            </a:pPr>
            <a:r>
              <a:rPr lang="en-US" dirty="0"/>
              <a:t>using namespace std;</a:t>
            </a:r>
          </a:p>
          <a:p>
            <a:pPr marL="114300" indent="0">
              <a:buNone/>
            </a:pPr>
            <a:r>
              <a:rPr lang="en-US" dirty="0"/>
              <a:t>int main(){</a:t>
            </a:r>
          </a:p>
          <a:p>
            <a:pPr marL="114300" indent="0">
              <a:buNone/>
            </a:pPr>
            <a:r>
              <a:rPr lang="en-US" dirty="0"/>
              <a:t>		string word="four";</a:t>
            </a:r>
          </a:p>
          <a:p>
            <a:pPr marL="114300" indent="0">
              <a:buNone/>
            </a:pPr>
            <a:r>
              <a:rPr lang="en-US" dirty="0"/>
              <a:t>	try{</a:t>
            </a:r>
          </a:p>
          <a:p>
            <a:pPr marL="114300" indent="0">
              <a:buNone/>
            </a:pPr>
            <a:r>
              <a:rPr lang="en-US" dirty="0"/>
              <a:t>	</a:t>
            </a:r>
            <a:r>
              <a:rPr lang="en-US" dirty="0" err="1"/>
              <a:t>cout</a:t>
            </a:r>
            <a:r>
              <a:rPr lang="en-US" dirty="0"/>
              <a:t>&lt;&lt; word.at(4);</a:t>
            </a:r>
          </a:p>
          <a:p>
            <a:pPr marL="114300" indent="0">
              <a:buNone/>
            </a:pPr>
            <a:r>
              <a:rPr lang="en-US" dirty="0"/>
              <a:t>	}</a:t>
            </a:r>
          </a:p>
          <a:p>
            <a:pPr marL="114300" indent="0">
              <a:buNone/>
            </a:pPr>
            <a:r>
              <a:rPr lang="en-US" dirty="0"/>
              <a:t>	</a:t>
            </a:r>
          </a:p>
          <a:p>
            <a:pPr marL="114300" indent="0">
              <a:buNone/>
            </a:pPr>
            <a:r>
              <a:rPr lang="en-US" dirty="0"/>
              <a:t>	catch(int e){</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&lt;&lt;"Exception thrown" ;</a:t>
            </a:r>
          </a:p>
          <a:p>
            <a:pPr marL="114300" indent="0">
              <a:buNone/>
            </a:pPr>
            <a:r>
              <a:rPr lang="en-US" dirty="0"/>
              <a:t>	}</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&lt;&lt;"Programs End";</a:t>
            </a:r>
          </a:p>
          <a:p>
            <a:pPr marL="114300" indent="0">
              <a:buNone/>
            </a:pPr>
            <a:r>
              <a:rPr lang="en-US" dirty="0"/>
              <a:t>}</a:t>
            </a:r>
          </a:p>
          <a:p>
            <a:pPr marL="114300" indent="0">
              <a:buNone/>
            </a:pPr>
            <a:endParaRPr lang="en-US" dirty="0"/>
          </a:p>
        </p:txBody>
      </p:sp>
    </p:spTree>
    <p:extLst>
      <p:ext uri="{BB962C8B-B14F-4D97-AF65-F5344CB8AC3E}">
        <p14:creationId xmlns:p14="http://schemas.microsoft.com/office/powerpoint/2010/main" val="303354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F300-ED3B-8596-B362-CC6D99A30353}"/>
              </a:ext>
            </a:extLst>
          </p:cNvPr>
          <p:cNvSpPr>
            <a:spLocks noGrp="1"/>
          </p:cNvSpPr>
          <p:nvPr>
            <p:ph type="title"/>
          </p:nvPr>
        </p:nvSpPr>
        <p:spPr/>
        <p:txBody>
          <a:bodyPr/>
          <a:lstStyle/>
          <a:p>
            <a:r>
              <a:rPr lang="en-US" dirty="0"/>
              <a:t>Example 2</a:t>
            </a:r>
          </a:p>
        </p:txBody>
      </p:sp>
      <p:sp>
        <p:nvSpPr>
          <p:cNvPr id="3" name="Text Placeholder 2">
            <a:extLst>
              <a:ext uri="{FF2B5EF4-FFF2-40B4-BE49-F238E27FC236}">
                <a16:creationId xmlns:a16="http://schemas.microsoft.com/office/drawing/2014/main" id="{EA53CCD0-F506-391A-0BF1-A5471F9FF573}"/>
              </a:ext>
            </a:extLst>
          </p:cNvPr>
          <p:cNvSpPr>
            <a:spLocks noGrp="1"/>
          </p:cNvSpPr>
          <p:nvPr>
            <p:ph type="body" idx="1"/>
          </p:nvPr>
        </p:nvSpPr>
        <p:spPr/>
        <p:txBody>
          <a:bodyPr>
            <a:normAutofit fontScale="70000" lnSpcReduction="20000"/>
          </a:bodyPr>
          <a:lstStyle/>
          <a:p>
            <a:pPr marL="114300" indent="0">
              <a:buNone/>
            </a:pPr>
            <a:r>
              <a:rPr lang="en-US" dirty="0"/>
              <a:t>#include &lt;iostream&gt;</a:t>
            </a:r>
          </a:p>
          <a:p>
            <a:pPr marL="114300" indent="0">
              <a:buNone/>
            </a:pPr>
            <a:r>
              <a:rPr lang="en-US" dirty="0"/>
              <a:t>#include &lt;</a:t>
            </a:r>
            <a:r>
              <a:rPr lang="en-US" dirty="0" err="1"/>
              <a:t>stdexcept</a:t>
            </a:r>
            <a:r>
              <a:rPr lang="en-US" dirty="0"/>
              <a:t>&gt;</a:t>
            </a:r>
          </a:p>
          <a:p>
            <a:pPr marL="114300" indent="0">
              <a:buNone/>
            </a:pPr>
            <a:endParaRPr lang="en-US" dirty="0"/>
          </a:p>
          <a:p>
            <a:pPr marL="114300" indent="0">
              <a:buNone/>
            </a:pPr>
            <a:r>
              <a:rPr lang="en-US" dirty="0"/>
              <a:t>using namespace std;</a:t>
            </a:r>
          </a:p>
          <a:p>
            <a:pPr marL="114300" indent="0">
              <a:buNone/>
            </a:pPr>
            <a:r>
              <a:rPr lang="en-US" dirty="0"/>
              <a:t>int main(){</a:t>
            </a:r>
          </a:p>
          <a:p>
            <a:pPr marL="114300" indent="0">
              <a:buNone/>
            </a:pPr>
            <a:r>
              <a:rPr lang="en-US" dirty="0"/>
              <a:t>		string word="four";</a:t>
            </a:r>
          </a:p>
          <a:p>
            <a:pPr marL="114300" indent="0">
              <a:buNone/>
            </a:pPr>
            <a:r>
              <a:rPr lang="en-US" dirty="0"/>
              <a:t>	try{</a:t>
            </a:r>
          </a:p>
          <a:p>
            <a:pPr marL="114300" indent="0">
              <a:buNone/>
            </a:pPr>
            <a:r>
              <a:rPr lang="en-US" dirty="0"/>
              <a:t>	</a:t>
            </a:r>
            <a:r>
              <a:rPr lang="en-US" dirty="0" err="1"/>
              <a:t>cout</a:t>
            </a:r>
            <a:r>
              <a:rPr lang="en-US" dirty="0"/>
              <a:t>&lt;&lt; word.at(4);</a:t>
            </a:r>
          </a:p>
          <a:p>
            <a:pPr marL="114300" indent="0">
              <a:buNone/>
            </a:pPr>
            <a:r>
              <a:rPr lang="en-US" dirty="0"/>
              <a:t>	}</a:t>
            </a:r>
          </a:p>
          <a:p>
            <a:pPr marL="114300" indent="0">
              <a:buNone/>
            </a:pPr>
            <a:r>
              <a:rPr lang="en-US" dirty="0"/>
              <a:t>	</a:t>
            </a:r>
          </a:p>
          <a:p>
            <a:pPr marL="114300" indent="0">
              <a:buNone/>
            </a:pPr>
            <a:r>
              <a:rPr lang="en-US" dirty="0"/>
              <a:t>	catch(</a:t>
            </a:r>
            <a:r>
              <a:rPr lang="en-US" dirty="0" err="1"/>
              <a:t>out_of_range</a:t>
            </a:r>
            <a:r>
              <a:rPr lang="en-US" dirty="0"/>
              <a:t>&amp; ex){</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&lt;&lt;"Exception thrown"&lt;&lt;</a:t>
            </a:r>
            <a:r>
              <a:rPr lang="en-US" dirty="0" err="1"/>
              <a:t>ex.what</a:t>
            </a:r>
            <a:r>
              <a:rPr lang="en-US" dirty="0"/>
              <a:t>() ;</a:t>
            </a:r>
          </a:p>
          <a:p>
            <a:pPr marL="114300" indent="0">
              <a:buNone/>
            </a:pPr>
            <a:r>
              <a:rPr lang="en-US" dirty="0"/>
              <a:t>	}</a:t>
            </a:r>
          </a:p>
          <a:p>
            <a:pPr marL="114300" indent="0">
              <a:buNone/>
            </a:pPr>
            <a:endParaRPr lang="en-US" dirty="0"/>
          </a:p>
        </p:txBody>
      </p:sp>
    </p:spTree>
    <p:extLst>
      <p:ext uri="{BB962C8B-B14F-4D97-AF65-F5344CB8AC3E}">
        <p14:creationId xmlns:p14="http://schemas.microsoft.com/office/powerpoint/2010/main" val="3307008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7619-A119-01F7-B4DA-54592DD7AD46}"/>
              </a:ext>
            </a:extLst>
          </p:cNvPr>
          <p:cNvSpPr>
            <a:spLocks noGrp="1"/>
          </p:cNvSpPr>
          <p:nvPr>
            <p:ph type="title"/>
          </p:nvPr>
        </p:nvSpPr>
        <p:spPr/>
        <p:txBody>
          <a:bodyPr/>
          <a:lstStyle/>
          <a:p>
            <a:r>
              <a:rPr lang="en-US" dirty="0"/>
              <a:t>Cont..</a:t>
            </a:r>
          </a:p>
        </p:txBody>
      </p:sp>
      <p:sp>
        <p:nvSpPr>
          <p:cNvPr id="3" name="Text Placeholder 2">
            <a:extLst>
              <a:ext uri="{FF2B5EF4-FFF2-40B4-BE49-F238E27FC236}">
                <a16:creationId xmlns:a16="http://schemas.microsoft.com/office/drawing/2014/main" id="{80F7EBAF-9348-C789-25F7-E0A6F5014291}"/>
              </a:ext>
            </a:extLst>
          </p:cNvPr>
          <p:cNvSpPr>
            <a:spLocks noGrp="1"/>
          </p:cNvSpPr>
          <p:nvPr>
            <p:ph type="body" idx="1"/>
          </p:nvPr>
        </p:nvSpPr>
        <p:spPr/>
        <p:txBody>
          <a:bodyPr>
            <a:normAutofit lnSpcReduction="10000"/>
          </a:bodyPr>
          <a:lstStyle/>
          <a:p>
            <a:pPr marL="114300" indent="0">
              <a:buNone/>
            </a:pPr>
            <a:r>
              <a:rPr lang="en-US" dirty="0"/>
              <a:t>	catch(exception&amp; ex){</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&lt;&lt;"Second Exception";</a:t>
            </a:r>
          </a:p>
          <a:p>
            <a:pPr marL="114300" indent="0">
              <a:buNone/>
            </a:pPr>
            <a:r>
              <a:rPr lang="en-US" dirty="0"/>
              <a:t>		</a:t>
            </a:r>
            <a:r>
              <a:rPr lang="en-US" dirty="0" err="1"/>
              <a:t>cout</a:t>
            </a:r>
            <a:r>
              <a:rPr lang="en-US" dirty="0"/>
              <a:t>&lt;&lt;"Exception thrown"&lt;&lt;</a:t>
            </a:r>
            <a:r>
              <a:rPr lang="en-US" dirty="0" err="1"/>
              <a:t>ex.what</a:t>
            </a:r>
            <a:r>
              <a:rPr lang="en-US" dirty="0"/>
              <a:t>() ;</a:t>
            </a:r>
          </a:p>
          <a:p>
            <a:pPr marL="114300" indent="0">
              <a:buNone/>
            </a:pPr>
            <a:r>
              <a:rPr lang="en-US" dirty="0"/>
              <a:t>	}</a:t>
            </a:r>
          </a:p>
          <a:p>
            <a:pPr marL="114300" indent="0">
              <a:buNone/>
            </a:pPr>
            <a:r>
              <a:rPr lang="en-US" dirty="0"/>
              <a:t>	</a:t>
            </a:r>
          </a:p>
          <a:p>
            <a:pPr marL="114300" indent="0">
              <a:buNone/>
            </a:pPr>
            <a:r>
              <a:rPr lang="en-US" dirty="0"/>
              <a:t>	</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&lt;&lt;"Programs End";</a:t>
            </a:r>
          </a:p>
          <a:p>
            <a:pPr marL="114300" indent="0">
              <a:buNone/>
            </a:pPr>
            <a:r>
              <a:rPr lang="en-US" dirty="0"/>
              <a:t>}</a:t>
            </a:r>
          </a:p>
          <a:p>
            <a:pPr marL="114300" indent="0">
              <a:buNone/>
            </a:pPr>
            <a:endParaRPr lang="en-US" dirty="0"/>
          </a:p>
        </p:txBody>
      </p:sp>
    </p:spTree>
    <p:extLst>
      <p:ext uri="{BB962C8B-B14F-4D97-AF65-F5344CB8AC3E}">
        <p14:creationId xmlns:p14="http://schemas.microsoft.com/office/powerpoint/2010/main" val="13380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what()</a:t>
            </a:r>
            <a:endParaRPr/>
          </a:p>
        </p:txBody>
      </p:sp>
      <p:sp>
        <p:nvSpPr>
          <p:cNvPr id="311" name="Google Shape;311;p39"/>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Here, what() is a public method provided by exception class and it has been overridden by all the child exception classes. This returns the cause of an exception.</a:t>
            </a:r>
            <a:endParaRPr/>
          </a:p>
        </p:txBody>
      </p:sp>
      <p:sp>
        <p:nvSpPr>
          <p:cNvPr id="312" name="Google Shape;312;p39"/>
          <p:cNvSpPr/>
          <p:nvPr/>
        </p:nvSpPr>
        <p:spPr>
          <a:xfrm>
            <a:off x="3048000" y="2828836"/>
            <a:ext cx="60960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catch (exception&amp; ex)</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ex.what() &lt;&lt;endl;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E309-2957-7E91-BCD2-C28A1E152982}"/>
              </a:ext>
            </a:extLst>
          </p:cNvPr>
          <p:cNvSpPr>
            <a:spLocks noGrp="1"/>
          </p:cNvSpPr>
          <p:nvPr>
            <p:ph type="title"/>
          </p:nvPr>
        </p:nvSpPr>
        <p:spPr/>
        <p:txBody>
          <a:bodyPr/>
          <a:lstStyle/>
          <a:p>
            <a:r>
              <a:rPr lang="en-US" dirty="0"/>
              <a:t>Example 2</a:t>
            </a:r>
          </a:p>
        </p:txBody>
      </p:sp>
      <p:sp>
        <p:nvSpPr>
          <p:cNvPr id="3" name="Text Placeholder 2">
            <a:extLst>
              <a:ext uri="{FF2B5EF4-FFF2-40B4-BE49-F238E27FC236}">
                <a16:creationId xmlns:a16="http://schemas.microsoft.com/office/drawing/2014/main" id="{6F19C859-3547-6CE1-847B-29A1620F3DE7}"/>
              </a:ext>
            </a:extLst>
          </p:cNvPr>
          <p:cNvSpPr>
            <a:spLocks noGrp="1"/>
          </p:cNvSpPr>
          <p:nvPr>
            <p:ph type="body" idx="1"/>
          </p:nvPr>
        </p:nvSpPr>
        <p:spPr/>
        <p:txBody>
          <a:bodyPr>
            <a:normAutofit fontScale="47500" lnSpcReduction="20000"/>
          </a:bodyPr>
          <a:lstStyle/>
          <a:p>
            <a:pPr marL="114300" indent="0">
              <a:buNone/>
            </a:pPr>
            <a:r>
              <a:rPr lang="en-US" dirty="0"/>
              <a:t>#include &lt;iostream&gt;</a:t>
            </a:r>
          </a:p>
          <a:p>
            <a:pPr marL="114300" indent="0">
              <a:buNone/>
            </a:pPr>
            <a:r>
              <a:rPr lang="en-US" dirty="0"/>
              <a:t>#include &lt;</a:t>
            </a:r>
            <a:r>
              <a:rPr lang="en-US" dirty="0" err="1"/>
              <a:t>stdexcept</a:t>
            </a:r>
            <a:r>
              <a:rPr lang="en-US" dirty="0"/>
              <a:t>&gt;</a:t>
            </a:r>
          </a:p>
          <a:p>
            <a:pPr marL="114300" indent="0">
              <a:buNone/>
            </a:pPr>
            <a:endParaRPr lang="en-US" dirty="0"/>
          </a:p>
          <a:p>
            <a:pPr marL="114300" indent="0">
              <a:buNone/>
            </a:pPr>
            <a:r>
              <a:rPr lang="en-US" dirty="0"/>
              <a:t>using namespace std;</a:t>
            </a:r>
          </a:p>
          <a:p>
            <a:pPr marL="114300" indent="0">
              <a:buNone/>
            </a:pPr>
            <a:r>
              <a:rPr lang="en-US" dirty="0"/>
              <a:t>int main(){</a:t>
            </a:r>
          </a:p>
          <a:p>
            <a:pPr marL="114300" indent="0">
              <a:buNone/>
            </a:pPr>
            <a:r>
              <a:rPr lang="en-US" dirty="0"/>
              <a:t>		string word="four";</a:t>
            </a:r>
          </a:p>
          <a:p>
            <a:pPr marL="114300" indent="0">
              <a:buNone/>
            </a:pPr>
            <a:r>
              <a:rPr lang="en-US" dirty="0"/>
              <a:t>	try{</a:t>
            </a:r>
          </a:p>
          <a:p>
            <a:pPr marL="114300" indent="0">
              <a:buNone/>
            </a:pPr>
            <a:r>
              <a:rPr lang="en-US" dirty="0"/>
              <a:t>	int *</a:t>
            </a:r>
            <a:r>
              <a:rPr lang="en-US" dirty="0" err="1"/>
              <a:t>arr</a:t>
            </a:r>
            <a:r>
              <a:rPr lang="en-US" dirty="0"/>
              <a:t>=new int[99999999999999999999999999];</a:t>
            </a:r>
          </a:p>
          <a:p>
            <a:pPr marL="114300" indent="0">
              <a:buNone/>
            </a:pPr>
            <a:r>
              <a:rPr lang="en-US" dirty="0"/>
              <a:t>	}</a:t>
            </a:r>
          </a:p>
          <a:p>
            <a:pPr marL="114300" indent="0">
              <a:buNone/>
            </a:pPr>
            <a:r>
              <a:rPr lang="en-US" dirty="0"/>
              <a:t>	</a:t>
            </a:r>
          </a:p>
          <a:p>
            <a:pPr marL="114300" indent="0">
              <a:buNone/>
            </a:pPr>
            <a:r>
              <a:rPr lang="en-US" dirty="0"/>
              <a:t>	catch(</a:t>
            </a:r>
            <a:r>
              <a:rPr lang="en-US" dirty="0" err="1"/>
              <a:t>bad_alloc</a:t>
            </a:r>
            <a:r>
              <a:rPr lang="en-US" dirty="0"/>
              <a:t>&amp; ex){</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&lt;&lt;"Exception thrown"&lt;&lt;</a:t>
            </a:r>
            <a:r>
              <a:rPr lang="en-US" dirty="0" err="1"/>
              <a:t>ex.what</a:t>
            </a:r>
            <a:r>
              <a:rPr lang="en-US" dirty="0"/>
              <a:t>();</a:t>
            </a:r>
          </a:p>
          <a:p>
            <a:pPr marL="114300" indent="0">
              <a:buNone/>
            </a:pPr>
            <a:r>
              <a:rPr lang="en-US" dirty="0"/>
              <a:t>	}</a:t>
            </a:r>
          </a:p>
          <a:p>
            <a:pPr marL="114300" indent="0">
              <a:buNone/>
            </a:pPr>
            <a:r>
              <a:rPr lang="en-US" dirty="0"/>
              <a:t>	</a:t>
            </a:r>
            <a:r>
              <a:rPr lang="en-US" dirty="0" err="1"/>
              <a:t>cout</a:t>
            </a:r>
            <a:r>
              <a:rPr lang="en-US" dirty="0"/>
              <a:t>&lt;&lt;</a:t>
            </a:r>
            <a:r>
              <a:rPr lang="en-US" dirty="0" err="1"/>
              <a:t>endl</a:t>
            </a:r>
            <a:r>
              <a:rPr lang="en-US" dirty="0"/>
              <a:t>;</a:t>
            </a:r>
          </a:p>
          <a:p>
            <a:pPr marL="114300" indent="0">
              <a:buNone/>
            </a:pPr>
            <a:r>
              <a:rPr lang="en-US" dirty="0"/>
              <a:t>	</a:t>
            </a:r>
            <a:r>
              <a:rPr lang="en-US" dirty="0" err="1"/>
              <a:t>cout</a:t>
            </a:r>
            <a:r>
              <a:rPr lang="en-US" dirty="0"/>
              <a:t>&lt;&lt;"Programs End";</a:t>
            </a:r>
          </a:p>
          <a:p>
            <a:pPr marL="114300" indent="0">
              <a:buNone/>
            </a:pPr>
            <a:r>
              <a:rPr lang="en-US" dirty="0"/>
              <a:t>}</a:t>
            </a:r>
          </a:p>
          <a:p>
            <a:pPr marL="114300" indent="0">
              <a:buNone/>
            </a:pPr>
            <a:endParaRPr lang="en-US" dirty="0"/>
          </a:p>
        </p:txBody>
      </p:sp>
    </p:spTree>
    <p:extLst>
      <p:ext uri="{BB962C8B-B14F-4D97-AF65-F5344CB8AC3E}">
        <p14:creationId xmlns:p14="http://schemas.microsoft.com/office/powerpoint/2010/main" val="2277792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1DEAE-8446-67A2-2BC9-B7B292F961B5}"/>
              </a:ext>
            </a:extLst>
          </p:cNvPr>
          <p:cNvSpPr txBox="1"/>
          <p:nvPr/>
        </p:nvSpPr>
        <p:spPr>
          <a:xfrm>
            <a:off x="3048000" y="799969"/>
            <a:ext cx="6096000" cy="5262979"/>
          </a:xfrm>
          <a:prstGeom prst="rect">
            <a:avLst/>
          </a:prstGeom>
          <a:noFill/>
        </p:spPr>
        <p:txBody>
          <a:bodyPr wrap="square">
            <a:spAutoFit/>
          </a:bodyPr>
          <a:lstStyle/>
          <a:p>
            <a:r>
              <a:rPr lang="en-US" dirty="0"/>
              <a:t>#include &lt;iostream&gt;</a:t>
            </a:r>
          </a:p>
          <a:p>
            <a:r>
              <a:rPr lang="en-US" dirty="0"/>
              <a:t>#include &lt;</a:t>
            </a:r>
            <a:r>
              <a:rPr lang="en-US" dirty="0" err="1"/>
              <a:t>stdexcept</a:t>
            </a:r>
            <a:r>
              <a:rPr lang="en-US" dirty="0"/>
              <a:t>&gt;</a:t>
            </a:r>
          </a:p>
          <a:p>
            <a:endParaRPr lang="en-US" dirty="0"/>
          </a:p>
          <a:p>
            <a:r>
              <a:rPr lang="en-US" dirty="0"/>
              <a:t>using namespace std;</a:t>
            </a:r>
          </a:p>
          <a:p>
            <a:r>
              <a:rPr lang="en-US" dirty="0"/>
              <a:t>int main(){</a:t>
            </a:r>
          </a:p>
          <a:p>
            <a:r>
              <a:rPr lang="en-US" dirty="0"/>
              <a:t>		string word="four";</a:t>
            </a:r>
          </a:p>
          <a:p>
            <a:r>
              <a:rPr lang="en-US" dirty="0"/>
              <a:t>	try{</a:t>
            </a:r>
          </a:p>
          <a:p>
            <a:r>
              <a:rPr lang="en-US" dirty="0"/>
              <a:t>	throw exception();</a:t>
            </a:r>
          </a:p>
          <a:p>
            <a:r>
              <a:rPr lang="en-US" dirty="0"/>
              <a:t>	}</a:t>
            </a:r>
          </a:p>
          <a:p>
            <a:r>
              <a:rPr lang="en-US" dirty="0"/>
              <a:t>	</a:t>
            </a:r>
          </a:p>
          <a:p>
            <a:r>
              <a:rPr lang="en-US" dirty="0"/>
              <a:t>	catch(</a:t>
            </a:r>
            <a:r>
              <a:rPr lang="en-US" dirty="0" err="1"/>
              <a:t>out_of_range</a:t>
            </a:r>
            <a:r>
              <a:rPr lang="en-US" dirty="0"/>
              <a:t>&amp; ex){</a:t>
            </a:r>
          </a:p>
          <a:p>
            <a:r>
              <a:rPr lang="en-US" dirty="0"/>
              <a:t>		</a:t>
            </a:r>
            <a:r>
              <a:rPr lang="en-US" dirty="0" err="1"/>
              <a:t>cout</a:t>
            </a:r>
            <a:r>
              <a:rPr lang="en-US" dirty="0"/>
              <a:t>&lt;&lt;</a:t>
            </a:r>
            <a:r>
              <a:rPr lang="en-US" dirty="0" err="1"/>
              <a:t>endl</a:t>
            </a:r>
            <a:r>
              <a:rPr lang="en-US" dirty="0"/>
              <a:t>;</a:t>
            </a:r>
          </a:p>
          <a:p>
            <a:r>
              <a:rPr lang="en-US" dirty="0"/>
              <a:t>		</a:t>
            </a:r>
            <a:r>
              <a:rPr lang="en-US" dirty="0" err="1"/>
              <a:t>cout</a:t>
            </a:r>
            <a:r>
              <a:rPr lang="en-US" dirty="0"/>
              <a:t>&lt;&lt;"Exception thrown"&lt;&lt;</a:t>
            </a:r>
            <a:r>
              <a:rPr lang="en-US" dirty="0" err="1"/>
              <a:t>ex.what</a:t>
            </a:r>
            <a:r>
              <a:rPr lang="en-US" dirty="0"/>
              <a:t>() ;</a:t>
            </a:r>
          </a:p>
          <a:p>
            <a:r>
              <a:rPr lang="en-US" dirty="0"/>
              <a:t>	}</a:t>
            </a:r>
          </a:p>
          <a:p>
            <a:r>
              <a:rPr lang="en-US" dirty="0"/>
              <a:t>	catch(exception&amp; ex){</a:t>
            </a:r>
          </a:p>
          <a:p>
            <a:r>
              <a:rPr lang="en-US" dirty="0"/>
              <a:t>		</a:t>
            </a:r>
            <a:r>
              <a:rPr lang="en-US" dirty="0" err="1"/>
              <a:t>cout</a:t>
            </a:r>
            <a:r>
              <a:rPr lang="en-US" dirty="0"/>
              <a:t>&lt;&lt;</a:t>
            </a:r>
            <a:r>
              <a:rPr lang="en-US" dirty="0" err="1"/>
              <a:t>endl</a:t>
            </a:r>
            <a:r>
              <a:rPr lang="en-US" dirty="0"/>
              <a:t>;</a:t>
            </a:r>
          </a:p>
          <a:p>
            <a:r>
              <a:rPr lang="en-US" dirty="0"/>
              <a:t>		</a:t>
            </a:r>
            <a:r>
              <a:rPr lang="en-US" dirty="0" err="1"/>
              <a:t>cout</a:t>
            </a:r>
            <a:r>
              <a:rPr lang="en-US" dirty="0"/>
              <a:t>&lt;&lt;"Second Exception";</a:t>
            </a:r>
          </a:p>
          <a:p>
            <a:r>
              <a:rPr lang="en-US" dirty="0"/>
              <a:t>		</a:t>
            </a:r>
            <a:r>
              <a:rPr lang="en-US" dirty="0" err="1"/>
              <a:t>cout</a:t>
            </a:r>
            <a:r>
              <a:rPr lang="en-US" dirty="0"/>
              <a:t>&lt;&lt;"Exception thrown"&lt;&lt;</a:t>
            </a:r>
            <a:r>
              <a:rPr lang="en-US" dirty="0" err="1"/>
              <a:t>ex.what</a:t>
            </a:r>
            <a:r>
              <a:rPr lang="en-US" dirty="0"/>
              <a:t>() ;</a:t>
            </a:r>
          </a:p>
          <a:p>
            <a:r>
              <a:rPr lang="en-US" dirty="0"/>
              <a:t>	}</a:t>
            </a:r>
          </a:p>
          <a:p>
            <a:r>
              <a:rPr lang="en-US" dirty="0"/>
              <a:t>	</a:t>
            </a:r>
          </a:p>
          <a:p>
            <a:r>
              <a:rPr lang="en-US" dirty="0"/>
              <a:t>	</a:t>
            </a:r>
          </a:p>
          <a:p>
            <a:r>
              <a:rPr lang="en-US" dirty="0"/>
              <a:t>	</a:t>
            </a:r>
            <a:r>
              <a:rPr lang="en-US" dirty="0" err="1"/>
              <a:t>cout</a:t>
            </a:r>
            <a:r>
              <a:rPr lang="en-US" dirty="0"/>
              <a:t>&lt;&lt;</a:t>
            </a:r>
            <a:r>
              <a:rPr lang="en-US" dirty="0" err="1"/>
              <a:t>endl</a:t>
            </a:r>
            <a:r>
              <a:rPr lang="en-US" dirty="0"/>
              <a:t>;</a:t>
            </a:r>
          </a:p>
          <a:p>
            <a:r>
              <a:rPr lang="en-US" dirty="0"/>
              <a:t>	</a:t>
            </a:r>
            <a:r>
              <a:rPr lang="en-US" dirty="0" err="1"/>
              <a:t>cout</a:t>
            </a:r>
            <a:r>
              <a:rPr lang="en-US" dirty="0"/>
              <a:t>&lt;&lt;"Programs End";</a:t>
            </a:r>
          </a:p>
          <a:p>
            <a:r>
              <a:rPr lang="en-US" dirty="0"/>
              <a:t>}</a:t>
            </a:r>
          </a:p>
        </p:txBody>
      </p:sp>
    </p:spTree>
    <p:extLst>
      <p:ext uri="{BB962C8B-B14F-4D97-AF65-F5344CB8AC3E}">
        <p14:creationId xmlns:p14="http://schemas.microsoft.com/office/powerpoint/2010/main" val="320069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User-Defined Exceptions</a:t>
            </a:r>
          </a:p>
        </p:txBody>
      </p:sp>
      <p:sp>
        <p:nvSpPr>
          <p:cNvPr id="3" name="Content Placeholder 2"/>
          <p:cNvSpPr>
            <a:spLocks noGrp="1"/>
          </p:cNvSpPr>
          <p:nvPr>
            <p:ph idx="1"/>
          </p:nvPr>
        </p:nvSpPr>
        <p:spPr/>
        <p:txBody>
          <a:bodyPr/>
          <a:lstStyle/>
          <a:p>
            <a:r>
              <a:rPr lang="en-US" dirty="0"/>
              <a:t>The C++ </a:t>
            </a:r>
            <a:r>
              <a:rPr lang="en-US" dirty="0" err="1"/>
              <a:t>std</a:t>
            </a:r>
            <a:r>
              <a:rPr lang="en-US" dirty="0"/>
              <a:t>::exception class allows us to define objects that can be thrown as exceptions. This class has been defined in the &lt;exception&gt; header. The class provides us with a virtual member function named what.</a:t>
            </a:r>
          </a:p>
          <a:p>
            <a:r>
              <a:rPr lang="en-US" dirty="0"/>
              <a:t>This function returns a null-terminated character sequence of type char *. We can overwrite it in derived classes to have an exception description.</a:t>
            </a:r>
          </a:p>
          <a:p>
            <a:pPr marL="0" indent="0">
              <a:buNone/>
            </a:pPr>
            <a:endParaRPr lang="en-US" dirty="0"/>
          </a:p>
        </p:txBody>
      </p:sp>
    </p:spTree>
    <p:extLst>
      <p:ext uri="{BB962C8B-B14F-4D97-AF65-F5344CB8AC3E}">
        <p14:creationId xmlns:p14="http://schemas.microsoft.com/office/powerpoint/2010/main" val="350687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User-Defined Exceptions</a:t>
            </a:r>
            <a:endParaRPr lang="en-US" dirty="0"/>
          </a:p>
        </p:txBody>
      </p:sp>
      <p:sp>
        <p:nvSpPr>
          <p:cNvPr id="3" name="Content Placeholder 2"/>
          <p:cNvSpPr>
            <a:spLocks noGrp="1"/>
          </p:cNvSpPr>
          <p:nvPr>
            <p:ph idx="1"/>
          </p:nvPr>
        </p:nvSpPr>
        <p:spPr>
          <a:xfrm>
            <a:off x="1027670" y="1512588"/>
            <a:ext cx="10515600" cy="4351338"/>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#include &lt;exception&gt;</a:t>
            </a:r>
          </a:p>
          <a:p>
            <a:pPr marL="0" indent="0">
              <a:buNone/>
            </a:pPr>
            <a:r>
              <a:rPr lang="en-US" dirty="0"/>
              <a:t>using namespace </a:t>
            </a:r>
            <a:r>
              <a:rPr lang="en-US" dirty="0" err="1"/>
              <a:t>std</a:t>
            </a:r>
            <a:r>
              <a:rPr lang="en-US" dirty="0"/>
              <a:t>;</a:t>
            </a:r>
          </a:p>
          <a:p>
            <a:pPr marL="0" indent="0">
              <a:buNone/>
            </a:pPr>
            <a:r>
              <a:rPr lang="en-US" dirty="0"/>
              <a:t>class </a:t>
            </a:r>
            <a:r>
              <a:rPr lang="en-US" dirty="0" err="1"/>
              <a:t>newException</a:t>
            </a:r>
            <a:r>
              <a:rPr lang="en-US" dirty="0"/>
              <a:t> : public exception{</a:t>
            </a:r>
          </a:p>
          <a:p>
            <a:pPr marL="0" indent="0">
              <a:buNone/>
            </a:pPr>
            <a:r>
              <a:rPr lang="en-US" dirty="0"/>
              <a:t>	virtual </a:t>
            </a:r>
            <a:r>
              <a:rPr lang="en-US" dirty="0" err="1"/>
              <a:t>const</a:t>
            </a:r>
            <a:r>
              <a:rPr lang="en-US" dirty="0"/>
              <a:t> char* what() </a:t>
            </a:r>
            <a:r>
              <a:rPr lang="en-US" dirty="0" err="1"/>
              <a:t>const</a:t>
            </a:r>
            <a:r>
              <a:rPr lang="en-US" dirty="0"/>
              <a:t> throw()//We can overwrite the what() function of the exception header file to define our exceptions.	</a:t>
            </a:r>
          </a:p>
          <a:p>
            <a:pPr marL="0" indent="0">
              <a:buNone/>
            </a:pPr>
            <a:r>
              <a:rPr lang="en-US" dirty="0"/>
              <a:t>{</a:t>
            </a:r>
          </a:p>
          <a:p>
            <a:pPr marL="0" indent="0">
              <a:buNone/>
            </a:pPr>
            <a:r>
              <a:rPr lang="en-US" dirty="0"/>
              <a:t>		return "</a:t>
            </a:r>
            <a:r>
              <a:rPr lang="en-US" dirty="0" err="1"/>
              <a:t>newException</a:t>
            </a:r>
            <a:r>
              <a:rPr lang="en-US" dirty="0"/>
              <a:t> occurred";	}</a:t>
            </a:r>
          </a:p>
          <a:p>
            <a:pPr marL="0" indent="0">
              <a:buNone/>
            </a:pPr>
            <a:r>
              <a:rPr lang="en-US" dirty="0"/>
              <a:t>};</a:t>
            </a:r>
          </a:p>
          <a:p>
            <a:pPr marL="0" indent="0">
              <a:buNone/>
            </a:pPr>
            <a:r>
              <a:rPr lang="en-US" dirty="0" err="1"/>
              <a:t>int</a:t>
            </a:r>
            <a:r>
              <a:rPr lang="en-US" dirty="0"/>
              <a:t> main() {</a:t>
            </a:r>
          </a:p>
          <a:p>
            <a:pPr marL="0" indent="0">
              <a:buNone/>
            </a:pPr>
            <a:r>
              <a:rPr lang="en-US" dirty="0"/>
              <a:t>try {</a:t>
            </a:r>
          </a:p>
          <a:p>
            <a:pPr marL="0" indent="0">
              <a:buNone/>
            </a:pPr>
            <a:r>
              <a:rPr lang="en-US" dirty="0"/>
              <a:t>		</a:t>
            </a:r>
            <a:r>
              <a:rPr lang="en-US" dirty="0" err="1"/>
              <a:t>newException</a:t>
            </a:r>
            <a:r>
              <a:rPr lang="en-US" dirty="0"/>
              <a:t> </a:t>
            </a:r>
            <a:r>
              <a:rPr lang="en-US" dirty="0" err="1"/>
              <a:t>newex</a:t>
            </a:r>
            <a:r>
              <a:rPr lang="en-US" dirty="0"/>
              <a:t>;</a:t>
            </a:r>
          </a:p>
          <a:p>
            <a:pPr marL="0" indent="0">
              <a:buNone/>
            </a:pPr>
            <a:r>
              <a:rPr lang="en-US" dirty="0"/>
              <a:t>		throw </a:t>
            </a:r>
            <a:r>
              <a:rPr lang="en-US" dirty="0" err="1"/>
              <a:t>newex</a:t>
            </a:r>
            <a:r>
              <a:rPr lang="en-US" dirty="0"/>
              <a:t>;		}</a:t>
            </a:r>
          </a:p>
          <a:p>
            <a:pPr marL="0" indent="0">
              <a:buNone/>
            </a:pPr>
            <a:r>
              <a:rPr lang="en-US" dirty="0"/>
              <a:t>	catch (exception&amp; ex) {</a:t>
            </a:r>
          </a:p>
          <a:p>
            <a:pPr marL="0" indent="0">
              <a:buNone/>
            </a:pPr>
            <a:r>
              <a:rPr lang="en-US" dirty="0"/>
              <a:t>		</a:t>
            </a:r>
            <a:r>
              <a:rPr lang="en-US" dirty="0" err="1"/>
              <a:t>cout</a:t>
            </a:r>
            <a:r>
              <a:rPr lang="en-US" dirty="0"/>
              <a:t> &lt;&lt; </a:t>
            </a:r>
            <a:r>
              <a:rPr lang="en-US" dirty="0" err="1"/>
              <a:t>ex.what</a:t>
            </a:r>
            <a:r>
              <a:rPr lang="en-US" dirty="0"/>
              <a:t>() &lt;&lt; '\n';	}</a:t>
            </a:r>
          </a:p>
          <a:p>
            <a:pPr marL="0" indent="0">
              <a:buNone/>
            </a:pPr>
            <a:r>
              <a:rPr lang="en-US" dirty="0"/>
              <a:t>	return 0;	}</a:t>
            </a:r>
          </a:p>
        </p:txBody>
      </p:sp>
    </p:spTree>
    <p:extLst>
      <p:ext uri="{BB962C8B-B14F-4D97-AF65-F5344CB8AC3E}">
        <p14:creationId xmlns:p14="http://schemas.microsoft.com/office/powerpoint/2010/main" val="1554018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txBox="1">
            <a:spLocks noGrp="1"/>
          </p:cNvSpPr>
          <p:nvPr>
            <p:ph type="title"/>
          </p:nvPr>
        </p:nvSpPr>
        <p:spPr>
          <a:xfrm>
            <a:off x="626853" y="1099794"/>
            <a:ext cx="7257691"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User-defined Custom Exception with class in C++</a:t>
            </a:r>
            <a:endParaRPr/>
          </a:p>
        </p:txBody>
      </p:sp>
      <p:sp>
        <p:nvSpPr>
          <p:cNvPr id="318" name="Google Shape;318;p40"/>
          <p:cNvSpPr/>
          <p:nvPr/>
        </p:nvSpPr>
        <p:spPr>
          <a:xfrm>
            <a:off x="787879" y="3173893"/>
            <a:ext cx="6096000"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We can use Exception handling with class too. Even we can throw an exception of user defined class types. For throwing an exception of say demo class type within try block we may write</a:t>
            </a:r>
            <a:endParaRPr/>
          </a:p>
        </p:txBody>
      </p:sp>
      <p:sp>
        <p:nvSpPr>
          <p:cNvPr id="319" name="Google Shape;319;p40"/>
          <p:cNvSpPr/>
          <p:nvPr/>
        </p:nvSpPr>
        <p:spPr>
          <a:xfrm>
            <a:off x="6883879" y="409605"/>
            <a:ext cx="4914181" cy="6001643"/>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class demo1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class demo2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for (int i = 1; i &lt;= 2; i++)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try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if (i == 1)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throw demo1();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else if (i == 2)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throw demo2();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catch (demo1 d1)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cout &lt;&lt; "Caught exception of demo1 class \n";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catch (demo2 d2) {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cout &lt;&lt; "Caught exception of demo2 class \n"; </a:t>
            </a:r>
            <a:endParaRPr/>
          </a:p>
          <a:p>
            <a:pPr marL="0" marR="0" lvl="0" indent="0" algn="l" rtl="0">
              <a:spcBef>
                <a:spcPts val="0"/>
              </a:spcBef>
              <a:spcAft>
                <a:spcPts val="0"/>
              </a:spcAft>
              <a:buNone/>
            </a:pPr>
            <a:r>
              <a:rPr lang="en-US" sz="1600">
                <a:solidFill>
                  <a:schemeClr val="lt1"/>
                </a:solidFill>
                <a:latin typeface="Times New Roman"/>
                <a:ea typeface="Times New Roman"/>
                <a:cs typeface="Times New Roman"/>
                <a:sym typeface="Times New Roman"/>
              </a:rPr>
              <a:t>        }  }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Exceptions!</a:t>
            </a:r>
            <a:endParaRPr/>
          </a:p>
        </p:txBody>
      </p:sp>
      <p:sp>
        <p:nvSpPr>
          <p:cNvPr id="134" name="Google Shape;134;p17"/>
          <p:cNvSpPr txBox="1">
            <a:spLocks noGrp="1"/>
          </p:cNvSpPr>
          <p:nvPr>
            <p:ph type="body" idx="1"/>
          </p:nvPr>
        </p:nvSpPr>
        <p:spPr>
          <a:xfrm>
            <a:off x="1295401" y="2556931"/>
            <a:ext cx="9601196" cy="3576449"/>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b="1">
                <a:latin typeface="Times New Roman"/>
                <a:ea typeface="Times New Roman"/>
                <a:cs typeface="Times New Roman"/>
                <a:sym typeface="Times New Roman"/>
              </a:rPr>
              <a:t>Exceptions are different</a:t>
            </a:r>
            <a:r>
              <a:rPr lang="en-US" sz="2400">
                <a:latin typeface="Times New Roman"/>
                <a:ea typeface="Times New Roman"/>
                <a:cs typeface="Times New Roman"/>
                <a:sym typeface="Times New Roman"/>
              </a:rPr>
              <a:t>, however. You can't eliminate exceptional circumstances; you can only prepare for them. Your users will run out of memory from time to time, and the only question is what you will do. Your choices are limited to these:</a:t>
            </a:r>
            <a:endParaRPr/>
          </a:p>
          <a:p>
            <a:pPr marL="457200" lvl="1" indent="-182880" algn="l" rtl="0">
              <a:lnSpc>
                <a:spcPct val="100000"/>
              </a:lnSpc>
              <a:spcBef>
                <a:spcPts val="500"/>
              </a:spcBef>
              <a:spcAft>
                <a:spcPts val="0"/>
              </a:spcAft>
              <a:buSzPts val="2000"/>
              <a:buChar char="◦"/>
            </a:pPr>
            <a:r>
              <a:rPr lang="en-US" sz="2000">
                <a:latin typeface="Times New Roman"/>
                <a:ea typeface="Times New Roman"/>
                <a:cs typeface="Times New Roman"/>
                <a:sym typeface="Times New Roman"/>
              </a:rPr>
              <a:t>Crash the program.</a:t>
            </a:r>
            <a:endParaRPr/>
          </a:p>
          <a:p>
            <a:pPr marL="457200" lvl="1" indent="-182880" algn="l" rtl="0">
              <a:lnSpc>
                <a:spcPct val="100000"/>
              </a:lnSpc>
              <a:spcBef>
                <a:spcPts val="500"/>
              </a:spcBef>
              <a:spcAft>
                <a:spcPts val="0"/>
              </a:spcAft>
              <a:buSzPts val="2000"/>
              <a:buChar char="◦"/>
            </a:pPr>
            <a:r>
              <a:rPr lang="en-US" sz="2000">
                <a:latin typeface="Times New Roman"/>
                <a:ea typeface="Times New Roman"/>
                <a:cs typeface="Times New Roman"/>
                <a:sym typeface="Times New Roman"/>
              </a:rPr>
              <a:t>Inform the user and exit gracefully.</a:t>
            </a:r>
            <a:endParaRPr/>
          </a:p>
          <a:p>
            <a:pPr marL="457200" lvl="1" indent="-182880" algn="l" rtl="0">
              <a:lnSpc>
                <a:spcPct val="100000"/>
              </a:lnSpc>
              <a:spcBef>
                <a:spcPts val="500"/>
              </a:spcBef>
              <a:spcAft>
                <a:spcPts val="0"/>
              </a:spcAft>
              <a:buSzPts val="2000"/>
              <a:buChar char="◦"/>
            </a:pPr>
            <a:r>
              <a:rPr lang="en-US" sz="2000">
                <a:latin typeface="Times New Roman"/>
                <a:ea typeface="Times New Roman"/>
                <a:cs typeface="Times New Roman"/>
                <a:sym typeface="Times New Roman"/>
              </a:rPr>
              <a:t>Inform the user and allow the user to try to recover and continue.</a:t>
            </a:r>
            <a:endParaRPr/>
          </a:p>
          <a:p>
            <a:pPr marL="457200" lvl="1" indent="-182880" algn="l" rtl="0">
              <a:lnSpc>
                <a:spcPct val="100000"/>
              </a:lnSpc>
              <a:spcBef>
                <a:spcPts val="500"/>
              </a:spcBef>
              <a:spcAft>
                <a:spcPts val="0"/>
              </a:spcAft>
              <a:buSzPts val="2000"/>
              <a:buChar char="◦"/>
            </a:pPr>
            <a:r>
              <a:rPr lang="en-US" sz="2000">
                <a:latin typeface="Times New Roman"/>
                <a:ea typeface="Times New Roman"/>
                <a:cs typeface="Times New Roman"/>
                <a:sym typeface="Times New Roman"/>
              </a:rPr>
              <a:t>Take corrective action and continue without disturbing the user.</a:t>
            </a:r>
            <a:endParaRPr/>
          </a:p>
          <a:p>
            <a:pPr marL="182880" lvl="0" indent="-81279" algn="l" rtl="0">
              <a:lnSpc>
                <a:spcPct val="100000"/>
              </a:lnSpc>
              <a:spcBef>
                <a:spcPts val="900"/>
              </a:spcBef>
              <a:spcAft>
                <a:spcPts val="0"/>
              </a:spcAft>
              <a:buSzPts val="1600"/>
              <a:buNone/>
            </a:pPr>
            <a:endParaRPr sz="16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Exception handling with constructor</a:t>
            </a:r>
            <a:endParaRPr/>
          </a:p>
        </p:txBody>
      </p:sp>
      <p:sp>
        <p:nvSpPr>
          <p:cNvPr id="325" name="Google Shape;325;p41"/>
          <p:cNvSpPr/>
          <p:nvPr/>
        </p:nvSpPr>
        <p:spPr>
          <a:xfrm>
            <a:off x="272561" y="1584764"/>
            <a:ext cx="5814541" cy="5016758"/>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class demo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int num;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public: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demo(int x)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try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if (x == 0)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throw "Zero not allowed ";  </a:t>
            </a:r>
            <a:r>
              <a:rPr lang="en-US" sz="1600">
                <a:solidFill>
                  <a:srgbClr val="FF0000"/>
                </a:solidFill>
                <a:latin typeface="Times New Roman"/>
                <a:ea typeface="Times New Roman"/>
                <a:cs typeface="Times New Roman"/>
                <a:sym typeface="Times New Roman"/>
              </a:rPr>
              <a:t>// cout&lt;&lt;“Zero not allowed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num = x;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show();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catch (const char* exp)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"Exception caught \n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exp &lt;&lt; endl;}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void show()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"Num = " &lt;&lt; num &lt;&lt; endl;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p:txBody>
      </p:sp>
      <p:sp>
        <p:nvSpPr>
          <p:cNvPr id="326" name="Google Shape;326;p41"/>
          <p:cNvSpPr/>
          <p:nvPr/>
        </p:nvSpPr>
        <p:spPr>
          <a:xfrm>
            <a:off x="6114752" y="1673689"/>
            <a:ext cx="6096000" cy="18466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 constructor will be called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demo(0);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cout &lt;&lt; "Again creating object \n";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demo(1);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p:txBody>
      </p:sp>
      <p:pic>
        <p:nvPicPr>
          <p:cNvPr id="327" name="Google Shape;327;p41"/>
          <p:cNvPicPr preferRelativeResize="0"/>
          <p:nvPr/>
        </p:nvPicPr>
        <p:blipFill rotWithShape="1">
          <a:blip r:embed="rId3">
            <a:alphaModFix/>
          </a:blip>
          <a:srcRect/>
          <a:stretch/>
        </p:blipFill>
        <p:spPr>
          <a:xfrm>
            <a:off x="6218988" y="3456886"/>
            <a:ext cx="2780851" cy="850971"/>
          </a:xfrm>
          <a:prstGeom prst="rect">
            <a:avLst/>
          </a:prstGeom>
          <a:noFill/>
          <a:ln>
            <a:noFill/>
          </a:ln>
        </p:spPr>
      </p:pic>
      <p:pic>
        <p:nvPicPr>
          <p:cNvPr id="328" name="Google Shape;328;p41"/>
          <p:cNvPicPr preferRelativeResize="0"/>
          <p:nvPr/>
        </p:nvPicPr>
        <p:blipFill rotWithShape="1">
          <a:blip r:embed="rId4">
            <a:alphaModFix/>
          </a:blip>
          <a:srcRect/>
          <a:stretch/>
        </p:blipFill>
        <p:spPr>
          <a:xfrm>
            <a:off x="6218988" y="4595331"/>
            <a:ext cx="2943764" cy="735941"/>
          </a:xfrm>
          <a:prstGeom prst="rect">
            <a:avLst/>
          </a:prstGeom>
          <a:noFill/>
          <a:ln>
            <a:noFill/>
          </a:ln>
        </p:spPr>
      </p:pic>
      <p:sp>
        <p:nvSpPr>
          <p:cNvPr id="329" name="Google Shape;329;p41"/>
          <p:cNvSpPr txBox="1"/>
          <p:nvPr/>
        </p:nvSpPr>
        <p:spPr>
          <a:xfrm>
            <a:off x="9162752" y="4441443"/>
            <a:ext cx="2812371"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If we deploy this program using if /else statement then this output will be display  here you can see there is no desired output with num =0</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Which is useless for me also creating overhead</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By allocating zero</a:t>
            </a:r>
            <a:endParaRPr/>
          </a:p>
        </p:txBody>
      </p:sp>
      <p:sp>
        <p:nvSpPr>
          <p:cNvPr id="330" name="Google Shape;330;p41"/>
          <p:cNvSpPr/>
          <p:nvPr/>
        </p:nvSpPr>
        <p:spPr>
          <a:xfrm>
            <a:off x="3974123" y="4246685"/>
            <a:ext cx="290146" cy="967153"/>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31" name="Google Shape;331;p41"/>
          <p:cNvSpPr txBox="1"/>
          <p:nvPr/>
        </p:nvSpPr>
        <p:spPr>
          <a:xfrm>
            <a:off x="4108675" y="4287554"/>
            <a:ext cx="197842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Replace in case of if else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b="1"/>
              <a:t>std::bad_alloc</a:t>
            </a:r>
            <a:br>
              <a:rPr lang="en-US" b="1"/>
            </a:br>
            <a:endParaRPr/>
          </a:p>
        </p:txBody>
      </p:sp>
      <p:sp>
        <p:nvSpPr>
          <p:cNvPr id="337" name="Google Shape;337;p42"/>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std::bad_alloc is a type of exception that occurs when the new operator fails to allocate the requested space. This type of exception is thrown by the standard definitions of ​operator new (declaring a variable) and operator new[] (declaring an array) when they fail to allocate the requested storage space.</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pic>
        <p:nvPicPr>
          <p:cNvPr id="338" name="Google Shape;338;p42"/>
          <p:cNvPicPr preferRelativeResize="0"/>
          <p:nvPr/>
        </p:nvPicPr>
        <p:blipFill rotWithShape="1">
          <a:blip r:embed="rId3">
            <a:alphaModFix/>
          </a:blip>
          <a:srcRect/>
          <a:stretch/>
        </p:blipFill>
        <p:spPr>
          <a:xfrm>
            <a:off x="3199142" y="3784408"/>
            <a:ext cx="5086350" cy="1009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bad_alloc</a:t>
            </a:r>
            <a:endParaRPr/>
          </a:p>
        </p:txBody>
      </p:sp>
      <p:sp>
        <p:nvSpPr>
          <p:cNvPr id="344" name="Google Shape;344;p43"/>
          <p:cNvSpPr/>
          <p:nvPr/>
        </p:nvSpPr>
        <p:spPr>
          <a:xfrm>
            <a:off x="3048000" y="2014194"/>
            <a:ext cx="60960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&lt;iostream&gt;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&lt;new&gt;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Driver code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 myarray = new int[1000000000000];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catch (std::bad_alloc&amp; 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std::cerr &lt;&lt; "bad_alloc detected: " &lt;&lt; exception.what();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std::bad_cast</a:t>
            </a:r>
            <a:endParaRPr/>
          </a:p>
        </p:txBody>
      </p:sp>
      <p:sp>
        <p:nvSpPr>
          <p:cNvPr id="350" name="Google Shape;350;p4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Type of the exceptions thrown by dynamic_cast when it fails the run-time check performed on references to polymorphic class types.</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The run-time check fails if the object would be an incomplete object of the destination type.</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Dynamic casts can be used to safely cast a superclass pointer (or reference) into a pointer (or reference) to a subclass in a class hierarchy</a:t>
            </a:r>
            <a:endParaRPr/>
          </a:p>
          <a:p>
            <a:pPr marL="457200" lvl="1" indent="-182880" algn="ctr" rtl="0">
              <a:lnSpc>
                <a:spcPct val="100000"/>
              </a:lnSpc>
              <a:spcBef>
                <a:spcPts val="500"/>
              </a:spcBef>
              <a:spcAft>
                <a:spcPts val="0"/>
              </a:spcAft>
              <a:buSzPts val="1600"/>
              <a:buChar char="◦"/>
            </a:pPr>
            <a:r>
              <a:rPr lang="en-US">
                <a:solidFill>
                  <a:srgbClr val="FF0000"/>
                </a:solidFill>
                <a:latin typeface="Times New Roman"/>
                <a:ea typeface="Times New Roman"/>
                <a:cs typeface="Times New Roman"/>
                <a:sym typeface="Times New Roman"/>
              </a:rPr>
              <a:t>#include &lt;typeinfo&gt;       // std::bad_cast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std::</a:t>
            </a:r>
            <a:r>
              <a:rPr lang="en-US">
                <a:solidFill>
                  <a:schemeClr val="dk1"/>
                </a:solidFill>
                <a:latin typeface="Times New Roman"/>
                <a:ea typeface="Times New Roman"/>
                <a:cs typeface="Times New Roman"/>
                <a:sym typeface="Times New Roman"/>
              </a:rPr>
              <a:t>invalid_argument</a:t>
            </a:r>
            <a:endParaRPr/>
          </a:p>
        </p:txBody>
      </p:sp>
      <p:sp>
        <p:nvSpPr>
          <p:cNvPr id="374" name="Google Shape;374;p47"/>
          <p:cNvSpPr/>
          <p:nvPr/>
        </p:nvSpPr>
        <p:spPr>
          <a:xfrm>
            <a:off x="6764160" y="238550"/>
            <a:ext cx="6096000" cy="61863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&lt;exception&gt;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&lt;stdexcept&gt;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&lt;iostream&gt;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void findFactorial(int 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factorial = 1;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try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(N &lt; 0)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i</a:t>
            </a:r>
            <a:r>
              <a:rPr lang="en-US" sz="1800">
                <a:solidFill>
                  <a:schemeClr val="dk1"/>
                </a:solidFill>
                <a:highlight>
                  <a:srgbClr val="FF9900"/>
                </a:highlight>
                <a:latin typeface="Times New Roman"/>
                <a:ea typeface="Times New Roman"/>
                <a:cs typeface="Times New Roman"/>
                <a:sym typeface="Times New Roman"/>
              </a:rPr>
              <a:t>nvalid_argument</a:t>
            </a: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"negative not allowed");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Find factorial if no error occurs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for (int i = N; i &gt; 0; i--)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factorial *= i;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"Factorial of " &lt;&lt; 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&lt;&lt; " is " &lt;&lt; factorial &lt;&lt; endl;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catch (exception&amp; e)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e.what();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
        <p:nvSpPr>
          <p:cNvPr id="375" name="Google Shape;375;p47"/>
          <p:cNvSpPr/>
          <p:nvPr/>
        </p:nvSpPr>
        <p:spPr>
          <a:xfrm>
            <a:off x="1305464" y="2128189"/>
            <a:ext cx="60960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Driver Code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findFactorial(0);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findFactorial(3);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findFactorial(-3);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pic>
        <p:nvPicPr>
          <p:cNvPr id="376" name="Google Shape;376;p47"/>
          <p:cNvPicPr preferRelativeResize="0"/>
          <p:nvPr/>
        </p:nvPicPr>
        <p:blipFill rotWithShape="1">
          <a:blip r:embed="rId3">
            <a:alphaModFix/>
          </a:blip>
          <a:srcRect/>
          <a:stretch/>
        </p:blipFill>
        <p:spPr>
          <a:xfrm>
            <a:off x="1242383" y="4858736"/>
            <a:ext cx="3459013" cy="963771"/>
          </a:xfrm>
          <a:prstGeom prst="rect">
            <a:avLst/>
          </a:prstGeom>
          <a:noFill/>
          <a:ln>
            <a:noFill/>
          </a:ln>
        </p:spPr>
      </p:pic>
    </p:spTree>
    <p:extLst>
      <p:ext uri="{BB962C8B-B14F-4D97-AF65-F5344CB8AC3E}">
        <p14:creationId xmlns:p14="http://schemas.microsoft.com/office/powerpoint/2010/main" val="1910805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Week twelve– Class three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1066800" y="642594"/>
            <a:ext cx="6170762"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Exception Handling in Filing</a:t>
            </a:r>
            <a:endParaRPr/>
          </a:p>
        </p:txBody>
      </p:sp>
      <p:sp>
        <p:nvSpPr>
          <p:cNvPr id="387" name="Google Shape;387;p49"/>
          <p:cNvSpPr/>
          <p:nvPr/>
        </p:nvSpPr>
        <p:spPr>
          <a:xfrm>
            <a:off x="7093789" y="404380"/>
            <a:ext cx="6096000" cy="61863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&lt;fstream&gt;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&lt;iostream&gt;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&lt;vector&gt;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&lt;string&gt;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&lt;exception&gt;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void readIntegerFile(const string&amp; fileName)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ifstream istr;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temp;</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char buffer[256];</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istr.open(fileName.c_str());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(istr.fail())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exception();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while (istr)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istr.getline (buffer,100);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cout &lt;&lt; buffer &lt;&lt; endl;</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
        <p:nvSpPr>
          <p:cNvPr id="388" name="Google Shape;388;p49"/>
          <p:cNvSpPr/>
          <p:nvPr/>
        </p:nvSpPr>
        <p:spPr>
          <a:xfrm>
            <a:off x="928778" y="2084579"/>
            <a:ext cx="6096000"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int main()</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const string </a:t>
            </a:r>
            <a:r>
              <a:rPr lang="en-US" sz="1800" dirty="0" err="1">
                <a:solidFill>
                  <a:schemeClr val="dk1"/>
                </a:solidFill>
                <a:latin typeface="Times New Roman"/>
                <a:ea typeface="Times New Roman"/>
                <a:cs typeface="Times New Roman"/>
                <a:sym typeface="Times New Roman"/>
              </a:rPr>
              <a:t>fileName</a:t>
            </a:r>
            <a:r>
              <a:rPr lang="en-US" sz="1800" dirty="0">
                <a:solidFill>
                  <a:schemeClr val="dk1"/>
                </a:solidFill>
                <a:latin typeface="Times New Roman"/>
                <a:ea typeface="Times New Roman"/>
                <a:cs typeface="Times New Roman"/>
                <a:sym typeface="Times New Roman"/>
              </a:rPr>
              <a:t> = "test66.txt";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try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readIntegerFile</a:t>
            </a:r>
            <a:r>
              <a:rPr lang="en-US" sz="1800" dirty="0">
                <a:solidFill>
                  <a:schemeClr val="dk1"/>
                </a:solidFill>
                <a:latin typeface="Times New Roman"/>
                <a:ea typeface="Times New Roman"/>
                <a:cs typeface="Times New Roman"/>
                <a:sym typeface="Times New Roman"/>
              </a:rPr>
              <a:t>(</a:t>
            </a:r>
            <a:r>
              <a:rPr lang="en-US" sz="1800" dirty="0" err="1">
                <a:solidFill>
                  <a:schemeClr val="dk1"/>
                </a:solidFill>
                <a:latin typeface="Times New Roman"/>
                <a:ea typeface="Times New Roman"/>
                <a:cs typeface="Times New Roman"/>
                <a:sym typeface="Times New Roman"/>
              </a:rPr>
              <a:t>fileName</a:t>
            </a:r>
            <a:r>
              <a:rPr lang="en-US" sz="1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 catch (exception&amp; e)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cerr</a:t>
            </a:r>
            <a:r>
              <a:rPr lang="en-US" sz="1800" dirty="0">
                <a:solidFill>
                  <a:schemeClr val="dk1"/>
                </a:solidFill>
                <a:latin typeface="Times New Roman"/>
                <a:ea typeface="Times New Roman"/>
                <a:cs typeface="Times New Roman"/>
                <a:sym typeface="Times New Roman"/>
              </a:rPr>
              <a:t> &lt;&lt; "Unable to open file " &lt;&lt; </a:t>
            </a:r>
            <a:r>
              <a:rPr lang="en-US" sz="1800" dirty="0" err="1">
                <a:solidFill>
                  <a:schemeClr val="dk1"/>
                </a:solidFill>
                <a:latin typeface="Times New Roman"/>
                <a:ea typeface="Times New Roman"/>
                <a:cs typeface="Times New Roman"/>
                <a:sym typeface="Times New Roman"/>
              </a:rPr>
              <a:t>fileName</a:t>
            </a:r>
            <a:r>
              <a:rPr lang="en-US" sz="1800" dirty="0">
                <a:solidFill>
                  <a:schemeClr val="dk1"/>
                </a:solidFill>
                <a:latin typeface="Times New Roman"/>
                <a:ea typeface="Times New Roman"/>
                <a:cs typeface="Times New Roman"/>
                <a:sym typeface="Times New Roman"/>
              </a:rPr>
              <a:t> &lt;&lt; </a:t>
            </a:r>
            <a:r>
              <a:rPr lang="en-US" sz="1800" dirty="0" err="1">
                <a:solidFill>
                  <a:schemeClr val="dk1"/>
                </a:solidFill>
                <a:latin typeface="Times New Roman"/>
                <a:ea typeface="Times New Roman"/>
                <a:cs typeface="Times New Roman"/>
                <a:sym typeface="Times New Roman"/>
              </a:rPr>
              <a:t>endl</a:t>
            </a:r>
            <a:r>
              <a:rPr lang="en-US" sz="1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exit (1);</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cout</a:t>
            </a:r>
            <a:r>
              <a:rPr lang="en-US" sz="1800" dirty="0">
                <a:solidFill>
                  <a:schemeClr val="dk1"/>
                </a:solidFill>
                <a:latin typeface="Times New Roman"/>
                <a:ea typeface="Times New Roman"/>
                <a:cs typeface="Times New Roman"/>
                <a:sym typeface="Times New Roman"/>
              </a:rPr>
              <a:t> &lt;&lt; </a:t>
            </a:r>
            <a:r>
              <a:rPr lang="en-US" sz="1800" dirty="0" err="1">
                <a:solidFill>
                  <a:schemeClr val="dk1"/>
                </a:solidFill>
                <a:latin typeface="Times New Roman"/>
                <a:ea typeface="Times New Roman"/>
                <a:cs typeface="Times New Roman"/>
                <a:sym typeface="Times New Roman"/>
              </a:rPr>
              <a:t>endl</a:t>
            </a:r>
            <a:r>
              <a:rPr lang="en-US" sz="1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return (0);</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std::bad_cast</a:t>
            </a:r>
            <a:endParaRPr/>
          </a:p>
        </p:txBody>
      </p:sp>
      <p:sp>
        <p:nvSpPr>
          <p:cNvPr id="356" name="Google Shape;356;p45"/>
          <p:cNvSpPr txBox="1">
            <a:spLocks noGrp="1"/>
          </p:cNvSpPr>
          <p:nvPr>
            <p:ph type="body" idx="1"/>
          </p:nvPr>
        </p:nvSpPr>
        <p:spPr>
          <a:xfrm>
            <a:off x="1066800" y="2103120"/>
            <a:ext cx="3962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The target type must be a pointer or reference type, and the expression must evaluate to a pointer or reference.</a:t>
            </a:r>
            <a:endParaRPr/>
          </a:p>
        </p:txBody>
      </p:sp>
      <p:sp>
        <p:nvSpPr>
          <p:cNvPr id="357" name="Google Shape;357;p45"/>
          <p:cNvSpPr/>
          <p:nvPr/>
        </p:nvSpPr>
        <p:spPr>
          <a:xfrm>
            <a:off x="5218982" y="932021"/>
            <a:ext cx="6538822" cy="5355312"/>
          </a:xfrm>
          <a:prstGeom prst="rect">
            <a:avLst/>
          </a:prstGeom>
          <a:gradFill>
            <a:gsLst>
              <a:gs pos="0">
                <a:srgbClr val="61A39F"/>
              </a:gs>
              <a:gs pos="50000">
                <a:srgbClr val="5FA39F"/>
              </a:gs>
              <a:gs pos="100000">
                <a:srgbClr val="5EA29E"/>
              </a:gs>
            </a:gsLst>
            <a:lin ang="5400000" scaled="0"/>
          </a:gradFill>
          <a:ln w="9525" cap="flat" cmpd="sng">
            <a:solidFill>
              <a:schemeClr val="accent6"/>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Class A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virtual void f() {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Class B : public A {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Class C { };</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void f () {</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 a;</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B b;</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 ap = &amp;b;</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B* b1 = dynamic_cast&lt;B*&gt; (&amp;a);  // NULL, because 'a' is not a 'B'</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B* b2 = dynamic_cast&lt;B*&gt; (ap);  //’b’</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C* c = dynamic_cast&lt;C*&gt; (ap);   // NULL.</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A&amp; ar = dynamic_cast&lt;A&amp;&gt; (*ap); // Ok.</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B&amp; br = dynamic_cast&lt;B&amp;&gt; (*ap); // Ok.</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C&amp; cr = dynamic_cast&lt;C&amp;&gt; (*ap); // std::bad_cast</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  }</a:t>
            </a:r>
            <a:endParaRPr/>
          </a:p>
        </p:txBody>
      </p:sp>
    </p:spTree>
    <p:extLst>
      <p:ext uri="{BB962C8B-B14F-4D97-AF65-F5344CB8AC3E}">
        <p14:creationId xmlns:p14="http://schemas.microsoft.com/office/powerpoint/2010/main" val="973915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std::bad_cast</a:t>
            </a:r>
            <a:endParaRPr/>
          </a:p>
        </p:txBody>
      </p:sp>
      <p:sp>
        <p:nvSpPr>
          <p:cNvPr id="363" name="Google Shape;363;p46"/>
          <p:cNvSpPr/>
          <p:nvPr/>
        </p:nvSpPr>
        <p:spPr>
          <a:xfrm>
            <a:off x="1066800" y="2009807"/>
            <a:ext cx="6096000"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&lt;bits/stdc++.h&gt;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&lt;typeinfo&gt;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Base Class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Base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virtual void member()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Derived Class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class Derived : Base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
        <p:nvSpPr>
          <p:cNvPr id="364" name="Google Shape;364;p46"/>
          <p:cNvSpPr/>
          <p:nvPr/>
        </p:nvSpPr>
        <p:spPr>
          <a:xfrm>
            <a:off x="4597879" y="1519572"/>
            <a:ext cx="7435970"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main() method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try block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Base gfg;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Derived&amp; rd = dynamic_cast&lt;Derived&amp;&gt;(gfg);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catch block to handle the errors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catch (bad_cast&amp; bc)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cerr &lt;&lt; "bad_cast caught: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&lt;&lt; bc.what() &lt;&lt; endl;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pic>
        <p:nvPicPr>
          <p:cNvPr id="365" name="Google Shape;365;p46"/>
          <p:cNvPicPr preferRelativeResize="0"/>
          <p:nvPr/>
        </p:nvPicPr>
        <p:blipFill rotWithShape="1">
          <a:blip r:embed="rId3">
            <a:alphaModFix/>
          </a:blip>
          <a:srcRect/>
          <a:stretch/>
        </p:blipFill>
        <p:spPr>
          <a:xfrm>
            <a:off x="800908" y="5362364"/>
            <a:ext cx="3464619" cy="655128"/>
          </a:xfrm>
          <a:prstGeom prst="rect">
            <a:avLst/>
          </a:prstGeom>
          <a:noFill/>
          <a:ln>
            <a:noFill/>
          </a:ln>
        </p:spPr>
      </p:pic>
      <p:sp>
        <p:nvSpPr>
          <p:cNvPr id="366" name="Google Shape;366;p46"/>
          <p:cNvSpPr/>
          <p:nvPr/>
        </p:nvSpPr>
        <p:spPr>
          <a:xfrm>
            <a:off x="7633654" y="1519572"/>
            <a:ext cx="4276500" cy="923400"/>
          </a:xfrm>
          <a:prstGeom prst="rect">
            <a:avLst/>
          </a:prstGeom>
          <a:gradFill>
            <a:gsLst>
              <a:gs pos="0">
                <a:srgbClr val="2483C6"/>
              </a:gs>
              <a:gs pos="50000">
                <a:srgbClr val="1F82C9"/>
              </a:gs>
              <a:gs pos="100000">
                <a:srgbClr val="2081C7"/>
              </a:gs>
            </a:gsLst>
            <a:lin ang="5400000" scaled="0"/>
          </a:gradFill>
          <a:ln w="9525" cap="flat" cmpd="sng">
            <a:solidFill>
              <a:schemeClr val="accent2"/>
            </a:solidFill>
            <a:prstDash val="solid"/>
            <a:round/>
            <a:headEnd type="none" w="sm" len="sm"/>
            <a:tailEnd type="none" w="sm" len="sm"/>
          </a:ln>
          <a:effectLst>
            <a:outerShdw blurRad="38100" dist="12700" dir="5400000" algn="ctr" rotWithShape="0">
              <a:srgbClr val="000000">
                <a:alpha val="62745"/>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Base* gfg = new Derived;</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Derived* d;</a:t>
            </a:r>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d = dynamic_cast&lt;Derived*&gt;(</a:t>
            </a:r>
            <a:r>
              <a:rPr lang="en-US" sz="1800">
                <a:solidFill>
                  <a:schemeClr val="lt1"/>
                </a:solidFill>
                <a:highlight>
                  <a:srgbClr val="28E990"/>
                </a:highlight>
                <a:latin typeface="Times New Roman"/>
                <a:ea typeface="Times New Roman"/>
                <a:cs typeface="Times New Roman"/>
                <a:sym typeface="Times New Roman"/>
              </a:rPr>
              <a:t>gfg</a:t>
            </a:r>
            <a:r>
              <a:rPr lang="en-US" sz="1800">
                <a:solidFill>
                  <a:schemeClr val="lt1"/>
                </a:solidFill>
                <a:latin typeface="Times New Roman"/>
                <a:ea typeface="Times New Roman"/>
                <a:cs typeface="Times New Roman"/>
                <a:sym typeface="Times New Roman"/>
              </a:rPr>
              <a:t>); </a:t>
            </a:r>
            <a:endParaRPr/>
          </a:p>
        </p:txBody>
      </p:sp>
      <p:cxnSp>
        <p:nvCxnSpPr>
          <p:cNvPr id="367" name="Google Shape;367;p46"/>
          <p:cNvCxnSpPr/>
          <p:nvPr/>
        </p:nvCxnSpPr>
        <p:spPr>
          <a:xfrm flipH="1">
            <a:off x="8220808" y="2442902"/>
            <a:ext cx="369277" cy="889383"/>
          </a:xfrm>
          <a:prstGeom prst="straightConnector1">
            <a:avLst/>
          </a:prstGeom>
          <a:noFill/>
          <a:ln w="19050" cap="flat" cmpd="sng">
            <a:solidFill>
              <a:schemeClr val="dk1"/>
            </a:solidFill>
            <a:prstDash val="solid"/>
            <a:round/>
            <a:headEnd type="none" w="sm" len="sm"/>
            <a:tailEnd type="triangle" w="med" len="med"/>
          </a:ln>
          <a:effectLst>
            <a:outerShdw blurRad="38100" dist="12700" dir="5400000" algn="ctr" rotWithShape="0">
              <a:srgbClr val="000000">
                <a:alpha val="62745"/>
              </a:srgbClr>
            </a:outerShdw>
          </a:effectLst>
        </p:spPr>
      </p:cxnSp>
      <p:sp>
        <p:nvSpPr>
          <p:cNvPr id="368" name="Google Shape;368;p46"/>
          <p:cNvSpPr txBox="1"/>
          <p:nvPr/>
        </p:nvSpPr>
        <p:spPr>
          <a:xfrm>
            <a:off x="8534281" y="2518261"/>
            <a:ext cx="17219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Replacement</a:t>
            </a:r>
            <a:endParaRPr/>
          </a:p>
        </p:txBody>
      </p:sp>
    </p:spTree>
    <p:extLst>
      <p:ext uri="{BB962C8B-B14F-4D97-AF65-F5344CB8AC3E}">
        <p14:creationId xmlns:p14="http://schemas.microsoft.com/office/powerpoint/2010/main" val="244110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Header Files</a:t>
            </a:r>
            <a:endParaRPr/>
          </a:p>
        </p:txBody>
      </p:sp>
      <p:sp>
        <p:nvSpPr>
          <p:cNvPr id="394" name="Google Shape;394;p50"/>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u="sng">
                <a:solidFill>
                  <a:schemeClr val="hlink"/>
                </a:solidFill>
                <a:latin typeface="Times New Roman"/>
                <a:ea typeface="Times New Roman"/>
                <a:cs typeface="Times New Roman"/>
                <a:sym typeface="Times New Roman"/>
                <a:hlinkClick r:id="rId3"/>
              </a:rPr>
              <a:t>C</a:t>
            </a:r>
            <a:r>
              <a:rPr lang="en-US">
                <a:latin typeface="Times New Roman"/>
                <a:ea typeface="Times New Roman"/>
                <a:cs typeface="Times New Roman"/>
                <a:sym typeface="Times New Roman"/>
              </a:rPr>
              <a:t>++ also offers its users a variety of functions, one of which is included in header files. In C++, all the header files may or may not end with the </a:t>
            </a:r>
            <a:r>
              <a:rPr lang="en-US" b="1">
                <a:latin typeface="Times New Roman"/>
                <a:ea typeface="Times New Roman"/>
                <a:cs typeface="Times New Roman"/>
                <a:sym typeface="Times New Roman"/>
              </a:rPr>
              <a:t>“.h”</a:t>
            </a:r>
            <a:r>
              <a:rPr lang="en-US">
                <a:latin typeface="Times New Roman"/>
                <a:ea typeface="Times New Roman"/>
                <a:cs typeface="Times New Roman"/>
                <a:sym typeface="Times New Roman"/>
              </a:rPr>
              <a:t> extension but in C, all the header files must necessarily end with the </a:t>
            </a:r>
            <a:r>
              <a:rPr lang="en-US" b="1">
                <a:latin typeface="Times New Roman"/>
                <a:ea typeface="Times New Roman"/>
                <a:cs typeface="Times New Roman"/>
                <a:sym typeface="Times New Roman"/>
              </a:rPr>
              <a:t>“.h”</a:t>
            </a:r>
            <a:r>
              <a:rPr lang="en-US">
                <a:latin typeface="Times New Roman"/>
                <a:ea typeface="Times New Roman"/>
                <a:cs typeface="Times New Roman"/>
                <a:sym typeface="Times New Roman"/>
              </a:rPr>
              <a:t> extension.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header file contains:</a:t>
            </a:r>
            <a:endParaRPr/>
          </a:p>
          <a:p>
            <a:pPr marL="457200" lvl="1" indent="-182880" algn="l" rtl="0">
              <a:lnSpc>
                <a:spcPct val="100000"/>
              </a:lnSpc>
              <a:spcBef>
                <a:spcPts val="500"/>
              </a:spcBef>
              <a:spcAft>
                <a:spcPts val="0"/>
              </a:spcAft>
              <a:buSzPts val="1600"/>
              <a:buChar char="◦"/>
            </a:pPr>
            <a:r>
              <a:rPr lang="en-US">
                <a:latin typeface="Times New Roman"/>
                <a:ea typeface="Times New Roman"/>
                <a:cs typeface="Times New Roman"/>
                <a:sym typeface="Times New Roman"/>
              </a:rPr>
              <a:t>Function definitions</a:t>
            </a:r>
            <a:endParaRPr/>
          </a:p>
          <a:p>
            <a:pPr marL="457200" lvl="1" indent="-182880" algn="l" rtl="0">
              <a:lnSpc>
                <a:spcPct val="100000"/>
              </a:lnSpc>
              <a:spcBef>
                <a:spcPts val="500"/>
              </a:spcBef>
              <a:spcAft>
                <a:spcPts val="0"/>
              </a:spcAft>
              <a:buSzPts val="1600"/>
              <a:buChar char="◦"/>
            </a:pPr>
            <a:r>
              <a:rPr lang="en-US">
                <a:latin typeface="Times New Roman"/>
                <a:ea typeface="Times New Roman"/>
                <a:cs typeface="Times New Roman"/>
                <a:sym typeface="Times New Roman"/>
              </a:rPr>
              <a:t>Data type definitions</a:t>
            </a:r>
            <a:endParaRPr/>
          </a:p>
          <a:p>
            <a:pPr marL="457200" lvl="1" indent="-182880" algn="l" rtl="0">
              <a:lnSpc>
                <a:spcPct val="100000"/>
              </a:lnSpc>
              <a:spcBef>
                <a:spcPts val="500"/>
              </a:spcBef>
              <a:spcAft>
                <a:spcPts val="0"/>
              </a:spcAft>
              <a:buSzPts val="1600"/>
              <a:buChar char="◦"/>
            </a:pPr>
            <a:r>
              <a:rPr lang="en-US">
                <a:latin typeface="Times New Roman"/>
                <a:ea typeface="Times New Roman"/>
                <a:cs typeface="Times New Roman"/>
                <a:sym typeface="Times New Roman"/>
              </a:rPr>
              <a:t>Macros</a:t>
            </a:r>
            <a:endParaRPr/>
          </a:p>
          <a:p>
            <a:pPr marL="182880" lvl="0" indent="-68579" algn="l" rtl="0">
              <a:lnSpc>
                <a:spcPct val="100000"/>
              </a:lnSpc>
              <a:spcBef>
                <a:spcPts val="900"/>
              </a:spcBef>
              <a:spcAft>
                <a:spcPts val="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a:t>
            </a:r>
            <a:endParaRPr/>
          </a:p>
        </p:txBody>
      </p:sp>
      <p:sp>
        <p:nvSpPr>
          <p:cNvPr id="140" name="Google Shape;140;p18"/>
          <p:cNvSpPr/>
          <p:nvPr/>
        </p:nvSpPr>
        <p:spPr>
          <a:xfrm>
            <a:off x="1066801" y="2166425"/>
            <a:ext cx="10058400" cy="2246769"/>
          </a:xfrm>
          <a:prstGeom prst="rect">
            <a:avLst/>
          </a:prstGeom>
          <a:noFill/>
          <a:ln>
            <a:noFill/>
          </a:ln>
        </p:spPr>
        <p:txBody>
          <a:bodyPr spcFirstLastPara="1" wrap="square" lIns="91425" tIns="45700" rIns="91425" bIns="45700" anchor="t" anchorCtr="0">
            <a:noAutofit/>
          </a:bodyPr>
          <a:lstStyle/>
          <a:p>
            <a:pPr marL="514350" marR="0" lvl="0" indent="-514350" algn="l" rtl="0">
              <a:spcBef>
                <a:spcPts val="0"/>
              </a:spcBef>
              <a:spcAft>
                <a:spcPts val="0"/>
              </a:spcAft>
              <a:buClr>
                <a:srgbClr val="333333"/>
              </a:buClr>
              <a:buSzPts val="2800"/>
              <a:buFont typeface="Century Gothic"/>
              <a:buAutoNum type="arabicPeriod"/>
            </a:pPr>
            <a:r>
              <a:rPr lang="en-US" sz="2800" b="0" i="0" u="none" strike="noStrike" cap="none">
                <a:solidFill>
                  <a:srgbClr val="333333"/>
                </a:solidFill>
                <a:latin typeface="Times New Roman"/>
                <a:ea typeface="Times New Roman"/>
                <a:cs typeface="Times New Roman"/>
                <a:sym typeface="Times New Roman"/>
              </a:rPr>
              <a:t>For example, </a:t>
            </a:r>
            <a:endParaRPr/>
          </a:p>
          <a:p>
            <a:pPr marL="457200" marR="0" lvl="1" indent="0" algn="l" rtl="0">
              <a:spcBef>
                <a:spcPts val="0"/>
              </a:spcBef>
              <a:spcAft>
                <a:spcPts val="0"/>
              </a:spcAft>
              <a:buNone/>
            </a:pPr>
            <a:r>
              <a:rPr lang="en-US" sz="2800" b="0" i="0" u="none" strike="noStrike" cap="none">
                <a:solidFill>
                  <a:srgbClr val="333333"/>
                </a:solidFill>
                <a:latin typeface="Times New Roman"/>
                <a:ea typeface="Times New Roman"/>
                <a:cs typeface="Times New Roman"/>
                <a:sym typeface="Times New Roman"/>
              </a:rPr>
              <a:t>User divides a number by zero, this will compile successfully but an exception or run time error will occur due to which our applications will be crashed. In order to avoid this we'll introduce exception handling technics in our code.</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Header Files</a:t>
            </a:r>
            <a:endParaRPr/>
          </a:p>
        </p:txBody>
      </p:sp>
      <p:sp>
        <p:nvSpPr>
          <p:cNvPr id="400" name="Google Shape;400;p5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In C++ program has the header file which stands for input and output stream used to take input with the help of “cin” and “cout” respectively.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There are of 2 types of header file:</a:t>
            </a:r>
            <a:endParaRPr/>
          </a:p>
          <a:p>
            <a:pPr marL="457200" lvl="1" indent="-182880" algn="l" rtl="0">
              <a:lnSpc>
                <a:spcPct val="100000"/>
              </a:lnSpc>
              <a:spcBef>
                <a:spcPts val="500"/>
              </a:spcBef>
              <a:spcAft>
                <a:spcPts val="0"/>
              </a:spcAft>
              <a:buSzPts val="1600"/>
              <a:buChar char="◦"/>
            </a:pPr>
            <a:r>
              <a:rPr lang="en-US" b="1">
                <a:latin typeface="Times New Roman"/>
                <a:ea typeface="Times New Roman"/>
                <a:cs typeface="Times New Roman"/>
                <a:sym typeface="Times New Roman"/>
              </a:rPr>
              <a:t>Pre-existing header files:</a:t>
            </a:r>
            <a:r>
              <a:rPr lang="en-US">
                <a:latin typeface="Times New Roman"/>
                <a:ea typeface="Times New Roman"/>
                <a:cs typeface="Times New Roman"/>
                <a:sym typeface="Times New Roman"/>
              </a:rPr>
              <a:t> Files which are already available in C/C++ compiler we just need to import them.</a:t>
            </a:r>
            <a:endParaRPr/>
          </a:p>
          <a:p>
            <a:pPr marL="457200" lvl="1" indent="-182880" algn="l" rtl="0">
              <a:lnSpc>
                <a:spcPct val="100000"/>
              </a:lnSpc>
              <a:spcBef>
                <a:spcPts val="500"/>
              </a:spcBef>
              <a:spcAft>
                <a:spcPts val="0"/>
              </a:spcAft>
              <a:buSzPts val="1600"/>
              <a:buChar char="◦"/>
            </a:pPr>
            <a:r>
              <a:rPr lang="en-US" b="1">
                <a:latin typeface="Times New Roman"/>
                <a:ea typeface="Times New Roman"/>
                <a:cs typeface="Times New Roman"/>
                <a:sym typeface="Times New Roman"/>
              </a:rPr>
              <a:t>User-defined header files:</a:t>
            </a:r>
            <a:r>
              <a:rPr lang="en-US">
                <a:latin typeface="Times New Roman"/>
                <a:ea typeface="Times New Roman"/>
                <a:cs typeface="Times New Roman"/>
                <a:sym typeface="Times New Roman"/>
              </a:rPr>
              <a:t> These files are defined by the user and can be imported using </a:t>
            </a:r>
            <a:r>
              <a:rPr lang="en-US" b="1">
                <a:latin typeface="Times New Roman"/>
                <a:ea typeface="Times New Roman"/>
                <a:cs typeface="Times New Roman"/>
                <a:sym typeface="Times New Roman"/>
              </a:rPr>
              <a:t>“#include”</a:t>
            </a:r>
            <a:r>
              <a:rPr lang="en-US">
                <a:latin typeface="Times New Roman"/>
                <a:ea typeface="Times New Roman"/>
                <a:cs typeface="Times New Roman"/>
                <a:sym typeface="Times New Roman"/>
              </a:rPr>
              <a:t>.</a:t>
            </a:r>
            <a:endParaRPr/>
          </a:p>
          <a:p>
            <a:pPr marL="457200" lvl="1" indent="-81279" algn="l" rtl="0">
              <a:lnSpc>
                <a:spcPct val="100000"/>
              </a:lnSpc>
              <a:spcBef>
                <a:spcPts val="500"/>
              </a:spcBef>
              <a:spcAft>
                <a:spcPts val="0"/>
              </a:spcAft>
              <a:buSzPts val="1600"/>
              <a:buNone/>
            </a:pPr>
            <a:endParaRPr>
              <a:latin typeface="Times New Roman"/>
              <a:ea typeface="Times New Roman"/>
              <a:cs typeface="Times New Roman"/>
              <a:sym typeface="Times New Roman"/>
            </a:endParaRPr>
          </a:p>
        </p:txBody>
      </p:sp>
      <p:sp>
        <p:nvSpPr>
          <p:cNvPr id="401" name="Google Shape;401;p51"/>
          <p:cNvSpPr/>
          <p:nvPr/>
        </p:nvSpPr>
        <p:spPr>
          <a:xfrm>
            <a:off x="3502324" y="3930582"/>
            <a:ext cx="3372929" cy="679653"/>
          </a:xfrm>
          <a:prstGeom prst="rect">
            <a:avLst/>
          </a:prstGeom>
          <a:solidFill>
            <a:srgbClr val="E0E0E0"/>
          </a:solidFill>
          <a:ln>
            <a:noFill/>
          </a:ln>
        </p:spPr>
        <p:txBody>
          <a:bodyPr spcFirstLastPara="1" wrap="square" lIns="0" tIns="0" rIns="0" bIns="63475" anchor="ctr"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#include &lt;filename.h&gt; or #include "filename.h</a:t>
            </a:r>
            <a:r>
              <a:rPr lang="en-US" sz="1200">
                <a:solidFill>
                  <a:schemeClr val="dk1"/>
                </a:solidFill>
                <a:latin typeface="Times New Roman"/>
                <a:ea typeface="Times New Roman"/>
                <a:cs typeface="Times New Roman"/>
                <a:sym typeface="Times New Roman"/>
              </a:rPr>
              <a:t>”</a:t>
            </a:r>
            <a:endParaRPr sz="3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400"/>
              <a:buFont typeface="Century Gothic"/>
              <a:buNone/>
            </a:pPr>
            <a:r>
              <a:rPr lang="en-US" sz="4400"/>
              <a:t>Create your own Header File:</a:t>
            </a:r>
            <a:endParaRPr/>
          </a:p>
        </p:txBody>
      </p:sp>
      <p:sp>
        <p:nvSpPr>
          <p:cNvPr id="407" name="Google Shape;407;p52"/>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2400"/>
              <a:buFont typeface="Century Gothic"/>
              <a:buAutoNum type="arabicPeriod"/>
            </a:pPr>
            <a:r>
              <a:rPr lang="en-US" sz="2400">
                <a:latin typeface="Times New Roman"/>
                <a:ea typeface="Times New Roman"/>
                <a:cs typeface="Times New Roman"/>
                <a:sym typeface="Times New Roman"/>
              </a:rPr>
              <a:t>Write your own C/C++ code and save that file with </a:t>
            </a:r>
            <a:r>
              <a:rPr lang="en-US" sz="2400" b="1">
                <a:latin typeface="Times New Roman"/>
                <a:ea typeface="Times New Roman"/>
                <a:cs typeface="Times New Roman"/>
                <a:sym typeface="Times New Roman"/>
              </a:rPr>
              <a:t>“.h”</a:t>
            </a:r>
            <a:r>
              <a:rPr lang="en-US" sz="2400">
                <a:latin typeface="Times New Roman"/>
                <a:ea typeface="Times New Roman"/>
                <a:cs typeface="Times New Roman"/>
                <a:sym typeface="Times New Roman"/>
              </a:rPr>
              <a:t> extension. Below is the illustration of header file.</a:t>
            </a:r>
            <a:endParaRPr/>
          </a:p>
        </p:txBody>
      </p:sp>
      <p:sp>
        <p:nvSpPr>
          <p:cNvPr id="408" name="Google Shape;408;p52"/>
          <p:cNvSpPr/>
          <p:nvPr/>
        </p:nvSpPr>
        <p:spPr>
          <a:xfrm>
            <a:off x="3048000" y="3191917"/>
            <a:ext cx="6096000" cy="1754326"/>
          </a:xfrm>
          <a:prstGeom prst="rect">
            <a:avLst/>
          </a:prstGeom>
          <a:solidFill>
            <a:schemeClr val="lt1"/>
          </a:solidFill>
          <a:ln w="12700"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to find the sum of two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numbers passed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sumOfTwoNumbers(int a, int b)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(a + b);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a:spLocks noGrp="1"/>
          </p:cNvSpPr>
          <p:nvPr>
            <p:ph type="title"/>
          </p:nvPr>
        </p:nvSpPr>
        <p:spPr>
          <a:xfrm>
            <a:off x="1066800" y="642594"/>
            <a:ext cx="6153509"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Create your own Header File:cont’d</a:t>
            </a:r>
            <a:endParaRPr/>
          </a:p>
        </p:txBody>
      </p:sp>
      <p:sp>
        <p:nvSpPr>
          <p:cNvPr id="414" name="Google Shape;414;p53"/>
          <p:cNvSpPr txBox="1">
            <a:spLocks noGrp="1"/>
          </p:cNvSpPr>
          <p:nvPr>
            <p:ph type="body" idx="1"/>
          </p:nvPr>
        </p:nvSpPr>
        <p:spPr>
          <a:xfrm>
            <a:off x="1066800" y="2179320"/>
            <a:ext cx="5998200" cy="3931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Include your header file with </a:t>
            </a:r>
            <a:r>
              <a:rPr lang="en-US" b="1">
                <a:latin typeface="Times New Roman"/>
                <a:ea typeface="Times New Roman"/>
                <a:cs typeface="Times New Roman"/>
                <a:sym typeface="Times New Roman"/>
              </a:rPr>
              <a:t>“#include”</a:t>
            </a:r>
            <a:r>
              <a:rPr lang="en-US">
                <a:latin typeface="Times New Roman"/>
                <a:ea typeface="Times New Roman"/>
                <a:cs typeface="Times New Roman"/>
                <a:sym typeface="Times New Roman"/>
              </a:rPr>
              <a:t> in your C/C++ program as shown below.</a:t>
            </a:r>
            <a:endParaRPr/>
          </a:p>
        </p:txBody>
      </p:sp>
      <p:sp>
        <p:nvSpPr>
          <p:cNvPr id="415" name="Google Shape;415;p53"/>
          <p:cNvSpPr/>
          <p:nvPr/>
        </p:nvSpPr>
        <p:spPr>
          <a:xfrm>
            <a:off x="6636588" y="344472"/>
            <a:ext cx="60960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 program to find the sum of two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numbers using function declared 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header file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"iostream"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Including header file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#include "sum.h"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using namespace std;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Driver Code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int main()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Given two numbers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 a = 13, b = 22;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cout &lt;&lt; "Sum is: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&lt;&lt; sumOfTwoNumbers(a, b)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&lt;&lt; endl;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
        <p:nvSpPr>
          <p:cNvPr id="416" name="Google Shape;416;p53"/>
          <p:cNvSpPr txBox="1"/>
          <p:nvPr/>
        </p:nvSpPr>
        <p:spPr>
          <a:xfrm>
            <a:off x="2717321" y="4433978"/>
            <a:ext cx="3001992" cy="1477328"/>
          </a:xfrm>
          <a:prstGeom prst="rect">
            <a:avLst/>
          </a:prstGeom>
          <a:solidFill>
            <a:schemeClr val="accent2"/>
          </a:solidFill>
          <a:ln w="12700" cap="flat" cmpd="sng">
            <a:solidFill>
              <a:srgbClr val="1B5F9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Function calling . Directly control transfer to user define header file . Where proper functionality available over there.</a:t>
            </a:r>
            <a:endParaRPr/>
          </a:p>
        </p:txBody>
      </p:sp>
      <p:cxnSp>
        <p:nvCxnSpPr>
          <p:cNvPr id="417" name="Google Shape;417;p53"/>
          <p:cNvCxnSpPr/>
          <p:nvPr/>
        </p:nvCxnSpPr>
        <p:spPr>
          <a:xfrm>
            <a:off x="5745192" y="4641011"/>
            <a:ext cx="1475117" cy="638355"/>
          </a:xfrm>
          <a:prstGeom prst="straightConnector1">
            <a:avLst/>
          </a:prstGeom>
          <a:noFill/>
          <a:ln w="76200" cap="flat" cmpd="sng">
            <a:solidFill>
              <a:schemeClr val="accent1"/>
            </a:solidFill>
            <a:prstDash val="solid"/>
            <a:round/>
            <a:headEnd type="none" w="sm" len="sm"/>
            <a:tailEnd type="triangle" w="med" len="med"/>
          </a:ln>
        </p:spPr>
      </p:cxnSp>
      <p:cxnSp>
        <p:nvCxnSpPr>
          <p:cNvPr id="418" name="Google Shape;418;p53"/>
          <p:cNvCxnSpPr/>
          <p:nvPr/>
        </p:nvCxnSpPr>
        <p:spPr>
          <a:xfrm rot="10800000">
            <a:off x="8281359" y="2165231"/>
            <a:ext cx="1403229" cy="2932980"/>
          </a:xfrm>
          <a:prstGeom prst="straightConnector1">
            <a:avLst/>
          </a:prstGeom>
          <a:noFill/>
          <a:ln w="76200" cap="flat" cmpd="sng">
            <a:solidFill>
              <a:schemeClr val="accent1"/>
            </a:solidFill>
            <a:prstDash val="solid"/>
            <a:round/>
            <a:headEnd type="none" w="sm" len="sm"/>
            <a:tailEnd type="triangle" w="med" len="med"/>
          </a:ln>
        </p:spPr>
      </p:cxnSp>
      <p:pic>
        <p:nvPicPr>
          <p:cNvPr id="419" name="Google Shape;419;p53"/>
          <p:cNvPicPr preferRelativeResize="0"/>
          <p:nvPr/>
        </p:nvPicPr>
        <p:blipFill rotWithShape="1">
          <a:blip r:embed="rId3">
            <a:alphaModFix/>
          </a:blip>
          <a:srcRect/>
          <a:stretch/>
        </p:blipFill>
        <p:spPr>
          <a:xfrm>
            <a:off x="969034" y="3177880"/>
            <a:ext cx="4591050" cy="971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Vectors</a:t>
            </a:r>
            <a:endParaRPr/>
          </a:p>
        </p:txBody>
      </p:sp>
      <p:sp>
        <p:nvSpPr>
          <p:cNvPr id="425" name="Google Shape;425;p5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92500" lnSpcReduction="10000"/>
          </a:bodyPr>
          <a:lstStyle/>
          <a:p>
            <a:pPr marL="182880" lvl="0" indent="-211455" algn="just" rtl="0">
              <a:lnSpc>
                <a:spcPct val="100000"/>
              </a:lnSpc>
              <a:spcBef>
                <a:spcPts val="0"/>
              </a:spcBef>
              <a:spcAft>
                <a:spcPts val="0"/>
              </a:spcAft>
              <a:buSzPct val="100000"/>
              <a:buChar char="◦"/>
            </a:pPr>
            <a:r>
              <a:rPr lang="en-US" sz="3600"/>
              <a:t>The vector class simply provides a dynamic array i.e. an array that can grow as needed</a:t>
            </a:r>
            <a:endParaRPr/>
          </a:p>
          <a:p>
            <a:pPr marL="182880" lvl="0" indent="0" algn="just" rtl="0">
              <a:lnSpc>
                <a:spcPct val="100000"/>
              </a:lnSpc>
              <a:spcBef>
                <a:spcPts val="900"/>
              </a:spcBef>
              <a:spcAft>
                <a:spcPts val="0"/>
              </a:spcAft>
              <a:buSzPct val="100000"/>
              <a:buNone/>
            </a:pPr>
            <a:endParaRPr sz="3600"/>
          </a:p>
          <a:p>
            <a:pPr marL="182880" lvl="0" indent="-211455" algn="just" rtl="0">
              <a:lnSpc>
                <a:spcPct val="100000"/>
              </a:lnSpc>
              <a:spcBef>
                <a:spcPts val="900"/>
              </a:spcBef>
              <a:spcAft>
                <a:spcPts val="0"/>
              </a:spcAft>
              <a:buSzPct val="100000"/>
              <a:buChar char="◦"/>
            </a:pPr>
            <a:r>
              <a:rPr lang="en-US" sz="3600"/>
              <a:t>Vectors allocates memory when needed</a:t>
            </a:r>
            <a:endParaRPr/>
          </a:p>
          <a:p>
            <a:pPr marL="182880" lvl="0" indent="0" algn="just" rtl="0">
              <a:lnSpc>
                <a:spcPct val="100000"/>
              </a:lnSpc>
              <a:spcBef>
                <a:spcPts val="900"/>
              </a:spcBef>
              <a:spcAft>
                <a:spcPts val="0"/>
              </a:spcAft>
              <a:buSzPct val="100000"/>
              <a:buNone/>
            </a:pPr>
            <a:endParaRPr sz="3600"/>
          </a:p>
          <a:p>
            <a:pPr marL="182880" lvl="0" indent="-211455" algn="just" rtl="0">
              <a:lnSpc>
                <a:spcPct val="100000"/>
              </a:lnSpc>
              <a:spcBef>
                <a:spcPts val="900"/>
              </a:spcBef>
              <a:spcAft>
                <a:spcPts val="0"/>
              </a:spcAft>
              <a:buSzPct val="100000"/>
              <a:buChar char="◦"/>
            </a:pPr>
            <a:r>
              <a:rPr lang="en-US" sz="3600"/>
              <a:t>Although a vector is dynamic, we can still use normal array syntax to access its elements</a:t>
            </a:r>
            <a:endParaRPr/>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Advantages of Vectors </a:t>
            </a:r>
            <a:endParaRPr/>
          </a:p>
        </p:txBody>
      </p:sp>
      <p:sp>
        <p:nvSpPr>
          <p:cNvPr id="431" name="Google Shape;431;p55"/>
          <p:cNvSpPr txBox="1">
            <a:spLocks noGrp="1"/>
          </p:cNvSpPr>
          <p:nvPr>
            <p:ph type="body" idx="1"/>
          </p:nvPr>
        </p:nvSpPr>
        <p:spPr>
          <a:xfrm>
            <a:off x="1295401" y="2556932"/>
            <a:ext cx="9601196" cy="3671340"/>
          </a:xfrm>
          <a:prstGeom prst="rect">
            <a:avLst/>
          </a:prstGeom>
          <a:noFill/>
          <a:ln>
            <a:noFill/>
          </a:ln>
        </p:spPr>
        <p:txBody>
          <a:bodyPr spcFirstLastPara="1" wrap="square" lIns="91425" tIns="45700" rIns="91425" bIns="45700" anchor="t" anchorCtr="0">
            <a:normAutofit/>
          </a:bodyPr>
          <a:lstStyle/>
          <a:p>
            <a:pPr marL="182880" lvl="0" indent="-182880" algn="just" rtl="0">
              <a:lnSpc>
                <a:spcPct val="100000"/>
              </a:lnSpc>
              <a:spcBef>
                <a:spcPts val="0"/>
              </a:spcBef>
              <a:spcAft>
                <a:spcPts val="0"/>
              </a:spcAft>
              <a:buSzPts val="1800"/>
              <a:buChar char="◦"/>
            </a:pPr>
            <a:r>
              <a:rPr lang="en-US"/>
              <a:t>The size of a vector does not have to be a fixed constant, and it can also</a:t>
            </a:r>
            <a:br>
              <a:rPr lang="en-US"/>
            </a:br>
            <a:r>
              <a:rPr lang="en-US"/>
              <a:t>grow or shrink during execution. If you want to read data from a file and</a:t>
            </a:r>
            <a:br>
              <a:rPr lang="en-US"/>
            </a:br>
            <a:r>
              <a:rPr lang="en-US"/>
              <a:t>store it in an vector, you can just keep adding new elements as you</a:t>
            </a:r>
            <a:br>
              <a:rPr lang="en-US"/>
            </a:br>
            <a:r>
              <a:rPr lang="en-US"/>
              <a:t>receive them, without having to know what the largest amount would be</a:t>
            </a:r>
            <a:endParaRPr/>
          </a:p>
          <a:p>
            <a:pPr marL="182880" lvl="0" indent="-182880" algn="just" rtl="0">
              <a:lnSpc>
                <a:spcPct val="100000"/>
              </a:lnSpc>
              <a:spcBef>
                <a:spcPts val="900"/>
              </a:spcBef>
              <a:spcAft>
                <a:spcPts val="0"/>
              </a:spcAft>
              <a:buSzPts val="1800"/>
              <a:buChar char="◦"/>
            </a:pPr>
            <a:r>
              <a:rPr lang="en-US"/>
              <a:t> A vector always knows its own size, so passing one to a function does not require you to separately pass this information</a:t>
            </a:r>
            <a:endParaRPr/>
          </a:p>
          <a:p>
            <a:pPr marL="182880" lvl="0" indent="-182880" algn="just" rtl="0">
              <a:lnSpc>
                <a:spcPct val="100000"/>
              </a:lnSpc>
              <a:spcBef>
                <a:spcPts val="900"/>
              </a:spcBef>
              <a:spcAft>
                <a:spcPts val="0"/>
              </a:spcAft>
              <a:buSzPts val="1800"/>
              <a:buChar char="◦"/>
            </a:pPr>
            <a:r>
              <a:rPr lang="en-US"/>
              <a:t>Elements can be accessed by position in a vector just as they are in an</a:t>
            </a:r>
            <a:br>
              <a:rPr lang="en-US"/>
            </a:br>
            <a:r>
              <a:rPr lang="en-US"/>
              <a:t>array, but you can also insert and remove elements anywhere in a vector </a:t>
            </a:r>
            <a:endParaRPr/>
          </a:p>
          <a:p>
            <a:pPr marL="182880" lvl="0" indent="-182880" algn="just" rtl="0">
              <a:lnSpc>
                <a:spcPct val="100000"/>
              </a:lnSpc>
              <a:spcBef>
                <a:spcPts val="900"/>
              </a:spcBef>
              <a:spcAft>
                <a:spcPts val="0"/>
              </a:spcAft>
              <a:buSzPts val="1800"/>
              <a:buChar char="◦"/>
            </a:pPr>
            <a:r>
              <a:rPr lang="en-US"/>
              <a:t>Vectors can be returned from a function easily</a:t>
            </a:r>
            <a:endParaRPr/>
          </a:p>
          <a:p>
            <a:pPr marL="182880" lvl="0" indent="-68579" algn="just" rtl="0">
              <a:lnSpc>
                <a:spcPct val="100000"/>
              </a:lnSpc>
              <a:spcBef>
                <a:spcPts val="900"/>
              </a:spcBef>
              <a:spcAft>
                <a:spcPts val="0"/>
              </a:spcAft>
              <a:buSzPts val="1800"/>
              <a:buNone/>
            </a:pPr>
            <a:endParaRPr/>
          </a:p>
          <a:p>
            <a:pPr marL="182880" lvl="0" indent="-68579" algn="just"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Library</a:t>
            </a:r>
            <a:endParaRPr/>
          </a:p>
        </p:txBody>
      </p:sp>
      <p:pic>
        <p:nvPicPr>
          <p:cNvPr id="437" name="Google Shape;437;p56"/>
          <p:cNvPicPr preferRelativeResize="0">
            <a:picLocks noGrp="1"/>
          </p:cNvPicPr>
          <p:nvPr>
            <p:ph type="body" idx="1"/>
          </p:nvPr>
        </p:nvPicPr>
        <p:blipFill rotWithShape="1">
          <a:blip r:embed="rId3">
            <a:alphaModFix/>
          </a:blip>
          <a:srcRect/>
          <a:stretch/>
        </p:blipFill>
        <p:spPr>
          <a:xfrm>
            <a:off x="1295402" y="2950233"/>
            <a:ext cx="9782352" cy="231187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Declaring a Vector</a:t>
            </a:r>
            <a:endParaRPr/>
          </a:p>
        </p:txBody>
      </p:sp>
      <p:pic>
        <p:nvPicPr>
          <p:cNvPr id="443" name="Google Shape;443;p57"/>
          <p:cNvPicPr preferRelativeResize="0">
            <a:picLocks noGrp="1"/>
          </p:cNvPicPr>
          <p:nvPr>
            <p:ph type="body" idx="1"/>
          </p:nvPr>
        </p:nvPicPr>
        <p:blipFill rotWithShape="1">
          <a:blip r:embed="rId3">
            <a:alphaModFix/>
          </a:blip>
          <a:srcRect/>
          <a:stretch/>
        </p:blipFill>
        <p:spPr>
          <a:xfrm>
            <a:off x="2213715" y="2548837"/>
            <a:ext cx="7885339" cy="2928937"/>
          </a:xfrm>
          <a:prstGeom prst="rect">
            <a:avLst/>
          </a:prstGeom>
          <a:noFill/>
          <a:ln>
            <a:noFill/>
          </a:ln>
        </p:spPr>
      </p:pic>
      <p:sp>
        <p:nvSpPr>
          <p:cNvPr id="444" name="Google Shape;444;p57"/>
          <p:cNvSpPr/>
          <p:nvPr/>
        </p:nvSpPr>
        <p:spPr>
          <a:xfrm>
            <a:off x="969034" y="5571558"/>
            <a:ext cx="1051272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Unlike an array, the elements of a vector </a:t>
            </a:r>
            <a:r>
              <a:rPr lang="en-US" sz="1800" i="1">
                <a:solidFill>
                  <a:srgbClr val="000000"/>
                </a:solidFill>
                <a:latin typeface="Times New Roman"/>
                <a:ea typeface="Times New Roman"/>
                <a:cs typeface="Times New Roman"/>
                <a:sym typeface="Times New Roman"/>
              </a:rPr>
              <a:t>are </a:t>
            </a:r>
            <a:r>
              <a:rPr lang="en-US" sz="1800">
                <a:solidFill>
                  <a:srgbClr val="000000"/>
                </a:solidFill>
                <a:latin typeface="Times New Roman"/>
                <a:ea typeface="Times New Roman"/>
                <a:cs typeface="Times New Roman"/>
                <a:sym typeface="Times New Roman"/>
              </a:rPr>
              <a:t>initialized with appropriate default values. This means 0 for </a:t>
            </a:r>
            <a:r>
              <a:rPr lang="en-US" sz="1800">
                <a:solidFill>
                  <a:srgbClr val="000000"/>
                </a:solidFill>
                <a:latin typeface="Courier New"/>
                <a:ea typeface="Courier New"/>
                <a:cs typeface="Courier New"/>
                <a:sym typeface="Courier New"/>
              </a:rPr>
              <a:t>int</a:t>
            </a:r>
            <a:r>
              <a:rPr lang="en-US" sz="1800">
                <a:solidFill>
                  <a:srgbClr val="000000"/>
                </a:solidFill>
                <a:latin typeface="Times New Roman"/>
                <a:ea typeface="Times New Roman"/>
                <a:cs typeface="Times New Roman"/>
                <a:sym typeface="Times New Roman"/>
              </a:rPr>
              <a:t>s, 0.0 for </a:t>
            </a:r>
            <a:r>
              <a:rPr lang="en-US" sz="1800">
                <a:solidFill>
                  <a:srgbClr val="000000"/>
                </a:solidFill>
                <a:latin typeface="Courier New"/>
                <a:ea typeface="Courier New"/>
                <a:cs typeface="Courier New"/>
                <a:sym typeface="Courier New"/>
              </a:rPr>
              <a:t>double</a:t>
            </a:r>
            <a:r>
              <a:rPr lang="en-US" sz="1800">
                <a:solidFill>
                  <a:srgbClr val="000000"/>
                </a:solidFill>
                <a:latin typeface="Times New Roman"/>
                <a:ea typeface="Times New Roman"/>
                <a:cs typeface="Times New Roman"/>
                <a:sym typeface="Times New Roman"/>
              </a:rPr>
              <a:t>s, and </a:t>
            </a:r>
            <a:r>
              <a:rPr lang="en-US" sz="1800">
                <a:solidFill>
                  <a:srgbClr val="000000"/>
                </a:solidFill>
                <a:latin typeface="Courier New"/>
                <a:ea typeface="Courier New"/>
                <a:cs typeface="Courier New"/>
                <a:sym typeface="Courier New"/>
              </a:rPr>
              <a:t>“” </a:t>
            </a:r>
            <a:r>
              <a:rPr lang="en-US" sz="1800">
                <a:solidFill>
                  <a:srgbClr val="000000"/>
                </a:solidFill>
                <a:latin typeface="Times New Roman"/>
                <a:ea typeface="Times New Roman"/>
                <a:cs typeface="Times New Roman"/>
                <a:sym typeface="Times New Roman"/>
              </a:rPr>
              <a:t>for </a:t>
            </a:r>
            <a:r>
              <a:rPr lang="en-US" sz="1800">
                <a:solidFill>
                  <a:srgbClr val="000000"/>
                </a:solidFill>
                <a:latin typeface="Courier New"/>
                <a:ea typeface="Courier New"/>
                <a:cs typeface="Courier New"/>
                <a:sym typeface="Courier New"/>
              </a:rPr>
              <a:t>string</a:t>
            </a:r>
            <a:r>
              <a:rPr lang="en-US" sz="1800">
                <a:solidFill>
                  <a:srgbClr val="000000"/>
                </a:solidFill>
                <a:latin typeface="Times New Roman"/>
                <a:ea typeface="Times New Roman"/>
                <a:cs typeface="Times New Roman"/>
                <a:sym typeface="Times New Roman"/>
              </a:rPr>
              <a:t>s.</a:t>
            </a:r>
            <a:r>
              <a:rPr lang="en-US" sz="1800">
                <a:solidFill>
                  <a:schemeClr val="dk1"/>
                </a:solidFill>
                <a:latin typeface="Century Gothic"/>
                <a:ea typeface="Century Gothic"/>
                <a:cs typeface="Century Gothic"/>
                <a:sym typeface="Century Gothic"/>
              </a:rPr>
              <a:t> </a:t>
            </a:r>
            <a:br>
              <a:rPr lang="en-US"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Initializing a Vector</a:t>
            </a:r>
            <a:endParaRPr/>
          </a:p>
        </p:txBody>
      </p:sp>
      <p:pic>
        <p:nvPicPr>
          <p:cNvPr id="450" name="Google Shape;450;p58"/>
          <p:cNvPicPr preferRelativeResize="0">
            <a:picLocks noGrp="1"/>
          </p:cNvPicPr>
          <p:nvPr>
            <p:ph type="body" idx="1"/>
          </p:nvPr>
        </p:nvPicPr>
        <p:blipFill rotWithShape="1">
          <a:blip r:embed="rId3">
            <a:alphaModFix/>
          </a:blip>
          <a:srcRect/>
          <a:stretch/>
        </p:blipFill>
        <p:spPr>
          <a:xfrm>
            <a:off x="1373039" y="2603868"/>
            <a:ext cx="9601200" cy="324484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US"/>
              <a:t>Some useful functions in Vector class</a:t>
            </a:r>
            <a:endParaRPr/>
          </a:p>
        </p:txBody>
      </p:sp>
      <p:sp>
        <p:nvSpPr>
          <p:cNvPr id="456" name="Google Shape;456;p59"/>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203200" algn="l" rtl="0">
              <a:lnSpc>
                <a:spcPct val="100000"/>
              </a:lnSpc>
              <a:spcBef>
                <a:spcPts val="0"/>
              </a:spcBef>
              <a:spcAft>
                <a:spcPts val="0"/>
              </a:spcAft>
              <a:buSzPts val="3200"/>
              <a:buChar char="◦"/>
            </a:pPr>
            <a:r>
              <a:rPr lang="en-US" sz="3200"/>
              <a:t>Some of the most commonly used member functions are </a:t>
            </a:r>
            <a:r>
              <a:rPr lang="en-US" sz="3200" b="1">
                <a:solidFill>
                  <a:srgbClr val="C00000"/>
                </a:solidFill>
              </a:rPr>
              <a:t>size( ), begin( ), end( ), push_back( ),  insert( ) erase( ), empty(), resize(), clear() and pop_back()</a:t>
            </a:r>
            <a:endParaRPr sz="3200" b="1">
              <a:solidFill>
                <a:srgbClr val="C00000"/>
              </a:solidFill>
            </a:endParaRPr>
          </a:p>
          <a:p>
            <a:pPr marL="182880" lvl="0" indent="0" algn="l" rtl="0">
              <a:lnSpc>
                <a:spcPct val="100000"/>
              </a:lnSpc>
              <a:spcBef>
                <a:spcPts val="900"/>
              </a:spcBef>
              <a:spcAft>
                <a:spcPts val="0"/>
              </a:spcAft>
              <a:buSzPts val="3200"/>
              <a:buNone/>
            </a:pPr>
            <a:endParaRPr sz="3200" b="1"/>
          </a:p>
          <a:p>
            <a:pPr marL="182880" lvl="0" indent="-203200" algn="l" rtl="0">
              <a:lnSpc>
                <a:spcPct val="100000"/>
              </a:lnSpc>
              <a:spcBef>
                <a:spcPts val="900"/>
              </a:spcBef>
              <a:spcAft>
                <a:spcPts val="0"/>
              </a:spcAft>
              <a:buSzPts val="3200"/>
              <a:buChar char="◦"/>
            </a:pPr>
            <a:r>
              <a:rPr lang="en-US" sz="3200"/>
              <a:t>Many other functions and their overloaded versions are also available</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size() function</a:t>
            </a:r>
            <a:endParaRPr/>
          </a:p>
        </p:txBody>
      </p:sp>
      <p:pic>
        <p:nvPicPr>
          <p:cNvPr id="462" name="Google Shape;462;p60"/>
          <p:cNvPicPr preferRelativeResize="0">
            <a:picLocks noGrp="1"/>
          </p:cNvPicPr>
          <p:nvPr>
            <p:ph type="body" idx="1"/>
          </p:nvPr>
        </p:nvPicPr>
        <p:blipFill rotWithShape="1">
          <a:blip r:embed="rId3">
            <a:alphaModFix/>
          </a:blip>
          <a:srcRect r="43038"/>
          <a:stretch/>
        </p:blipFill>
        <p:spPr>
          <a:xfrm>
            <a:off x="1757291" y="1788250"/>
            <a:ext cx="3630635" cy="47446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707830" y="727823"/>
            <a:ext cx="3329150" cy="54023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a:t>
            </a:r>
            <a:endParaRPr/>
          </a:p>
        </p:txBody>
      </p:sp>
      <p:sp>
        <p:nvSpPr>
          <p:cNvPr id="146" name="Google Shape;146;p19"/>
          <p:cNvSpPr/>
          <p:nvPr/>
        </p:nvSpPr>
        <p:spPr>
          <a:xfrm>
            <a:off x="4521614" y="727823"/>
            <a:ext cx="6927842" cy="3649624"/>
          </a:xfrm>
          <a:prstGeom prst="rect">
            <a:avLst/>
          </a:prstGeom>
          <a:noFill/>
          <a:ln>
            <a:noFill/>
          </a:ln>
        </p:spPr>
        <p:txBody>
          <a:bodyPr spcFirstLastPara="1" wrap="square" lIns="91425" tIns="45700" rIns="91425" bIns="45700" anchor="t" anchorCtr="0">
            <a:noAutofit/>
          </a:bodyPr>
          <a:lstStyle/>
          <a:p>
            <a:pPr marL="514350" marR="0" lvl="0" indent="-182880" algn="just" rtl="0">
              <a:lnSpc>
                <a:spcPct val="90000"/>
              </a:lnSpc>
              <a:spcBef>
                <a:spcPts val="0"/>
              </a:spcBef>
              <a:spcAft>
                <a:spcPts val="0"/>
              </a:spcAft>
              <a:buClr>
                <a:srgbClr val="262626"/>
              </a:buClr>
              <a:buSzPts val="2400"/>
              <a:buFont typeface="Garamond"/>
              <a:buChar char="◦"/>
            </a:pPr>
            <a:r>
              <a:rPr lang="en-US" sz="2400" b="0" i="0" u="none" strike="noStrike" cap="none">
                <a:solidFill>
                  <a:schemeClr val="dk1"/>
                </a:solidFill>
                <a:latin typeface="Times New Roman"/>
                <a:ea typeface="Times New Roman"/>
                <a:cs typeface="Times New Roman"/>
                <a:sym typeface="Times New Roman"/>
              </a:rPr>
              <a:t>For example, </a:t>
            </a:r>
            <a:endParaRPr/>
          </a:p>
          <a:p>
            <a:pPr marL="457200" marR="0" lvl="1" indent="-182880" algn="just" rtl="0">
              <a:lnSpc>
                <a:spcPct val="90000"/>
              </a:lnSpc>
              <a:spcBef>
                <a:spcPts val="600"/>
              </a:spcBef>
              <a:spcAft>
                <a:spcPts val="0"/>
              </a:spcAft>
              <a:buClr>
                <a:srgbClr val="262626"/>
              </a:buClr>
              <a:buSzPts val="2400"/>
              <a:buFont typeface="Garamond"/>
              <a:buChar char="◦"/>
            </a:pPr>
            <a:r>
              <a:rPr lang="en-US" sz="2400" b="0" i="0" u="none" strike="noStrike" cap="none">
                <a:solidFill>
                  <a:schemeClr val="dk1"/>
                </a:solidFill>
                <a:latin typeface="Times New Roman"/>
                <a:ea typeface="Times New Roman"/>
                <a:cs typeface="Times New Roman"/>
                <a:sym typeface="Times New Roman"/>
              </a:rPr>
              <a:t>Suppose a person is traveling by car from Mumbai to Pune. After traveling mid-distance, the tire of his car is punctured. This unexpected or unwanted event is nothing but an exception.</a:t>
            </a:r>
            <a:endParaRPr/>
          </a:p>
          <a:p>
            <a:pPr marL="457200" marR="0" lvl="1" indent="-182880" algn="just" rtl="0">
              <a:lnSpc>
                <a:spcPct val="90000"/>
              </a:lnSpc>
              <a:spcBef>
                <a:spcPts val="0"/>
              </a:spcBef>
              <a:spcAft>
                <a:spcPts val="0"/>
              </a:spcAft>
              <a:buClr>
                <a:srgbClr val="262626"/>
              </a:buClr>
              <a:buSzPts val="2400"/>
              <a:buFont typeface="Garamond"/>
              <a:buChar char="◦"/>
            </a:pPr>
            <a:r>
              <a:rPr lang="en-US" sz="2400" b="0" i="0" u="none" strike="noStrike" cap="none">
                <a:solidFill>
                  <a:schemeClr val="dk1"/>
                </a:solidFill>
                <a:latin typeface="Times New Roman"/>
                <a:ea typeface="Times New Roman"/>
                <a:cs typeface="Times New Roman"/>
                <a:sym typeface="Times New Roman"/>
              </a:rPr>
              <a:t>The car owner always keeps an extra tire as an alternative on a long-distance journey. He changes the punctured tire by a new tire. After changing the tire, he continues the rest of the journey. This alternative way is called exception handling.</a:t>
            </a:r>
            <a:endParaRPr/>
          </a:p>
        </p:txBody>
      </p:sp>
      <p:pic>
        <p:nvPicPr>
          <p:cNvPr id="147" name="Google Shape;147;p19"/>
          <p:cNvPicPr preferRelativeResize="0"/>
          <p:nvPr/>
        </p:nvPicPr>
        <p:blipFill rotWithShape="1">
          <a:blip r:embed="rId3">
            <a:alphaModFix/>
          </a:blip>
          <a:srcRect/>
          <a:stretch/>
        </p:blipFill>
        <p:spPr>
          <a:xfrm>
            <a:off x="4521613" y="4569459"/>
            <a:ext cx="6938445" cy="154380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Accessing a Vector</a:t>
            </a:r>
            <a:endParaRPr/>
          </a:p>
        </p:txBody>
      </p:sp>
      <p:pic>
        <p:nvPicPr>
          <p:cNvPr id="468" name="Google Shape;468;p61"/>
          <p:cNvPicPr preferRelativeResize="0">
            <a:picLocks noGrp="1"/>
          </p:cNvPicPr>
          <p:nvPr>
            <p:ph type="body" idx="1"/>
          </p:nvPr>
        </p:nvPicPr>
        <p:blipFill rotWithShape="1">
          <a:blip r:embed="rId3">
            <a:alphaModFix/>
          </a:blip>
          <a:srcRect r="35397"/>
          <a:stretch/>
        </p:blipFill>
        <p:spPr>
          <a:xfrm>
            <a:off x="2898475" y="2557463"/>
            <a:ext cx="4107236" cy="35155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Exceptions!</a:t>
            </a:r>
            <a:endParaRPr/>
          </a:p>
        </p:txBody>
      </p:sp>
      <p:sp>
        <p:nvSpPr>
          <p:cNvPr id="153" name="Google Shape;153;p20"/>
          <p:cNvSpPr txBox="1">
            <a:spLocks noGrp="1"/>
          </p:cNvSpPr>
          <p:nvPr>
            <p:ph type="body" idx="1"/>
          </p:nvPr>
        </p:nvSpPr>
        <p:spPr>
          <a:xfrm>
            <a:off x="1295402" y="1867615"/>
            <a:ext cx="9601196" cy="3602328"/>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000"/>
              <a:buChar char="◦"/>
            </a:pPr>
            <a:r>
              <a:rPr lang="en-US" sz="2000">
                <a:latin typeface="Times New Roman"/>
                <a:ea typeface="Times New Roman"/>
                <a:cs typeface="Times New Roman"/>
                <a:sym typeface="Times New Roman"/>
              </a:rPr>
              <a:t>Exceptions provide a way to transfer control from one part of a program to another. C++ exception handling is built upon three keywords: </a:t>
            </a:r>
            <a:r>
              <a:rPr lang="en-US" sz="2000" b="1">
                <a:latin typeface="Times New Roman"/>
                <a:ea typeface="Times New Roman"/>
                <a:cs typeface="Times New Roman"/>
                <a:sym typeface="Times New Roman"/>
              </a:rPr>
              <a:t>try, catch,</a:t>
            </a:r>
            <a:r>
              <a:rPr lang="en-US" sz="2000">
                <a:latin typeface="Times New Roman"/>
                <a:ea typeface="Times New Roman"/>
                <a:cs typeface="Times New Roman"/>
                <a:sym typeface="Times New Roman"/>
              </a:rPr>
              <a:t> and </a:t>
            </a:r>
            <a:r>
              <a:rPr lang="en-US" sz="2000" b="1">
                <a:latin typeface="Times New Roman"/>
                <a:ea typeface="Times New Roman"/>
                <a:cs typeface="Times New Roman"/>
                <a:sym typeface="Times New Roman"/>
              </a:rPr>
              <a:t>throw</a:t>
            </a:r>
            <a:r>
              <a:rPr lang="en-US" sz="2000">
                <a:latin typeface="Times New Roman"/>
                <a:ea typeface="Times New Roman"/>
                <a:cs typeface="Times New Roman"/>
                <a:sym typeface="Times New Roman"/>
              </a:rPr>
              <a:t>.</a:t>
            </a:r>
            <a:endParaRPr/>
          </a:p>
        </p:txBody>
      </p:sp>
      <p:sp>
        <p:nvSpPr>
          <p:cNvPr id="154" name="Google Shape;154;p20"/>
          <p:cNvSpPr/>
          <p:nvPr/>
        </p:nvSpPr>
        <p:spPr>
          <a:xfrm>
            <a:off x="1468901" y="2777548"/>
            <a:ext cx="9254197" cy="2246769"/>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rgbClr val="000000"/>
              </a:buClr>
              <a:buSzPts val="2000"/>
              <a:buFont typeface="Noto Sans Symbols"/>
              <a:buChar char="❑"/>
            </a:pPr>
            <a:r>
              <a:rPr lang="en-US" sz="2000" b="1" i="0" u="none" strike="noStrike" cap="none">
                <a:solidFill>
                  <a:srgbClr val="000000"/>
                </a:solidFill>
                <a:latin typeface="Times New Roman"/>
                <a:ea typeface="Times New Roman"/>
                <a:cs typeface="Times New Roman"/>
                <a:sym typeface="Times New Roman"/>
              </a:rPr>
              <a:t>throw</a:t>
            </a:r>
            <a:r>
              <a:rPr lang="en-US" sz="2000" b="0" i="0" u="none" strike="noStrike" cap="none">
                <a:solidFill>
                  <a:srgbClr val="000000"/>
                </a:solidFill>
                <a:latin typeface="Times New Roman"/>
                <a:ea typeface="Times New Roman"/>
                <a:cs typeface="Times New Roman"/>
                <a:sym typeface="Times New Roman"/>
              </a:rPr>
              <a:t> − A program throws an exception when a problem shows up. This is done using a </a:t>
            </a:r>
            <a:r>
              <a:rPr lang="en-US" sz="2000" b="1" i="0" u="none" strike="noStrike" cap="none">
                <a:solidFill>
                  <a:srgbClr val="000000"/>
                </a:solidFill>
                <a:latin typeface="Times New Roman"/>
                <a:ea typeface="Times New Roman"/>
                <a:cs typeface="Times New Roman"/>
                <a:sym typeface="Times New Roman"/>
              </a:rPr>
              <a:t>throw</a:t>
            </a:r>
            <a:r>
              <a:rPr lang="en-US" sz="2000" b="0" i="0" u="none" strike="noStrike" cap="none">
                <a:solidFill>
                  <a:srgbClr val="000000"/>
                </a:solidFill>
                <a:latin typeface="Times New Roman"/>
                <a:ea typeface="Times New Roman"/>
                <a:cs typeface="Times New Roman"/>
                <a:sym typeface="Times New Roman"/>
              </a:rPr>
              <a:t> keyword.</a:t>
            </a:r>
            <a:endParaRPr/>
          </a:p>
          <a:p>
            <a:pPr marL="342900" marR="0" lvl="0" indent="-342900" algn="just" rtl="0">
              <a:spcBef>
                <a:spcPts val="0"/>
              </a:spcBef>
              <a:spcAft>
                <a:spcPts val="0"/>
              </a:spcAft>
              <a:buClr>
                <a:srgbClr val="000000"/>
              </a:buClr>
              <a:buSzPts val="2000"/>
              <a:buFont typeface="Noto Sans Symbols"/>
              <a:buChar char="❑"/>
            </a:pPr>
            <a:r>
              <a:rPr lang="en-US" sz="2000" b="1" i="0" u="none" strike="noStrike" cap="none">
                <a:solidFill>
                  <a:srgbClr val="000000"/>
                </a:solidFill>
                <a:latin typeface="Times New Roman"/>
                <a:ea typeface="Times New Roman"/>
                <a:cs typeface="Times New Roman"/>
                <a:sym typeface="Times New Roman"/>
              </a:rPr>
              <a:t>catch</a:t>
            </a:r>
            <a:r>
              <a:rPr lang="en-US" sz="2000" b="0" i="0" u="none" strike="noStrike" cap="none">
                <a:solidFill>
                  <a:srgbClr val="000000"/>
                </a:solidFill>
                <a:latin typeface="Times New Roman"/>
                <a:ea typeface="Times New Roman"/>
                <a:cs typeface="Times New Roman"/>
                <a:sym typeface="Times New Roman"/>
              </a:rPr>
              <a:t> − A program catches an exception with an exception handler at the place in a program where you want to handle the problem. The </a:t>
            </a:r>
            <a:r>
              <a:rPr lang="en-US" sz="2000" b="1" i="0" u="none" strike="noStrike" cap="none">
                <a:solidFill>
                  <a:srgbClr val="000000"/>
                </a:solidFill>
                <a:latin typeface="Times New Roman"/>
                <a:ea typeface="Times New Roman"/>
                <a:cs typeface="Times New Roman"/>
                <a:sym typeface="Times New Roman"/>
              </a:rPr>
              <a:t>catch</a:t>
            </a:r>
            <a:r>
              <a:rPr lang="en-US" sz="2000" b="0" i="0" u="none" strike="noStrike" cap="none">
                <a:solidFill>
                  <a:srgbClr val="000000"/>
                </a:solidFill>
                <a:latin typeface="Times New Roman"/>
                <a:ea typeface="Times New Roman"/>
                <a:cs typeface="Times New Roman"/>
                <a:sym typeface="Times New Roman"/>
              </a:rPr>
              <a:t> keyword indicates the catching of an exception.</a:t>
            </a:r>
            <a:endParaRPr/>
          </a:p>
          <a:p>
            <a:pPr marL="342900" marR="0" lvl="0" indent="-342900" algn="just" rtl="0">
              <a:spcBef>
                <a:spcPts val="0"/>
              </a:spcBef>
              <a:spcAft>
                <a:spcPts val="0"/>
              </a:spcAft>
              <a:buClr>
                <a:srgbClr val="000000"/>
              </a:buClr>
              <a:buSzPts val="2000"/>
              <a:buFont typeface="Noto Sans Symbols"/>
              <a:buChar char="❑"/>
            </a:pPr>
            <a:r>
              <a:rPr lang="en-US" sz="2000" b="1" i="0" u="none" strike="noStrike" cap="none">
                <a:solidFill>
                  <a:srgbClr val="000000"/>
                </a:solidFill>
                <a:latin typeface="Times New Roman"/>
                <a:ea typeface="Times New Roman"/>
                <a:cs typeface="Times New Roman"/>
                <a:sym typeface="Times New Roman"/>
              </a:rPr>
              <a:t>try</a:t>
            </a:r>
            <a:r>
              <a:rPr lang="en-US" sz="2000" b="0" i="0" u="none" strike="noStrike" cap="none">
                <a:solidFill>
                  <a:srgbClr val="000000"/>
                </a:solidFill>
                <a:latin typeface="Times New Roman"/>
                <a:ea typeface="Times New Roman"/>
                <a:cs typeface="Times New Roman"/>
                <a:sym typeface="Times New Roman"/>
              </a:rPr>
              <a:t> − A </a:t>
            </a:r>
            <a:r>
              <a:rPr lang="en-US" sz="2000" b="1" i="0" u="none" strike="noStrike" cap="none">
                <a:solidFill>
                  <a:srgbClr val="000000"/>
                </a:solidFill>
                <a:latin typeface="Times New Roman"/>
                <a:ea typeface="Times New Roman"/>
                <a:cs typeface="Times New Roman"/>
                <a:sym typeface="Times New Roman"/>
              </a:rPr>
              <a:t>try</a:t>
            </a:r>
            <a:r>
              <a:rPr lang="en-US" sz="2000" b="0" i="0" u="none" strike="noStrike" cap="none">
                <a:solidFill>
                  <a:srgbClr val="000000"/>
                </a:solidFill>
                <a:latin typeface="Times New Roman"/>
                <a:ea typeface="Times New Roman"/>
                <a:cs typeface="Times New Roman"/>
                <a:sym typeface="Times New Roman"/>
              </a:rPr>
              <a:t> block identifies a block of code for which particular exceptions will be activated. It's followed by one or more catch blocks.</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Exceptions</a:t>
            </a:r>
            <a:endParaRPr/>
          </a:p>
        </p:txBody>
      </p:sp>
      <p:sp>
        <p:nvSpPr>
          <p:cNvPr id="160" name="Google Shape;160;p21"/>
          <p:cNvSpPr txBox="1">
            <a:spLocks noGrp="1"/>
          </p:cNvSpPr>
          <p:nvPr>
            <p:ph type="body" idx="1"/>
          </p:nvPr>
        </p:nvSpPr>
        <p:spPr>
          <a:xfrm>
            <a:off x="1066800" y="2103120"/>
            <a:ext cx="3688080" cy="39319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r>
              <a:rPr lang="en-US" sz="2000">
                <a:latin typeface="Times New Roman"/>
                <a:ea typeface="Times New Roman"/>
                <a:cs typeface="Times New Roman"/>
                <a:sym typeface="Times New Roman"/>
              </a:rPr>
              <a:t>try {</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 protected code</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catch( ExceptionName e1 ) {</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 catch block</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catch( ExceptionName e2 ) {</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 catch block</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catch( ExceptionName eN ) {</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   // catch block</a:t>
            </a:r>
            <a:endParaRPr/>
          </a:p>
          <a:p>
            <a:pPr marL="0" lvl="0" indent="0" algn="l" rtl="0">
              <a:lnSpc>
                <a:spcPct val="100000"/>
              </a:lnSpc>
              <a:spcBef>
                <a:spcPts val="900"/>
              </a:spcBef>
              <a:spcAft>
                <a:spcPts val="0"/>
              </a:spcAft>
              <a:buSzPts val="2000"/>
              <a:buNone/>
            </a:pPr>
            <a:r>
              <a:rPr lang="en-US" sz="2000">
                <a:latin typeface="Times New Roman"/>
                <a:ea typeface="Times New Roman"/>
                <a:cs typeface="Times New Roman"/>
                <a:sym typeface="Times New Roman"/>
              </a:rPr>
              <a:t>}</a:t>
            </a:r>
            <a:endParaRPr/>
          </a:p>
        </p:txBody>
      </p:sp>
      <p:sp>
        <p:nvSpPr>
          <p:cNvPr id="161" name="Google Shape;161;p21"/>
          <p:cNvSpPr/>
          <p:nvPr/>
        </p:nvSpPr>
        <p:spPr>
          <a:xfrm>
            <a:off x="5029200" y="3920477"/>
            <a:ext cx="60960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You can list down multiple </a:t>
            </a:r>
            <a:r>
              <a:rPr lang="en-US" sz="1800" b="1" i="0" u="none" strike="noStrike" cap="none">
                <a:solidFill>
                  <a:srgbClr val="000000"/>
                </a:solidFill>
                <a:latin typeface="Times New Roman"/>
                <a:ea typeface="Times New Roman"/>
                <a:cs typeface="Times New Roman"/>
                <a:sym typeface="Times New Roman"/>
              </a:rPr>
              <a:t>catch</a:t>
            </a:r>
            <a:r>
              <a:rPr lang="en-US" sz="1800" b="0" i="0" u="none" strike="noStrike" cap="none">
                <a:solidFill>
                  <a:srgbClr val="000000"/>
                </a:solidFill>
                <a:latin typeface="Times New Roman"/>
                <a:ea typeface="Times New Roman"/>
                <a:cs typeface="Times New Roman"/>
                <a:sym typeface="Times New Roman"/>
              </a:rPr>
              <a:t> statements to catch different type of exceptions in case your </a:t>
            </a:r>
            <a:r>
              <a:rPr lang="en-US" sz="1800" b="1" i="0" u="none" strike="noStrike" cap="none">
                <a:solidFill>
                  <a:srgbClr val="000000"/>
                </a:solidFill>
                <a:latin typeface="Times New Roman"/>
                <a:ea typeface="Times New Roman"/>
                <a:cs typeface="Times New Roman"/>
                <a:sym typeface="Times New Roman"/>
              </a:rPr>
              <a:t>try</a:t>
            </a:r>
            <a:r>
              <a:rPr lang="en-US" sz="1800" b="0" i="0" u="none" strike="noStrike" cap="none">
                <a:solidFill>
                  <a:srgbClr val="000000"/>
                </a:solidFill>
                <a:latin typeface="Times New Roman"/>
                <a:ea typeface="Times New Roman"/>
                <a:cs typeface="Times New Roman"/>
                <a:sym typeface="Times New Roman"/>
              </a:rPr>
              <a:t> block raises more than one exception in different situations.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6579450" y="727627"/>
            <a:ext cx="4957553"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try {} block</a:t>
            </a:r>
            <a:endParaRPr/>
          </a:p>
        </p:txBody>
      </p:sp>
      <p:sp>
        <p:nvSpPr>
          <p:cNvPr id="167" name="Google Shape;167;p22"/>
          <p:cNvSpPr/>
          <p:nvPr/>
        </p:nvSpPr>
        <p:spPr>
          <a:xfrm>
            <a:off x="727654" y="727628"/>
            <a:ext cx="5367164" cy="5415552"/>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83978" y="886862"/>
            <a:ext cx="5054517" cy="5097085"/>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22"/>
          <p:cNvPicPr preferRelativeResize="0"/>
          <p:nvPr/>
        </p:nvPicPr>
        <p:blipFill rotWithShape="1">
          <a:blip r:embed="rId3">
            <a:alphaModFix/>
          </a:blip>
          <a:srcRect/>
          <a:stretch/>
        </p:blipFill>
        <p:spPr>
          <a:xfrm>
            <a:off x="1204017" y="1636639"/>
            <a:ext cx="4414438" cy="3597531"/>
          </a:xfrm>
          <a:prstGeom prst="rect">
            <a:avLst/>
          </a:prstGeom>
          <a:noFill/>
          <a:ln>
            <a:noFill/>
          </a:ln>
        </p:spPr>
      </p:pic>
      <p:sp>
        <p:nvSpPr>
          <p:cNvPr id="170" name="Google Shape;170;p22"/>
          <p:cNvSpPr txBox="1">
            <a:spLocks noGrp="1"/>
          </p:cNvSpPr>
          <p:nvPr>
            <p:ph type="body" idx="1"/>
          </p:nvPr>
        </p:nvSpPr>
        <p:spPr>
          <a:xfrm>
            <a:off x="6579450" y="2538919"/>
            <a:ext cx="4957554" cy="34961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The code which can throw any exception is kept inside(or enclosed in) a try block. Then, when the code will lead to any error, that error/exception will get caught inside the catch block.</a:t>
            </a:r>
            <a:endParaRPr/>
          </a:p>
          <a:p>
            <a:pPr marL="0" lvl="0" indent="0" algn="l" rtl="0">
              <a:lnSpc>
                <a:spcPct val="100000"/>
              </a:lnSpc>
              <a:spcBef>
                <a:spcPts val="900"/>
              </a:spcBef>
              <a:spcAft>
                <a:spcPts val="0"/>
              </a:spcAft>
              <a:buSzPts val="1800"/>
              <a:buNone/>
            </a:pPr>
            <a:endParaRPr/>
          </a:p>
        </p:txBody>
      </p:sp>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4245</Words>
  <Application>Microsoft Office PowerPoint</Application>
  <PresentationFormat>Widescreen</PresentationFormat>
  <Paragraphs>600</Paragraphs>
  <Slides>60</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Century Gothic</vt:lpstr>
      <vt:lpstr>Calibri</vt:lpstr>
      <vt:lpstr>Arial</vt:lpstr>
      <vt:lpstr>Garamond</vt:lpstr>
      <vt:lpstr>Times New Roman</vt:lpstr>
      <vt:lpstr>Noto Sans Symbols</vt:lpstr>
      <vt:lpstr>Courier New</vt:lpstr>
      <vt:lpstr>Savon</vt:lpstr>
      <vt:lpstr>Week Fifteen– Class One</vt:lpstr>
      <vt:lpstr>Errors!</vt:lpstr>
      <vt:lpstr>Exception!</vt:lpstr>
      <vt:lpstr>Exceptions!</vt:lpstr>
      <vt:lpstr>Exception</vt:lpstr>
      <vt:lpstr>Exception</vt:lpstr>
      <vt:lpstr>Exceptions!</vt:lpstr>
      <vt:lpstr>Exceptions</vt:lpstr>
      <vt:lpstr>try {} block</vt:lpstr>
      <vt:lpstr>catch {} block</vt:lpstr>
      <vt:lpstr>throw function</vt:lpstr>
      <vt:lpstr>Exception Flow!</vt:lpstr>
      <vt:lpstr>try-blocks and if-else</vt:lpstr>
      <vt:lpstr>EXAMPLE</vt:lpstr>
      <vt:lpstr>Using Multiple catch blocks</vt:lpstr>
      <vt:lpstr>Example of simple try-throw-catch</vt:lpstr>
      <vt:lpstr>Multiple Catches</vt:lpstr>
      <vt:lpstr>Catch all exceptions / Default Catch</vt:lpstr>
      <vt:lpstr>Without catch</vt:lpstr>
      <vt:lpstr>Without catch</vt:lpstr>
      <vt:lpstr>PowerPoint Presentation</vt:lpstr>
      <vt:lpstr>PowerPoint Presentation</vt:lpstr>
      <vt:lpstr>Correct version</vt:lpstr>
      <vt:lpstr>output</vt:lpstr>
      <vt:lpstr>Exception Handling Checklist </vt:lpstr>
      <vt:lpstr>Exception Instead of if-else</vt:lpstr>
      <vt:lpstr>Example</vt:lpstr>
      <vt:lpstr>Generalized catch block in C++</vt:lpstr>
      <vt:lpstr>C++ Standard Exceptions</vt:lpstr>
      <vt:lpstr>C++ Standard Exceptions</vt:lpstr>
      <vt:lpstr>Example 1</vt:lpstr>
      <vt:lpstr>Example 2</vt:lpstr>
      <vt:lpstr>Cont..</vt:lpstr>
      <vt:lpstr>what()</vt:lpstr>
      <vt:lpstr>Example 2</vt:lpstr>
      <vt:lpstr>PowerPoint Presentation</vt:lpstr>
      <vt:lpstr>User-Defined Exceptions</vt:lpstr>
      <vt:lpstr>User-Defined Exceptions</vt:lpstr>
      <vt:lpstr>User-defined Custom Exception with class in C++</vt:lpstr>
      <vt:lpstr>Exception handling with constructor</vt:lpstr>
      <vt:lpstr>std::bad_alloc </vt:lpstr>
      <vt:lpstr>bad_alloc</vt:lpstr>
      <vt:lpstr>std::bad_cast</vt:lpstr>
      <vt:lpstr>std::invalid_argument</vt:lpstr>
      <vt:lpstr>Week twelve– Class three</vt:lpstr>
      <vt:lpstr>Exception Handling in Filing</vt:lpstr>
      <vt:lpstr>std::bad_cast</vt:lpstr>
      <vt:lpstr>std::bad_cast</vt:lpstr>
      <vt:lpstr>Header Files</vt:lpstr>
      <vt:lpstr>Header Files</vt:lpstr>
      <vt:lpstr>Create your own Header File:</vt:lpstr>
      <vt:lpstr>Create your own Header File:cont’d</vt:lpstr>
      <vt:lpstr>Vectors</vt:lpstr>
      <vt:lpstr>Advantages of Vectors </vt:lpstr>
      <vt:lpstr>Library</vt:lpstr>
      <vt:lpstr>Declaring a Vector</vt:lpstr>
      <vt:lpstr>Initializing a Vector</vt:lpstr>
      <vt:lpstr>Some useful functions in Vector class</vt:lpstr>
      <vt:lpstr>size() function</vt:lpstr>
      <vt:lpstr>Accessing a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cp:lastModifiedBy>Rawal Abbasi</cp:lastModifiedBy>
  <cp:revision>7</cp:revision>
  <dcterms:modified xsi:type="dcterms:W3CDTF">2024-05-08T05:01:38Z</dcterms:modified>
</cp:coreProperties>
</file>