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Colonialism in the Subcontinent &amp; War of Independence: Impacts on Politics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War of Independence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Political Causes:</a:t>
            </a:r>
          </a:p>
          <a:p>
            <a:r>
              <a:rPr lang="en-US" dirty="0" smtClean="0"/>
              <a:t> </a:t>
            </a:r>
            <a:r>
              <a:rPr lang="en-US" dirty="0"/>
              <a:t>The Doctrine of Lapse (annexation of Indian states without heirs) and other annexation policies.</a:t>
            </a:r>
          </a:p>
          <a:p>
            <a:pPr marL="0" indent="0">
              <a:buNone/>
            </a:pPr>
            <a:r>
              <a:rPr lang="en-US" dirty="0" smtClean="0"/>
              <a:t>Economic Causes: </a:t>
            </a:r>
          </a:p>
          <a:p>
            <a:r>
              <a:rPr lang="en-US" dirty="0" smtClean="0"/>
              <a:t>High </a:t>
            </a:r>
            <a:r>
              <a:rPr lang="en-US" dirty="0"/>
              <a:t>taxes, exploitation of resources, and economic policies detrimental to local industries.</a:t>
            </a:r>
          </a:p>
          <a:p>
            <a:pPr marL="0" indent="0">
              <a:buNone/>
            </a:pPr>
            <a:r>
              <a:rPr lang="en-US" dirty="0" smtClean="0"/>
              <a:t>Social </a:t>
            </a:r>
            <a:r>
              <a:rPr lang="en-US" dirty="0"/>
              <a:t>&amp; Religious </a:t>
            </a:r>
            <a:r>
              <a:rPr lang="en-US" dirty="0" smtClean="0"/>
              <a:t>Causes:</a:t>
            </a:r>
          </a:p>
          <a:p>
            <a:r>
              <a:rPr lang="en-US" dirty="0" smtClean="0"/>
              <a:t>Cultural </a:t>
            </a:r>
            <a:r>
              <a:rPr lang="en-US" dirty="0"/>
              <a:t>and religious interference, such as attempts to reform Hindu practices and the introduction of new laws perceived as intrusive.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6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of EIC </a:t>
            </a:r>
            <a:r>
              <a:rPr lang="en-US" dirty="0" smtClean="0"/>
              <a:t>Rule: </a:t>
            </a:r>
          </a:p>
          <a:p>
            <a:r>
              <a:rPr lang="en-US" dirty="0" smtClean="0"/>
              <a:t>The </a:t>
            </a:r>
            <a:r>
              <a:rPr lang="en-US" dirty="0"/>
              <a:t>Government of India Act 1858 ended the East India Company’s rule, and India was governed directly by the Crown.</a:t>
            </a:r>
          </a:p>
          <a:p>
            <a:pPr marL="0" indent="0">
              <a:buNone/>
            </a:pPr>
            <a:r>
              <a:rPr lang="en-US" dirty="0" smtClean="0"/>
              <a:t>Changes </a:t>
            </a:r>
            <a:r>
              <a:rPr lang="en-US" dirty="0"/>
              <a:t>in </a:t>
            </a:r>
            <a:r>
              <a:rPr lang="en-US" dirty="0" smtClean="0"/>
              <a:t>Administration:</a:t>
            </a:r>
          </a:p>
          <a:p>
            <a:r>
              <a:rPr lang="en-US" dirty="0" smtClean="0"/>
              <a:t> </a:t>
            </a:r>
            <a:r>
              <a:rPr lang="en-US" dirty="0"/>
              <a:t>The British Raj introduced reforms in administration, military, and law, leading to a more centralized governance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Political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Rise </a:t>
            </a:r>
            <a:r>
              <a:rPr lang="en-US" dirty="0"/>
              <a:t>of </a:t>
            </a:r>
            <a:r>
              <a:rPr lang="en-US" dirty="0" smtClean="0"/>
              <a:t>Nationalism:</a:t>
            </a:r>
          </a:p>
          <a:p>
            <a:r>
              <a:rPr lang="en-US" dirty="0" smtClean="0"/>
              <a:t> </a:t>
            </a:r>
            <a:r>
              <a:rPr lang="en-US" dirty="0"/>
              <a:t>The revolt intensified nationalist sentiments, leading to the growth of the Indian independence movement.</a:t>
            </a:r>
          </a:p>
          <a:p>
            <a:pPr marL="0" indent="0">
              <a:buNone/>
            </a:pPr>
            <a:r>
              <a:rPr lang="en-US" dirty="0" smtClean="0"/>
              <a:t>Formation </a:t>
            </a:r>
            <a:r>
              <a:rPr lang="en-US" dirty="0"/>
              <a:t>of the Indian National Congress (1885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</a:t>
            </a:r>
            <a:r>
              <a:rPr lang="en-US" dirty="0"/>
              <a:t>A key political organization advocating for self-rule and later </a:t>
            </a:r>
            <a:r>
              <a:rPr lang="en-US" dirty="0" smtClean="0"/>
              <a:t>independence.</a:t>
            </a:r>
          </a:p>
          <a:p>
            <a:pPr marL="0" indent="0">
              <a:buNone/>
            </a:pPr>
            <a:r>
              <a:rPr lang="en-US" dirty="0" smtClean="0"/>
              <a:t>Communal Tensions:</a:t>
            </a:r>
          </a:p>
          <a:p>
            <a:r>
              <a:rPr lang="en-US" dirty="0" smtClean="0"/>
              <a:t> </a:t>
            </a:r>
            <a:r>
              <a:rPr lang="en-US" dirty="0"/>
              <a:t>The British strategy of “divide and rule” deepened communal divisions, setting the stage for future conflicts.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British colonialism had a lasting impact on the socio-economic and political fabric of the subcontinent. The War of Independence was a critical event that reshaped the colonial rule and laid the groundwork for the eventual struggle for independence.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British colonialism in the Indian subcontinent (1757-1947) profoundly impacted its socio-economic and political structures. The 1857 War of Independence marked a significant turning point, leading to the end of the East India Company's rule and the start of Crown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1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British Colonialism in the </a:t>
            </a:r>
            <a:r>
              <a:rPr lang="en-US" dirty="0" smtClean="0"/>
              <a:t>Subcontinent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East India Company (EIC</a:t>
            </a:r>
            <a:r>
              <a:rPr lang="en-US" dirty="0" smtClean="0"/>
              <a:t>): </a:t>
            </a:r>
            <a:r>
              <a:rPr lang="en-US" dirty="0"/>
              <a:t>Established in 1600, initially for trade. Expanded its influence through military and political means.</a:t>
            </a:r>
          </a:p>
          <a:p>
            <a:r>
              <a:rPr lang="en-US" dirty="0" smtClean="0"/>
              <a:t>Battle </a:t>
            </a:r>
            <a:r>
              <a:rPr lang="en-US" dirty="0"/>
              <a:t>of </a:t>
            </a:r>
            <a:r>
              <a:rPr lang="en-US" dirty="0" err="1"/>
              <a:t>Swally</a:t>
            </a:r>
            <a:r>
              <a:rPr lang="en-US" dirty="0"/>
              <a:t> (1612</a:t>
            </a:r>
            <a:r>
              <a:rPr lang="en-US" dirty="0" smtClean="0"/>
              <a:t>): </a:t>
            </a:r>
            <a:r>
              <a:rPr lang="en-US" dirty="0"/>
              <a:t>First major conflict between the EIC and the Portuguese, securing British trade rights in India.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Phase (1757-1857)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Major </a:t>
            </a:r>
            <a:r>
              <a:rPr lang="en-US" dirty="0"/>
              <a:t>events include:</a:t>
            </a:r>
          </a:p>
          <a:p>
            <a:r>
              <a:rPr lang="en-US" dirty="0" smtClean="0"/>
              <a:t>Battle </a:t>
            </a:r>
            <a:r>
              <a:rPr lang="en-US" dirty="0"/>
              <a:t>of </a:t>
            </a:r>
            <a:r>
              <a:rPr lang="en-US" dirty="0" err="1"/>
              <a:t>Plassey</a:t>
            </a:r>
            <a:r>
              <a:rPr lang="en-US" dirty="0"/>
              <a:t> (1757</a:t>
            </a:r>
            <a:r>
              <a:rPr lang="en-US" dirty="0" smtClean="0"/>
              <a:t>): </a:t>
            </a:r>
            <a:r>
              <a:rPr lang="en-US" dirty="0"/>
              <a:t>Robert Clive’s victory against </a:t>
            </a:r>
            <a:r>
              <a:rPr lang="en-US" dirty="0" err="1"/>
              <a:t>Siraj-ud-Daulah</a:t>
            </a:r>
            <a:r>
              <a:rPr lang="en-US" dirty="0"/>
              <a:t>, leading to British control over Bengal.</a:t>
            </a:r>
          </a:p>
          <a:p>
            <a:r>
              <a:rPr lang="en-US" dirty="0" smtClean="0"/>
              <a:t>Battle </a:t>
            </a:r>
            <a:r>
              <a:rPr lang="en-US" dirty="0"/>
              <a:t>of </a:t>
            </a:r>
            <a:r>
              <a:rPr lang="en-US" dirty="0" err="1"/>
              <a:t>Buxar</a:t>
            </a:r>
            <a:r>
              <a:rPr lang="en-US" dirty="0"/>
              <a:t> (1764</a:t>
            </a:r>
            <a:r>
              <a:rPr lang="en-US" dirty="0" smtClean="0"/>
              <a:t>): </a:t>
            </a:r>
            <a:r>
              <a:rPr lang="en-US" dirty="0"/>
              <a:t>EIC’s victory over the combined forces of Mughal Emperor Shah </a:t>
            </a:r>
            <a:r>
              <a:rPr lang="en-US" dirty="0" err="1"/>
              <a:t>Alam</a:t>
            </a:r>
            <a:r>
              <a:rPr lang="en-US" dirty="0"/>
              <a:t> II, </a:t>
            </a:r>
            <a:r>
              <a:rPr lang="en-US" dirty="0" err="1"/>
              <a:t>Shuja-ud-Daula</a:t>
            </a:r>
            <a:r>
              <a:rPr lang="en-US" dirty="0"/>
              <a:t>, and the Marathas. Consolidated British control over Bengal and marked the beginning of British supremacy in India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4" y="2603499"/>
            <a:ext cx="9149340" cy="37806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Agriculture: </a:t>
            </a:r>
          </a:p>
          <a:p>
            <a:r>
              <a:rPr lang="en-US" sz="3300" dirty="0" smtClean="0"/>
              <a:t>British </a:t>
            </a:r>
            <a:r>
              <a:rPr lang="en-US" sz="3300" dirty="0"/>
              <a:t>policies led to the commercialization of agriculture, with a focus on cash crops like cotton and indigo. This shift often led to food shortages and reduced agricultural </a:t>
            </a:r>
            <a:r>
              <a:rPr lang="en-US" sz="3300" dirty="0" smtClean="0"/>
              <a:t>diversity.</a:t>
            </a:r>
          </a:p>
          <a:p>
            <a:pPr marL="0" indent="0">
              <a:buNone/>
            </a:pPr>
            <a:r>
              <a:rPr lang="en-US" sz="3300" dirty="0" smtClean="0"/>
              <a:t>Decline of Traditional Industries:</a:t>
            </a:r>
          </a:p>
          <a:p>
            <a:r>
              <a:rPr lang="en-US" sz="3300" dirty="0" smtClean="0"/>
              <a:t> </a:t>
            </a:r>
            <a:r>
              <a:rPr lang="en-US" sz="3300" dirty="0"/>
              <a:t>British industrial policies and competition led to the decline of traditional industries, such as textiles. Indian handloom weavers faced severe hardships due to the influx of cheap British-manufactured goods.</a:t>
            </a:r>
          </a:p>
          <a:p>
            <a:pPr marL="0" indent="0">
              <a:buNone/>
            </a:pPr>
            <a:r>
              <a:rPr lang="en-US" sz="3300" dirty="0" smtClean="0"/>
              <a:t>Economic Drain: </a:t>
            </a:r>
          </a:p>
          <a:p>
            <a:r>
              <a:rPr lang="en-US" sz="3300" dirty="0" smtClean="0"/>
              <a:t>The </a:t>
            </a:r>
            <a:r>
              <a:rPr lang="en-US" sz="3300" dirty="0"/>
              <a:t>theory of the "drain of wealth," articulated by </a:t>
            </a:r>
            <a:r>
              <a:rPr lang="en-US" sz="3300" dirty="0" err="1"/>
              <a:t>Dadabhai</a:t>
            </a:r>
            <a:r>
              <a:rPr lang="en-US" sz="3300" dirty="0"/>
              <a:t> </a:t>
            </a:r>
            <a:r>
              <a:rPr lang="en-US" sz="3300" dirty="0" err="1"/>
              <a:t>Naoroji</a:t>
            </a:r>
            <a:r>
              <a:rPr lang="en-US" sz="3300" dirty="0"/>
              <a:t>, estimated that around £100 million per year was transferred from India to Britain by the late 19th century. This drain contributed to India's economic impoverishment</a:t>
            </a:r>
            <a:r>
              <a:rPr lang="en-US" sz="33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0615" y="2360815"/>
            <a:ext cx="18816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rgbClr val="B31166"/>
              </a:buClr>
              <a:buSzPct val="80000"/>
            </a:pP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References: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Dadabhai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Naoroji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Poverty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and Un-British Rule in India* (1901): </a:t>
            </a:r>
            <a:r>
              <a:rPr 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Naoroji’s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work outlines the economic exploitation under British rule.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Tirthankar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Roy, The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Economic History of India 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1857-1947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(2000): Provides a detailed analysis of economic changes in colonial India.</a:t>
            </a:r>
          </a:p>
          <a:p>
            <a:pPr marL="342900" lvl="0" indent="-3429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Shashi </a:t>
            </a:r>
            <a:r>
              <a:rPr lang="en-US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Tharoor</a:t>
            </a:r>
            <a:r>
              <a:rPr 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Inglorious 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Empire: What the British Did to India* (2016): Explores the economic impacts of British rule on India.</a:t>
            </a: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and Cultural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Education:</a:t>
            </a:r>
          </a:p>
          <a:p>
            <a:r>
              <a:rPr lang="en-US" dirty="0" smtClean="0"/>
              <a:t> </a:t>
            </a:r>
            <a:r>
              <a:rPr lang="en-US" dirty="0"/>
              <a:t>Introduction of Western education under Macaulay's Minute (1835), which promoted English and Western curricula.</a:t>
            </a:r>
          </a:p>
          <a:p>
            <a:pPr marL="0" indent="0">
              <a:buNone/>
            </a:pPr>
            <a:r>
              <a:rPr lang="en-US" dirty="0" smtClean="0"/>
              <a:t>Cultural Changes:</a:t>
            </a:r>
          </a:p>
          <a:p>
            <a:r>
              <a:rPr lang="en-US" dirty="0" smtClean="0"/>
              <a:t> </a:t>
            </a:r>
            <a:r>
              <a:rPr lang="en-US" dirty="0"/>
              <a:t>Western influence altered social structures and cultural practices. The spread of English and Western legal systems was significant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Political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Political Consciousness:</a:t>
            </a:r>
          </a:p>
          <a:p>
            <a:r>
              <a:rPr lang="en-US" dirty="0" smtClean="0"/>
              <a:t> </a:t>
            </a:r>
            <a:r>
              <a:rPr lang="en-US" dirty="0"/>
              <a:t>The formation of political bodies like the Indian National Congress (1885) and the All India Muslim League (1906).</a:t>
            </a:r>
          </a:p>
          <a:p>
            <a:pPr marL="0" indent="0">
              <a:buNone/>
            </a:pPr>
            <a:r>
              <a:rPr lang="en-US" dirty="0" smtClean="0"/>
              <a:t>Divide </a:t>
            </a:r>
            <a:r>
              <a:rPr lang="en-US" dirty="0"/>
              <a:t>and </a:t>
            </a:r>
            <a:r>
              <a:rPr lang="en-US" dirty="0" smtClean="0"/>
              <a:t>Rule:</a:t>
            </a:r>
          </a:p>
          <a:p>
            <a:r>
              <a:rPr lang="en-US" dirty="0" smtClean="0"/>
              <a:t> </a:t>
            </a:r>
            <a:r>
              <a:rPr lang="en-US" dirty="0"/>
              <a:t>Policies that exacerbated communal divisions, leading to communal tensions and partition.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War of Independence &amp; Its Impact on Politics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Introduction to War of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1857 Revolt: </a:t>
            </a:r>
            <a:r>
              <a:rPr lang="en-US" dirty="0"/>
              <a:t>Also known as the </a:t>
            </a:r>
            <a:r>
              <a:rPr lang="en-US" dirty="0" err="1"/>
              <a:t>Sepoy</a:t>
            </a:r>
            <a:r>
              <a:rPr lang="en-US" dirty="0"/>
              <a:t> Mutiny. Key causes include resentment against the British East India Company's policies and cultural </a:t>
            </a:r>
            <a:r>
              <a:rPr lang="en-US" dirty="0" smtClean="0"/>
              <a:t>insensitivity.</a:t>
            </a:r>
            <a:endParaRPr lang="en-US" dirty="0"/>
          </a:p>
          <a:p>
            <a:r>
              <a:rPr lang="en-US" dirty="0" smtClean="0"/>
              <a:t>Outcome: </a:t>
            </a:r>
            <a:r>
              <a:rPr lang="en-US" dirty="0"/>
              <a:t>Suppression of the revolt led to the end of EIC rule and the start of direct Crown rule under the British government.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114</TotalTime>
  <Words>746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British Colonialism in the Subcontinent &amp; War of Independence: Impacts on Politics</vt:lpstr>
      <vt:lpstr>Introduction</vt:lpstr>
      <vt:lpstr>  British Colonialism in the Subcontinent</vt:lpstr>
      <vt:lpstr>Early Phase (1757-1857)</vt:lpstr>
      <vt:lpstr>Impact on Economy</vt:lpstr>
      <vt:lpstr>Social and Cultural Impacts</vt:lpstr>
      <vt:lpstr>Political Impact</vt:lpstr>
      <vt:lpstr> War of Independence &amp; Its Impact on Politics</vt:lpstr>
      <vt:lpstr> Introduction to War of Independence</vt:lpstr>
      <vt:lpstr>Causes of the War of Independence </vt:lpstr>
      <vt:lpstr>PowerPoint Presentation</vt:lpstr>
      <vt:lpstr>Long-Term Political Impact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Colonialism in the Subcontinent</dc:title>
  <dc:creator>studentuser</dc:creator>
  <cp:lastModifiedBy>studentuser</cp:lastModifiedBy>
  <cp:revision>10</cp:revision>
  <dcterms:created xsi:type="dcterms:W3CDTF">2024-08-21T03:35:20Z</dcterms:created>
  <dcterms:modified xsi:type="dcterms:W3CDTF">2024-08-21T05:30:12Z</dcterms:modified>
</cp:coreProperties>
</file>