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8" r:id="rId7"/>
    <p:sldId id="260" r:id="rId8"/>
    <p:sldId id="261" r:id="rId9"/>
    <p:sldId id="262" r:id="rId10"/>
    <p:sldId id="263" r:id="rId11"/>
    <p:sldId id="264" r:id="rId12"/>
    <p:sldId id="269" r:id="rId13"/>
    <p:sldId id="270" r:id="rId14"/>
    <p:sldId id="271" r:id="rId15"/>
    <p:sldId id="272" r:id="rId16"/>
    <p:sldId id="273" r:id="rId17"/>
    <p:sldId id="265"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8/22/2024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8/22/2024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8/22/2024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8/22/2024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259" y="2693323"/>
            <a:ext cx="9776281" cy="3222901"/>
          </a:xfrm>
        </p:spPr>
        <p:txBody>
          <a:bodyPr/>
          <a:lstStyle/>
          <a:p>
            <a:pPr algn="ctr"/>
            <a:r>
              <a:rPr lang="en-US" sz="3200" dirty="0"/>
              <a:t>Historical Background of Muslim </a:t>
            </a:r>
            <a:r>
              <a:rPr lang="en-US" sz="3200" dirty="0" smtClean="0"/>
              <a:t>Nationalism,</a:t>
            </a:r>
            <a:br>
              <a:rPr lang="en-US" sz="3200" dirty="0" smtClean="0"/>
            </a:br>
            <a:r>
              <a:rPr lang="en-US" sz="3200" dirty="0" smtClean="0"/>
              <a:t>The </a:t>
            </a:r>
            <a:r>
              <a:rPr lang="en-US" sz="3200" dirty="0"/>
              <a:t>Role of Sir Syed Ahmed </a:t>
            </a:r>
            <a:r>
              <a:rPr lang="en-US" sz="3200" dirty="0" smtClean="0"/>
              <a:t>Khan</a:t>
            </a:r>
            <a:br>
              <a:rPr lang="en-US" sz="3200" dirty="0" smtClean="0"/>
            </a:br>
            <a:r>
              <a:rPr lang="en-US" sz="3200" dirty="0" smtClean="0"/>
              <a:t> </a:t>
            </a:r>
            <a:r>
              <a:rPr lang="en-US" sz="3200" dirty="0"/>
              <a:t>and Key Political </a:t>
            </a:r>
            <a:r>
              <a:rPr lang="en-US" sz="3200" dirty="0" smtClean="0"/>
              <a:t>Developments</a:t>
            </a:r>
            <a:br>
              <a:rPr lang="en-US" sz="3200" dirty="0" smtClean="0"/>
            </a:br>
            <a:r>
              <a:rPr lang="en-US" sz="3200" dirty="0" smtClean="0"/>
              <a:t> </a:t>
            </a:r>
            <a:r>
              <a:rPr lang="en-US" sz="3200" dirty="0"/>
              <a:t>(1857-1900)</a:t>
            </a:r>
            <a:r>
              <a:rPr lang="en-US" sz="2800" dirty="0"/>
              <a:t/>
            </a:r>
            <a:br>
              <a:rPr lang="en-US" sz="2800" dirty="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195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Emergence of Indian National Congress (1885)</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Formation </a:t>
            </a:r>
            <a:r>
              <a:rPr lang="en-US" b="1" dirty="0"/>
              <a:t>of </a:t>
            </a:r>
            <a:r>
              <a:rPr lang="en-US" b="1" dirty="0" smtClean="0"/>
              <a:t>INC (Indian National Congress): </a:t>
            </a:r>
            <a:r>
              <a:rPr lang="en-US" b="1" dirty="0"/>
              <a:t> </a:t>
            </a:r>
          </a:p>
          <a:p>
            <a:r>
              <a:rPr lang="en-US" dirty="0" smtClean="0"/>
              <a:t>Established </a:t>
            </a:r>
            <a:r>
              <a:rPr lang="en-US" dirty="0"/>
              <a:t>by A.O. Hume as a platform for Indian voices, predominantly Hindu-dominated.</a:t>
            </a:r>
          </a:p>
          <a:p>
            <a:r>
              <a:rPr lang="en-US" dirty="0" smtClean="0"/>
              <a:t>Muslims </a:t>
            </a:r>
            <a:r>
              <a:rPr lang="en-US" dirty="0"/>
              <a:t>felt alienated due to the INC's focus on issues that often did not align with their interests.</a:t>
            </a:r>
          </a:p>
          <a:p>
            <a:pPr marL="0" indent="0">
              <a:buNone/>
            </a:pPr>
            <a:r>
              <a:rPr lang="en-US" b="1" dirty="0" smtClean="0"/>
              <a:t>Muslim Response: </a:t>
            </a:r>
            <a:r>
              <a:rPr lang="en-US" b="1" dirty="0"/>
              <a:t> </a:t>
            </a:r>
          </a:p>
          <a:p>
            <a:r>
              <a:rPr lang="en-US" dirty="0" smtClean="0"/>
              <a:t>Growing </a:t>
            </a:r>
            <a:r>
              <a:rPr lang="en-US" dirty="0"/>
              <a:t>sense of the need for separate political representation to safeguard Muslim interests</a:t>
            </a:r>
          </a:p>
          <a:p>
            <a:endParaRPr lang="en-US" dirty="0"/>
          </a:p>
        </p:txBody>
      </p:sp>
    </p:spTree>
    <p:extLst>
      <p:ext uri="{BB962C8B-B14F-4D97-AF65-F5344CB8AC3E}">
        <p14:creationId xmlns:p14="http://schemas.microsoft.com/office/powerpoint/2010/main" val="141901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Simla</a:t>
            </a:r>
            <a:r>
              <a:rPr lang="en-US" dirty="0"/>
              <a:t> Deputation (1906)</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Background:</a:t>
            </a:r>
            <a:r>
              <a:rPr lang="en-US" dirty="0" smtClean="0"/>
              <a:t> </a:t>
            </a:r>
            <a:r>
              <a:rPr lang="en-US" dirty="0"/>
              <a:t> </a:t>
            </a:r>
          </a:p>
          <a:p>
            <a:r>
              <a:rPr lang="en-US" dirty="0"/>
              <a:t>  </a:t>
            </a:r>
            <a:r>
              <a:rPr lang="en-US" dirty="0" smtClean="0"/>
              <a:t>Muslim </a:t>
            </a:r>
            <a:r>
              <a:rPr lang="en-US" dirty="0"/>
              <a:t>leaders, led by Aga Khan, met Viceroy Lord Minto in </a:t>
            </a:r>
            <a:r>
              <a:rPr lang="en-US" dirty="0" err="1"/>
              <a:t>Simla</a:t>
            </a:r>
            <a:r>
              <a:rPr lang="en-US" dirty="0"/>
              <a:t> to demand separate electorates for Muslims.</a:t>
            </a:r>
          </a:p>
          <a:p>
            <a:r>
              <a:rPr lang="en-US" dirty="0"/>
              <a:t>  </a:t>
            </a:r>
            <a:r>
              <a:rPr lang="en-US" dirty="0" smtClean="0"/>
              <a:t>Argued </a:t>
            </a:r>
            <a:r>
              <a:rPr lang="en-US" dirty="0"/>
              <a:t>that Muslims were a minority and needed special provisions to protect their rights.</a:t>
            </a:r>
          </a:p>
          <a:p>
            <a:pPr marL="0" indent="0">
              <a:buNone/>
            </a:pPr>
            <a:r>
              <a:rPr lang="en-US" b="1" dirty="0" smtClean="0"/>
              <a:t>Significance: </a:t>
            </a:r>
            <a:r>
              <a:rPr lang="en-US" b="1" dirty="0"/>
              <a:t> </a:t>
            </a:r>
          </a:p>
          <a:p>
            <a:r>
              <a:rPr lang="en-US" dirty="0"/>
              <a:t> </a:t>
            </a:r>
            <a:r>
              <a:rPr lang="en-US" dirty="0" smtClean="0"/>
              <a:t>Marked </a:t>
            </a:r>
            <a:r>
              <a:rPr lang="en-US" dirty="0"/>
              <a:t>the first formal demand for separate Muslim political representation.</a:t>
            </a:r>
          </a:p>
          <a:p>
            <a:r>
              <a:rPr lang="en-US" dirty="0"/>
              <a:t> </a:t>
            </a:r>
            <a:r>
              <a:rPr lang="en-US" dirty="0" smtClean="0"/>
              <a:t>Laid </a:t>
            </a:r>
            <a:r>
              <a:rPr lang="en-US" dirty="0"/>
              <a:t>the groundwork for the formation of the All-India Muslim League in 1906.</a:t>
            </a:r>
          </a:p>
          <a:p>
            <a:endParaRPr lang="en-US" dirty="0"/>
          </a:p>
        </p:txBody>
      </p:sp>
    </p:spTree>
    <p:extLst>
      <p:ext uri="{BB962C8B-B14F-4D97-AF65-F5344CB8AC3E}">
        <p14:creationId xmlns:p14="http://schemas.microsoft.com/office/powerpoint/2010/main" val="332089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Formation of the Muslim League in Dhaka: December 30, 1906</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On </a:t>
            </a:r>
            <a:r>
              <a:rPr lang="en-US" dirty="0"/>
              <a:t>December 30, 1906, the All India Muslim League was established in Dhaka, following the success of the </a:t>
            </a:r>
            <a:r>
              <a:rPr lang="en-US" dirty="0" err="1"/>
              <a:t>Simla</a:t>
            </a:r>
            <a:r>
              <a:rPr lang="en-US" dirty="0"/>
              <a:t> Deputation. Muslim leaders, aiming for a permanent political platform, gathered after the Mohammedan Educational Conference to form the league. The meeting was chaired by </a:t>
            </a:r>
            <a:r>
              <a:rPr lang="en-US" dirty="0" err="1"/>
              <a:t>Wiqar-ul-Mulk</a:t>
            </a:r>
            <a:r>
              <a:rPr lang="en-US" dirty="0"/>
              <a:t>, with </a:t>
            </a:r>
            <a:r>
              <a:rPr lang="en-US" dirty="0" err="1"/>
              <a:t>Nawab</a:t>
            </a:r>
            <a:r>
              <a:rPr lang="en-US" dirty="0"/>
              <a:t> </a:t>
            </a:r>
            <a:r>
              <a:rPr lang="en-US" dirty="0" err="1"/>
              <a:t>Salimullah</a:t>
            </a:r>
            <a:r>
              <a:rPr lang="en-US" dirty="0"/>
              <a:t> proposing the idea, and Hakim </a:t>
            </a:r>
            <a:r>
              <a:rPr lang="en-US" dirty="0" err="1"/>
              <a:t>Ajmal</a:t>
            </a:r>
            <a:r>
              <a:rPr lang="en-US" dirty="0"/>
              <a:t> Khan and </a:t>
            </a:r>
            <a:r>
              <a:rPr lang="en-US" dirty="0" err="1"/>
              <a:t>Maulana</a:t>
            </a:r>
            <a:r>
              <a:rPr lang="en-US" dirty="0"/>
              <a:t> Zafar Ali Khan seconding it. The league's constitution was approved at the Karachi session in December 1907, and Agha Khan was elected its president at the Aligarh session in March 1908.</a:t>
            </a:r>
          </a:p>
          <a:p>
            <a:endParaRPr lang="en-US" dirty="0"/>
          </a:p>
        </p:txBody>
      </p:sp>
    </p:spTree>
    <p:extLst>
      <p:ext uri="{BB962C8B-B14F-4D97-AF65-F5344CB8AC3E}">
        <p14:creationId xmlns:p14="http://schemas.microsoft.com/office/powerpoint/2010/main" val="93665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London Branch of the Muslim League: May 1908</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smtClean="0"/>
              <a:t>In </a:t>
            </a:r>
            <a:r>
              <a:rPr lang="en-US" dirty="0"/>
              <a:t>May 1908, Justice Amir Ali Syed established a London branch of the Muslim League to address misunderstandings and conspiracies against Muslims by Hindus.</a:t>
            </a:r>
          </a:p>
          <a:p>
            <a:pPr marL="0" indent="0">
              <a:buNone/>
            </a:pPr>
            <a:r>
              <a:rPr lang="en-US" b="1" dirty="0"/>
              <a:t>Goals:</a:t>
            </a:r>
            <a:endParaRPr lang="en-US" dirty="0"/>
          </a:p>
          <a:p>
            <a:r>
              <a:rPr lang="en-US" b="1" dirty="0"/>
              <a:t>Protect and Promote:</a:t>
            </a:r>
            <a:r>
              <a:rPr lang="en-US" dirty="0"/>
              <a:t> Safeguard and advance the political rights and interests of Muslims.</a:t>
            </a:r>
          </a:p>
          <a:p>
            <a:r>
              <a:rPr lang="en-US" b="1" dirty="0"/>
              <a:t>Cooperate:</a:t>
            </a:r>
            <a:r>
              <a:rPr lang="en-US" dirty="0"/>
              <a:t> Work with other communities while prioritizing Muslim interests.</a:t>
            </a:r>
          </a:p>
          <a:p>
            <a:r>
              <a:rPr lang="en-US" b="1" dirty="0"/>
              <a:t>Foster Loyalty:</a:t>
            </a:r>
            <a:r>
              <a:rPr lang="en-US" dirty="0"/>
              <a:t> Encourage a sense of loyalty among Muslims towards the government.</a:t>
            </a:r>
          </a:p>
        </p:txBody>
      </p:sp>
    </p:spTree>
    <p:extLst>
      <p:ext uri="{BB962C8B-B14F-4D97-AF65-F5344CB8AC3E}">
        <p14:creationId xmlns:p14="http://schemas.microsoft.com/office/powerpoint/2010/main" val="198370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in the Goals of the Muslim League: 1913</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By </a:t>
            </a:r>
            <a:r>
              <a:rPr lang="en-US" dirty="0"/>
              <a:t>1913, events such as the annulment of the Partition of Bengal, Western aggression against Muslim countries, and the demolition of the mosque in </a:t>
            </a:r>
            <a:r>
              <a:rPr lang="en-US" dirty="0" err="1"/>
              <a:t>Kawnpur</a:t>
            </a:r>
            <a:r>
              <a:rPr lang="en-US" dirty="0"/>
              <a:t> had eroded Muslim confidence in the British. As a result, the Muslim League revised its goals:</a:t>
            </a:r>
          </a:p>
          <a:p>
            <a:r>
              <a:rPr lang="en-US" b="1" dirty="0"/>
              <a:t>Self-Government:</a:t>
            </a:r>
            <a:r>
              <a:rPr lang="en-US" dirty="0"/>
              <a:t> Seek self-government under the British Crown, considering India's unique conditions.</a:t>
            </a:r>
          </a:p>
          <a:p>
            <a:r>
              <a:rPr lang="en-US" b="1" dirty="0"/>
              <a:t>Cooperation:</a:t>
            </a:r>
            <a:r>
              <a:rPr lang="en-US" dirty="0"/>
              <a:t> Build good relations with other communities and work with any party sharing similar goals.</a:t>
            </a:r>
          </a:p>
          <a:p>
            <a:pPr marL="0" indent="0">
              <a:buNone/>
            </a:pPr>
            <a:r>
              <a:rPr lang="en-US" dirty="0"/>
              <a:t>This shift in policy brought the Muslim League and Congress closer together, fostering cooperation between Hindus and Muslims. The Quaid-</a:t>
            </a:r>
            <a:r>
              <a:rPr lang="en-US" dirty="0" err="1"/>
              <a:t>i</a:t>
            </a:r>
            <a:r>
              <a:rPr lang="en-US" dirty="0"/>
              <a:t>-</a:t>
            </a:r>
            <a:r>
              <a:rPr lang="en-US" dirty="0" err="1"/>
              <a:t>Azam</a:t>
            </a:r>
            <a:r>
              <a:rPr lang="en-US" dirty="0"/>
              <a:t> played a crucial role in this process by joining the Muslim League in 1913.</a:t>
            </a:r>
          </a:p>
          <a:p>
            <a:endParaRPr lang="en-US" dirty="0"/>
          </a:p>
        </p:txBody>
      </p:sp>
    </p:spTree>
    <p:extLst>
      <p:ext uri="{BB962C8B-B14F-4D97-AF65-F5344CB8AC3E}">
        <p14:creationId xmlns:p14="http://schemas.microsoft.com/office/powerpoint/2010/main" val="131296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Lucknow Pact: 1916</a:t>
            </a:r>
            <a:r>
              <a:rPr lang="en-US" dirty="0"/>
              <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endParaRPr lang="en-US" dirty="0"/>
          </a:p>
          <a:p>
            <a:r>
              <a:rPr lang="en-US" sz="2900" dirty="0" smtClean="0"/>
              <a:t>The </a:t>
            </a:r>
            <a:r>
              <a:rPr lang="en-US" sz="2900" dirty="0"/>
              <a:t>Lucknow Pact, achieved through the efforts of M. A. Jinnah, marked a significant moment of Hindu-Muslim unity. In December 1915, the Muslim League and Congress met separately in Bombay and formed committees to propose constitutional changes.</a:t>
            </a:r>
          </a:p>
          <a:p>
            <a:r>
              <a:rPr lang="en-US" sz="2900" b="1" dirty="0"/>
              <a:t>Role of </a:t>
            </a:r>
            <a:r>
              <a:rPr lang="en-US" sz="2900" b="1" dirty="0" smtClean="0"/>
              <a:t>Quaid-</a:t>
            </a:r>
            <a:r>
              <a:rPr lang="en-US" sz="2900" b="1" dirty="0" err="1" smtClean="0"/>
              <a:t>i</a:t>
            </a:r>
            <a:r>
              <a:rPr lang="en-US" sz="2900" b="1" dirty="0" smtClean="0"/>
              <a:t>-</a:t>
            </a:r>
            <a:r>
              <a:rPr lang="en-US" sz="2900" b="1" dirty="0" err="1" smtClean="0"/>
              <a:t>Azam</a:t>
            </a:r>
            <a:r>
              <a:rPr lang="en-US" sz="2900" b="1" dirty="0" smtClean="0"/>
              <a:t>:</a:t>
            </a:r>
            <a:r>
              <a:rPr lang="en-US" sz="2900" dirty="0" smtClean="0"/>
              <a:t> Jinnah </a:t>
            </a:r>
            <a:r>
              <a:rPr lang="en-US" sz="2900" dirty="0"/>
              <a:t>played a key role in bridging the gap between Hindus and Muslims while advocating for Muslim rights. The pact was finalized at a joint meeting in Lucknow in 1916, leading to the approval of the following constitutional proposals:</a:t>
            </a:r>
          </a:p>
          <a:p>
            <a:r>
              <a:rPr lang="en-US" sz="2900" b="1" dirty="0"/>
              <a:t>One-Third Representation:</a:t>
            </a:r>
            <a:r>
              <a:rPr lang="en-US" sz="2900" dirty="0"/>
              <a:t> Muslims would hold one-third of the seats in the Imperial Legislative Council.</a:t>
            </a:r>
          </a:p>
          <a:p>
            <a:r>
              <a:rPr lang="en-US" sz="2900" b="1" dirty="0"/>
              <a:t>Separate Electorate:</a:t>
            </a:r>
            <a:r>
              <a:rPr lang="en-US" sz="2900" dirty="0"/>
              <a:t> Maintaining separate electorates for Muslims.</a:t>
            </a:r>
          </a:p>
          <a:p>
            <a:r>
              <a:rPr lang="en-US" sz="2900" b="1" dirty="0"/>
              <a:t>Executive Council:</a:t>
            </a:r>
            <a:r>
              <a:rPr lang="en-US" sz="2900" dirty="0"/>
              <a:t> Half of the Executive Council members would be elected by the Imperial Legislative Council.</a:t>
            </a:r>
          </a:p>
          <a:p>
            <a:r>
              <a:rPr lang="en-US" sz="2900" b="1" dirty="0"/>
              <a:t>Army Ranks:</a:t>
            </a:r>
            <a:r>
              <a:rPr lang="en-US" sz="2900" dirty="0"/>
              <a:t> Indian officers would be commissioned into the army.</a:t>
            </a:r>
          </a:p>
          <a:p>
            <a:r>
              <a:rPr lang="en-US" sz="2900" b="1" dirty="0"/>
              <a:t>Provincial Councils:</a:t>
            </a:r>
            <a:r>
              <a:rPr lang="en-US" sz="2900" dirty="0"/>
              <a:t> Expansion of Provincial Legislative Councils.</a:t>
            </a:r>
          </a:p>
          <a:p>
            <a:r>
              <a:rPr lang="en-US" sz="2900" b="1" dirty="0"/>
              <a:t>Governor’s Executive Council:</a:t>
            </a:r>
            <a:r>
              <a:rPr lang="en-US" sz="2900" dirty="0"/>
              <a:t> Half of the members would be elected by the Provincial Legislative Council.</a:t>
            </a:r>
          </a:p>
          <a:p>
            <a:r>
              <a:rPr lang="en-US" sz="2900" b="1" dirty="0"/>
              <a:t>Minority Representation:</a:t>
            </a:r>
            <a:r>
              <a:rPr lang="en-US" sz="2900" dirty="0"/>
              <a:t> Ensuring weightage for minorities in </a:t>
            </a:r>
            <a:r>
              <a:rPr lang="en-US" sz="2900" dirty="0" smtClean="0"/>
              <a:t>provinces</a:t>
            </a:r>
            <a:r>
              <a:rPr lang="en-US" dirty="0" smtClean="0"/>
              <a:t>.</a:t>
            </a:r>
            <a:endParaRPr lang="en-US" sz="2900" dirty="0"/>
          </a:p>
        </p:txBody>
      </p:sp>
    </p:spTree>
    <p:extLst>
      <p:ext uri="{BB962C8B-B14F-4D97-AF65-F5344CB8AC3E}">
        <p14:creationId xmlns:p14="http://schemas.microsoft.com/office/powerpoint/2010/main" val="1641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Gains from the Muslim Point of View:</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Separate </a:t>
            </a:r>
            <a:r>
              <a:rPr lang="en-US" b="1" dirty="0"/>
              <a:t>Electorate:</a:t>
            </a:r>
            <a:r>
              <a:rPr lang="en-US" dirty="0"/>
              <a:t> Muslims could vote in separate elections to choose their representatives, ensuring their interests were specifically addressed.</a:t>
            </a:r>
          </a:p>
          <a:p>
            <a:r>
              <a:rPr lang="en-US" b="1" dirty="0"/>
              <a:t>One-Third Representation:</a:t>
            </a:r>
            <a:r>
              <a:rPr lang="en-US" dirty="0"/>
              <a:t> Muslims were guaranteed one-third of the seats in the Central Legislature, giving them a significant voice in national decisions.</a:t>
            </a:r>
          </a:p>
          <a:p>
            <a:r>
              <a:rPr lang="en-US" b="1" dirty="0"/>
              <a:t>Veto Power:</a:t>
            </a:r>
            <a:r>
              <a:rPr lang="en-US" dirty="0"/>
              <a:t> Any bill proposed by the government could be blocked if three-fourths of the Muslim members opposed it, giving Muslims a strong say in legislative matters.</a:t>
            </a:r>
          </a:p>
          <a:p>
            <a:endParaRPr lang="en-US" dirty="0"/>
          </a:p>
        </p:txBody>
      </p:sp>
    </p:spTree>
    <p:extLst>
      <p:ext uri="{BB962C8B-B14F-4D97-AF65-F5344CB8AC3E}">
        <p14:creationId xmlns:p14="http://schemas.microsoft.com/office/powerpoint/2010/main" val="199449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Constitutional Developments Impacting Muslims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Indian </a:t>
            </a:r>
            <a:r>
              <a:rPr lang="en-US" b="1" dirty="0"/>
              <a:t>Councils Act </a:t>
            </a:r>
            <a:r>
              <a:rPr lang="en-US" b="1" dirty="0" smtClean="0"/>
              <a:t>1892: </a:t>
            </a:r>
            <a:r>
              <a:rPr lang="en-US" b="1" dirty="0"/>
              <a:t> </a:t>
            </a:r>
          </a:p>
          <a:p>
            <a:r>
              <a:rPr lang="en-US" dirty="0"/>
              <a:t> </a:t>
            </a:r>
            <a:r>
              <a:rPr lang="en-US" dirty="0" smtClean="0"/>
              <a:t>Expanded </a:t>
            </a:r>
            <a:r>
              <a:rPr lang="en-US" dirty="0"/>
              <a:t>the role of Indians in legislative councils, but the electoral process was indirect and limited.</a:t>
            </a:r>
          </a:p>
          <a:p>
            <a:r>
              <a:rPr lang="en-US" dirty="0"/>
              <a:t> </a:t>
            </a:r>
            <a:r>
              <a:rPr lang="en-US" dirty="0" smtClean="0"/>
              <a:t>Muslims </a:t>
            </a:r>
            <a:r>
              <a:rPr lang="en-US" dirty="0"/>
              <a:t>continued to push for greater representation and separate electorates.</a:t>
            </a:r>
          </a:p>
          <a:p>
            <a:pPr marL="0" indent="0">
              <a:buNone/>
            </a:pPr>
            <a:r>
              <a:rPr lang="en-US" b="1" dirty="0" smtClean="0"/>
              <a:t>Partition </a:t>
            </a:r>
            <a:r>
              <a:rPr lang="en-US" b="1" dirty="0"/>
              <a:t>of Bengal (1905</a:t>
            </a:r>
            <a:r>
              <a:rPr lang="en-US" b="1" dirty="0" smtClean="0"/>
              <a:t>): </a:t>
            </a:r>
            <a:r>
              <a:rPr lang="en-US" b="1" dirty="0"/>
              <a:t> </a:t>
            </a:r>
          </a:p>
          <a:p>
            <a:r>
              <a:rPr lang="en-US" dirty="0"/>
              <a:t> </a:t>
            </a:r>
            <a:r>
              <a:rPr lang="en-US" dirty="0" smtClean="0"/>
              <a:t>Initially </a:t>
            </a:r>
            <a:r>
              <a:rPr lang="en-US" dirty="0"/>
              <a:t>supported by Muslims as it created a Muslim-majority province, but later reversed due to Hindu opposition.</a:t>
            </a:r>
          </a:p>
          <a:p>
            <a:r>
              <a:rPr lang="en-US" dirty="0"/>
              <a:t> </a:t>
            </a:r>
            <a:r>
              <a:rPr lang="en-US" dirty="0" smtClean="0"/>
              <a:t>Heightened </a:t>
            </a:r>
            <a:r>
              <a:rPr lang="en-US" dirty="0"/>
              <a:t>Muslim fears of Hindu domination and reinforced the demand for separate representation.</a:t>
            </a:r>
          </a:p>
          <a:p>
            <a:endParaRPr lang="en-US" dirty="0"/>
          </a:p>
        </p:txBody>
      </p:sp>
    </p:spTree>
    <p:extLst>
      <p:ext uri="{BB962C8B-B14F-4D97-AF65-F5344CB8AC3E}">
        <p14:creationId xmlns:p14="http://schemas.microsoft.com/office/powerpoint/2010/main" val="82107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British Government Announcement (August 20, 1917):</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a:t>
            </a:r>
            <a:r>
              <a:rPr lang="en-US" dirty="0"/>
              <a:t>British government, represented by Secretary of State Montagu, made the following promises:</a:t>
            </a:r>
          </a:p>
          <a:p>
            <a:r>
              <a:rPr lang="en-US" b="1" dirty="0"/>
              <a:t>Greater Indian Involvement:</a:t>
            </a:r>
            <a:r>
              <a:rPr lang="en-US" dirty="0"/>
              <a:t> Indians would have more roles and responsibilities in all branches of the government, moving towards greater self-governance.</a:t>
            </a:r>
          </a:p>
          <a:p>
            <a:r>
              <a:rPr lang="en-US" b="1" dirty="0"/>
              <a:t>Responsible Government:</a:t>
            </a:r>
            <a:r>
              <a:rPr lang="en-US" dirty="0"/>
              <a:t> The government would become more accountable to Indian people, with Indian representatives playing a larger role in decision-making.</a:t>
            </a:r>
          </a:p>
          <a:p>
            <a:r>
              <a:rPr lang="en-US" b="1" dirty="0"/>
              <a:t>Commissioned Ranks:</a:t>
            </a:r>
            <a:r>
              <a:rPr lang="en-US" dirty="0"/>
              <a:t> Indians would be allowed to hold higher, commissioned ranks in the military, which had previously been reserved for British officers.</a:t>
            </a:r>
          </a:p>
          <a:p>
            <a:r>
              <a:rPr lang="en-US" dirty="0"/>
              <a:t>In essence, these changes aimed to give Muslims a better position in the political system and promised more Indian involvement in governance.</a:t>
            </a:r>
          </a:p>
          <a:p>
            <a:endParaRPr lang="en-US" dirty="0"/>
          </a:p>
        </p:txBody>
      </p:sp>
    </p:spTree>
    <p:extLst>
      <p:ext uri="{BB962C8B-B14F-4D97-AF65-F5344CB8AC3E}">
        <p14:creationId xmlns:p14="http://schemas.microsoft.com/office/powerpoint/2010/main" val="278291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Summary </a:t>
            </a:r>
            <a:r>
              <a:rPr lang="en-US" b="1" dirty="0"/>
              <a:t>of Key </a:t>
            </a:r>
            <a:r>
              <a:rPr lang="en-US" b="1" dirty="0" smtClean="0"/>
              <a:t>Points: </a:t>
            </a:r>
            <a:r>
              <a:rPr lang="en-US" b="1" dirty="0"/>
              <a:t> </a:t>
            </a:r>
          </a:p>
          <a:p>
            <a:r>
              <a:rPr lang="en-US" dirty="0"/>
              <a:t> </a:t>
            </a:r>
            <a:r>
              <a:rPr lang="en-US" dirty="0" smtClean="0"/>
              <a:t>Muslim </a:t>
            </a:r>
            <a:r>
              <a:rPr lang="en-US" dirty="0"/>
              <a:t>nationalism emerged as a response to political, social, and educational challenges post-1857.</a:t>
            </a:r>
          </a:p>
          <a:p>
            <a:r>
              <a:rPr lang="en-US" dirty="0"/>
              <a:t> </a:t>
            </a:r>
            <a:r>
              <a:rPr lang="en-US" dirty="0" smtClean="0"/>
              <a:t>Sir </a:t>
            </a:r>
            <a:r>
              <a:rPr lang="en-US" dirty="0"/>
              <a:t>Syed Ahmed Khan played a crucial role in promoting Muslim identity, modern education, and political activism.</a:t>
            </a:r>
          </a:p>
          <a:p>
            <a:r>
              <a:rPr lang="en-US" dirty="0"/>
              <a:t> </a:t>
            </a:r>
            <a:r>
              <a:rPr lang="en-US" dirty="0" smtClean="0"/>
              <a:t>Major </a:t>
            </a:r>
            <a:r>
              <a:rPr lang="en-US" dirty="0"/>
              <a:t>political developments between 1857 and 1900 laid the foundation for future Muslim demands for a separate state.</a:t>
            </a:r>
          </a:p>
          <a:p>
            <a:pPr marL="0" indent="0">
              <a:buNone/>
            </a:pPr>
            <a:endParaRPr lang="en-US" dirty="0"/>
          </a:p>
        </p:txBody>
      </p:sp>
    </p:spTree>
    <p:extLst>
      <p:ext uri="{BB962C8B-B14F-4D97-AF65-F5344CB8AC3E}">
        <p14:creationId xmlns:p14="http://schemas.microsoft.com/office/powerpoint/2010/main" val="227417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to Muslim Nationalism</a:t>
            </a:r>
          </a:p>
        </p:txBody>
      </p:sp>
      <p:sp>
        <p:nvSpPr>
          <p:cNvPr id="3" name="Content Placeholder 2"/>
          <p:cNvSpPr>
            <a:spLocks noGrp="1"/>
          </p:cNvSpPr>
          <p:nvPr>
            <p:ph idx="1"/>
          </p:nvPr>
        </p:nvSpPr>
        <p:spPr/>
        <p:txBody>
          <a:bodyPr/>
          <a:lstStyle/>
          <a:p>
            <a:pPr marL="0" indent="0">
              <a:buNone/>
            </a:pPr>
            <a:r>
              <a:rPr lang="en-US" b="1" dirty="0"/>
              <a:t>Muslim Identity </a:t>
            </a:r>
            <a:r>
              <a:rPr lang="en-US" b="1" dirty="0" smtClean="0"/>
              <a:t>Post-1857:</a:t>
            </a:r>
          </a:p>
          <a:p>
            <a:r>
              <a:rPr lang="en-US" dirty="0" smtClean="0"/>
              <a:t> </a:t>
            </a:r>
            <a:r>
              <a:rPr lang="en-US" dirty="0"/>
              <a:t> </a:t>
            </a:r>
            <a:r>
              <a:rPr lang="en-US" dirty="0" smtClean="0"/>
              <a:t>After </a:t>
            </a:r>
            <a:r>
              <a:rPr lang="en-US" dirty="0"/>
              <a:t>the 1857 Revolt, Muslims faced severe repression from the British, leading to an identity crisis.</a:t>
            </a:r>
          </a:p>
          <a:p>
            <a:r>
              <a:rPr lang="en-US" dirty="0"/>
              <a:t> </a:t>
            </a:r>
            <a:r>
              <a:rPr lang="en-US" dirty="0" smtClean="0"/>
              <a:t> </a:t>
            </a:r>
            <a:r>
              <a:rPr lang="en-US" dirty="0"/>
              <a:t>Muslims began to see themselves as a distinct community with unique cultural and religious needs.</a:t>
            </a:r>
          </a:p>
          <a:p>
            <a:pPr marL="0" indent="0">
              <a:buNone/>
            </a:pPr>
            <a:r>
              <a:rPr lang="en-US" b="1" dirty="0" smtClean="0"/>
              <a:t>Importance </a:t>
            </a:r>
            <a:r>
              <a:rPr lang="en-US" b="1" dirty="0"/>
              <a:t>of </a:t>
            </a:r>
            <a:r>
              <a:rPr lang="en-US" b="1" dirty="0" smtClean="0"/>
              <a:t>Nationalism: </a:t>
            </a:r>
            <a:r>
              <a:rPr lang="en-US" b="1" dirty="0"/>
              <a:t> </a:t>
            </a:r>
          </a:p>
          <a:p>
            <a:r>
              <a:rPr lang="en-US" dirty="0"/>
              <a:t>  </a:t>
            </a:r>
            <a:r>
              <a:rPr lang="en-US" dirty="0" smtClean="0"/>
              <a:t>Shift </a:t>
            </a:r>
            <a:r>
              <a:rPr lang="en-US" dirty="0"/>
              <a:t>from a Mughal-led empire to becoming a minority under British rule.</a:t>
            </a:r>
          </a:p>
          <a:p>
            <a:r>
              <a:rPr lang="en-US" dirty="0"/>
              <a:t>  </a:t>
            </a:r>
            <a:r>
              <a:rPr lang="en-US" dirty="0" smtClean="0"/>
              <a:t>Growing </a:t>
            </a:r>
            <a:r>
              <a:rPr lang="en-US" dirty="0"/>
              <a:t>sense of needing to protect Islamic traditions and rights within the colonial framework</a:t>
            </a:r>
            <a:r>
              <a:rPr lang="en-US" dirty="0" smtClean="0"/>
              <a:t>.</a:t>
            </a:r>
            <a:endParaRPr lang="en-US" dirty="0"/>
          </a:p>
        </p:txBody>
      </p:sp>
    </p:spTree>
    <p:extLst>
      <p:ext uri="{BB962C8B-B14F-4D97-AF65-F5344CB8AC3E}">
        <p14:creationId xmlns:p14="http://schemas.microsoft.com/office/powerpoint/2010/main" val="321397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Muslim nationalism tried to implement the manifestos like</a:t>
            </a:r>
            <a:endParaRPr lang="en-US" dirty="0"/>
          </a:p>
        </p:txBody>
      </p:sp>
      <p:sp>
        <p:nvSpPr>
          <p:cNvPr id="3" name="Content Placeholder 2"/>
          <p:cNvSpPr>
            <a:spLocks noGrp="1"/>
          </p:cNvSpPr>
          <p:nvPr>
            <p:ph idx="1"/>
          </p:nvPr>
        </p:nvSpPr>
        <p:spPr/>
        <p:txBody>
          <a:bodyPr/>
          <a:lstStyle/>
          <a:p>
            <a:r>
              <a:rPr lang="en-GB" dirty="0" smtClean="0"/>
              <a:t>Rule </a:t>
            </a:r>
            <a:r>
              <a:rPr lang="en-GB" dirty="0"/>
              <a:t>of Law, socio-economic justice, equity and fair play. </a:t>
            </a:r>
            <a:endParaRPr lang="en-GB" dirty="0" smtClean="0"/>
          </a:p>
          <a:p>
            <a:r>
              <a:rPr lang="en-GB" dirty="0" smtClean="0"/>
              <a:t>Equality </a:t>
            </a:r>
            <a:r>
              <a:rPr lang="en-GB" dirty="0"/>
              <a:t>of opportunity to all citizens irrespective of caste, sect, religion or region</a:t>
            </a:r>
            <a:r>
              <a:rPr lang="en-GB" dirty="0" smtClean="0"/>
              <a:t>.</a:t>
            </a:r>
          </a:p>
          <a:p>
            <a:r>
              <a:rPr lang="en-GB" dirty="0" smtClean="0"/>
              <a:t>Religious </a:t>
            </a:r>
            <a:r>
              <a:rPr lang="en-GB" dirty="0"/>
              <a:t>and Cultural </a:t>
            </a:r>
            <a:r>
              <a:rPr lang="en-GB" dirty="0" smtClean="0"/>
              <a:t>tolerance.</a:t>
            </a:r>
          </a:p>
          <a:p>
            <a:r>
              <a:rPr lang="en-GB" dirty="0" smtClean="0"/>
              <a:t>Respect </a:t>
            </a:r>
            <a:r>
              <a:rPr lang="en-GB" dirty="0"/>
              <a:t>for human dignity and </a:t>
            </a:r>
            <a:r>
              <a:rPr lang="en-GB" dirty="0" smtClean="0"/>
              <a:t>rights.</a:t>
            </a:r>
          </a:p>
          <a:p>
            <a:r>
              <a:rPr lang="en-GB" dirty="0" smtClean="0"/>
              <a:t>Protection </a:t>
            </a:r>
            <a:r>
              <a:rPr lang="en-GB" dirty="0"/>
              <a:t>of the rights and interests of non-Muslims and freedom to practice their beliefs and religions.</a:t>
            </a:r>
            <a:endParaRPr lang="en-PK" dirty="0"/>
          </a:p>
          <a:p>
            <a:endParaRPr lang="en-US" dirty="0"/>
          </a:p>
        </p:txBody>
      </p:sp>
    </p:spTree>
    <p:extLst>
      <p:ext uri="{BB962C8B-B14F-4D97-AF65-F5344CB8AC3E}">
        <p14:creationId xmlns:p14="http://schemas.microsoft.com/office/powerpoint/2010/main" val="132612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 Syed Ahmed Khan: A Pioneer of Muslim Nationalism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Early </a:t>
            </a:r>
            <a:r>
              <a:rPr lang="en-US" b="1" dirty="0"/>
              <a:t>Life and </a:t>
            </a:r>
            <a:r>
              <a:rPr lang="en-US" b="1" dirty="0" smtClean="0"/>
              <a:t>Background: </a:t>
            </a:r>
            <a:r>
              <a:rPr lang="en-US" b="1" dirty="0"/>
              <a:t> </a:t>
            </a:r>
          </a:p>
          <a:p>
            <a:r>
              <a:rPr lang="en-US" dirty="0"/>
              <a:t> </a:t>
            </a:r>
            <a:r>
              <a:rPr lang="en-US" dirty="0" smtClean="0"/>
              <a:t>Born </a:t>
            </a:r>
            <a:r>
              <a:rPr lang="en-US" dirty="0"/>
              <a:t>in 1817 in Delhi, belonging to a noble Mughal family.</a:t>
            </a:r>
          </a:p>
          <a:p>
            <a:r>
              <a:rPr lang="en-US" dirty="0"/>
              <a:t> </a:t>
            </a:r>
            <a:r>
              <a:rPr lang="en-US" dirty="0" smtClean="0"/>
              <a:t>Witnessed </a:t>
            </a:r>
            <a:r>
              <a:rPr lang="en-US" dirty="0"/>
              <a:t>the decline of the Mughal Empire and the aftermath of the 1857 </a:t>
            </a:r>
            <a:r>
              <a:rPr lang="en-US" dirty="0" smtClean="0"/>
              <a:t>Revolt.</a:t>
            </a:r>
          </a:p>
          <a:p>
            <a:pPr marL="0" indent="0">
              <a:buNone/>
            </a:pPr>
            <a:r>
              <a:rPr lang="en-US" b="1" dirty="0" smtClean="0"/>
              <a:t>Reaction to 1857 Revolt:  </a:t>
            </a:r>
          </a:p>
          <a:p>
            <a:r>
              <a:rPr lang="en-US" dirty="0"/>
              <a:t>  </a:t>
            </a:r>
            <a:r>
              <a:rPr lang="en-US" dirty="0" smtClean="0"/>
              <a:t>Realized </a:t>
            </a:r>
            <a:r>
              <a:rPr lang="en-US" dirty="0"/>
              <a:t>the need for reconciliation with the British and modernization of Muslim society.</a:t>
            </a:r>
          </a:p>
          <a:p>
            <a:r>
              <a:rPr lang="en-US" dirty="0"/>
              <a:t>  </a:t>
            </a:r>
            <a:r>
              <a:rPr lang="en-US" dirty="0" smtClean="0"/>
              <a:t>Wrote </a:t>
            </a:r>
            <a:r>
              <a:rPr lang="en-US" dirty="0"/>
              <a:t>"</a:t>
            </a:r>
            <a:r>
              <a:rPr lang="en-US" dirty="0" err="1"/>
              <a:t>Asar</a:t>
            </a:r>
            <a:r>
              <a:rPr lang="en-US" dirty="0"/>
              <a:t>-us-</a:t>
            </a:r>
            <a:r>
              <a:rPr lang="en-US" dirty="0" err="1"/>
              <a:t>Sanadid</a:t>
            </a:r>
            <a:r>
              <a:rPr lang="en-US" dirty="0"/>
              <a:t>" and "The Causes of the Indian Revolt" to explain Muslim grievances and advocate for cooperation with the British</a:t>
            </a:r>
          </a:p>
        </p:txBody>
      </p:sp>
    </p:spTree>
    <p:extLst>
      <p:ext uri="{BB962C8B-B14F-4D97-AF65-F5344CB8AC3E}">
        <p14:creationId xmlns:p14="http://schemas.microsoft.com/office/powerpoint/2010/main" val="290374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Aligarh Movement and Modern Education</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Founding </a:t>
            </a:r>
            <a:r>
              <a:rPr lang="en-US" b="1" dirty="0"/>
              <a:t>of MAO College (Aligarh</a:t>
            </a:r>
            <a:r>
              <a:rPr lang="en-US" b="1" dirty="0" smtClean="0"/>
              <a:t>): </a:t>
            </a:r>
            <a:r>
              <a:rPr lang="en-US" b="1" dirty="0"/>
              <a:t> </a:t>
            </a:r>
          </a:p>
          <a:p>
            <a:r>
              <a:rPr lang="en-US" dirty="0"/>
              <a:t>  </a:t>
            </a:r>
            <a:r>
              <a:rPr lang="en-US" dirty="0" smtClean="0"/>
              <a:t>Established </a:t>
            </a:r>
            <a:r>
              <a:rPr lang="en-US" dirty="0"/>
              <a:t>in 1875 to provide modern education to Muslims, combining Islamic teachings with Western knowledge.</a:t>
            </a:r>
          </a:p>
          <a:p>
            <a:r>
              <a:rPr lang="en-US" dirty="0"/>
              <a:t>  </a:t>
            </a:r>
            <a:r>
              <a:rPr lang="en-US" dirty="0" smtClean="0"/>
              <a:t>Aimed </a:t>
            </a:r>
            <a:r>
              <a:rPr lang="en-US" dirty="0"/>
              <a:t>to produce a class of educated Muslims who could engage with the British on equal </a:t>
            </a:r>
            <a:r>
              <a:rPr lang="en-US" dirty="0" smtClean="0"/>
              <a:t>terms.</a:t>
            </a:r>
          </a:p>
          <a:p>
            <a:pPr marL="0" indent="0">
              <a:buNone/>
            </a:pPr>
            <a:r>
              <a:rPr lang="en-US" b="1" dirty="0" smtClean="0"/>
              <a:t>Promotion of English and Science:  </a:t>
            </a:r>
          </a:p>
          <a:p>
            <a:r>
              <a:rPr lang="en-US" dirty="0"/>
              <a:t>  </a:t>
            </a:r>
            <a:r>
              <a:rPr lang="en-US" dirty="0" smtClean="0"/>
              <a:t>Emphasized </a:t>
            </a:r>
            <a:r>
              <a:rPr lang="en-US" dirty="0"/>
              <a:t>the importance of learning English and scientific subjects to advance in the colonial administration.</a:t>
            </a:r>
          </a:p>
          <a:p>
            <a:r>
              <a:rPr lang="en-US" dirty="0"/>
              <a:t>  </a:t>
            </a:r>
            <a:r>
              <a:rPr lang="en-US" dirty="0" smtClean="0"/>
              <a:t>Urged </a:t>
            </a:r>
            <a:r>
              <a:rPr lang="en-US" dirty="0"/>
              <a:t>Muslims to adopt a pragmatic approach to education rather than relying solely on traditional madrasas.</a:t>
            </a:r>
          </a:p>
          <a:p>
            <a:endParaRPr lang="en-US" dirty="0"/>
          </a:p>
        </p:txBody>
      </p:sp>
    </p:spTree>
    <p:extLst>
      <p:ext uri="{BB962C8B-B14F-4D97-AF65-F5344CB8AC3E}">
        <p14:creationId xmlns:p14="http://schemas.microsoft.com/office/powerpoint/2010/main" val="146134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Muslim Leaders and the Aligarh Movement: A Path to Recovery After 1857</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In 1857, Muslim rule in India declined, and although both Muslims and Hindus fought in the War of Independence, the British unfairly blamed only the Muslims. As a result, Muslims faced severe persecution. Despite this, key figures like Justice Amir Ali Syed and the Aligarh movement emerged, helping Muslims reclaim their identity and political stance, preparing them to face future challenges.</a:t>
            </a:r>
          </a:p>
          <a:p>
            <a:endParaRPr lang="en-US" dirty="0"/>
          </a:p>
        </p:txBody>
      </p:sp>
    </p:spTree>
    <p:extLst>
      <p:ext uri="{BB962C8B-B14F-4D97-AF65-F5344CB8AC3E}">
        <p14:creationId xmlns:p14="http://schemas.microsoft.com/office/powerpoint/2010/main" val="172636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Two-Nation Theory and Muslim Nationalism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Concept </a:t>
            </a:r>
            <a:r>
              <a:rPr lang="en-US" b="1" dirty="0"/>
              <a:t>of Two-Nation </a:t>
            </a:r>
            <a:r>
              <a:rPr lang="en-US" b="1" dirty="0" smtClean="0"/>
              <a:t>Theory: </a:t>
            </a:r>
            <a:r>
              <a:rPr lang="en-US" b="1" dirty="0"/>
              <a:t> </a:t>
            </a:r>
          </a:p>
          <a:p>
            <a:r>
              <a:rPr lang="en-US" dirty="0"/>
              <a:t>  </a:t>
            </a:r>
            <a:r>
              <a:rPr lang="en-US" dirty="0" smtClean="0"/>
              <a:t>Sir </a:t>
            </a:r>
            <a:r>
              <a:rPr lang="en-US" dirty="0"/>
              <a:t>Syed's idea that Hindus and Muslims were two distinct nations with their own customs, religion, and way of life.</a:t>
            </a:r>
          </a:p>
          <a:p>
            <a:r>
              <a:rPr lang="en-US" dirty="0"/>
              <a:t>  </a:t>
            </a:r>
            <a:r>
              <a:rPr lang="en-US" dirty="0" smtClean="0"/>
              <a:t>Laid </a:t>
            </a:r>
            <a:r>
              <a:rPr lang="en-US" dirty="0"/>
              <a:t>the foundation for later demands for separate political representation and, eventually, a separate state.</a:t>
            </a:r>
          </a:p>
          <a:p>
            <a:pPr marL="0" indent="0">
              <a:buNone/>
            </a:pPr>
            <a:r>
              <a:rPr lang="en-US" b="1" dirty="0" smtClean="0"/>
              <a:t>Political Impact: </a:t>
            </a:r>
            <a:r>
              <a:rPr lang="en-US" b="1" dirty="0"/>
              <a:t> </a:t>
            </a:r>
          </a:p>
          <a:p>
            <a:r>
              <a:rPr lang="en-US" dirty="0"/>
              <a:t>  </a:t>
            </a:r>
            <a:r>
              <a:rPr lang="en-US" dirty="0" smtClean="0"/>
              <a:t>Advocated </a:t>
            </a:r>
            <a:r>
              <a:rPr lang="en-US" dirty="0"/>
              <a:t>for separate Muslim political identity within British India.</a:t>
            </a:r>
          </a:p>
          <a:p>
            <a:r>
              <a:rPr lang="en-US" dirty="0"/>
              <a:t>  </a:t>
            </a:r>
            <a:r>
              <a:rPr lang="en-US" dirty="0" smtClean="0"/>
              <a:t>Stressed </a:t>
            </a:r>
            <a:r>
              <a:rPr lang="en-US" dirty="0"/>
              <a:t>the need for Muslims to remain loyal to the British for protection of their interests.</a:t>
            </a:r>
          </a:p>
          <a:p>
            <a:endParaRPr lang="en-US" dirty="0"/>
          </a:p>
        </p:txBody>
      </p:sp>
    </p:spTree>
    <p:extLst>
      <p:ext uri="{BB962C8B-B14F-4D97-AF65-F5344CB8AC3E}">
        <p14:creationId xmlns:p14="http://schemas.microsoft.com/office/powerpoint/2010/main" val="76244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and Educational Reforms by Sir Syed</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Rationalism </a:t>
            </a:r>
            <a:r>
              <a:rPr lang="en-US" b="1" dirty="0"/>
              <a:t>and </a:t>
            </a:r>
            <a:r>
              <a:rPr lang="en-US" b="1" dirty="0" smtClean="0"/>
              <a:t>Reforms: </a:t>
            </a:r>
            <a:r>
              <a:rPr lang="en-US" b="1" dirty="0"/>
              <a:t> </a:t>
            </a:r>
          </a:p>
          <a:p>
            <a:r>
              <a:rPr lang="en-US" dirty="0"/>
              <a:t> </a:t>
            </a:r>
            <a:r>
              <a:rPr lang="en-US" dirty="0" smtClean="0"/>
              <a:t>Encouraged </a:t>
            </a:r>
            <a:r>
              <a:rPr lang="en-US" dirty="0"/>
              <a:t>the reinterpretation of Islamic teachings in light of modern knowledge.</a:t>
            </a:r>
          </a:p>
          <a:p>
            <a:r>
              <a:rPr lang="en-US" dirty="0"/>
              <a:t> </a:t>
            </a:r>
            <a:r>
              <a:rPr lang="en-US" dirty="0" smtClean="0"/>
              <a:t>Opposed </a:t>
            </a:r>
            <a:r>
              <a:rPr lang="en-US" dirty="0"/>
              <a:t>the blind following of outdated traditions that hindered </a:t>
            </a:r>
            <a:r>
              <a:rPr lang="en-US" dirty="0" smtClean="0"/>
              <a:t>progress.</a:t>
            </a:r>
          </a:p>
          <a:p>
            <a:pPr marL="0" indent="0">
              <a:buNone/>
            </a:pPr>
            <a:r>
              <a:rPr lang="en-US" b="1" dirty="0" smtClean="0"/>
              <a:t>Establishment of Scientific Society:  </a:t>
            </a:r>
          </a:p>
          <a:p>
            <a:r>
              <a:rPr lang="en-US" dirty="0"/>
              <a:t> </a:t>
            </a:r>
            <a:r>
              <a:rPr lang="en-US" dirty="0" smtClean="0"/>
              <a:t>Founded </a:t>
            </a:r>
            <a:r>
              <a:rPr lang="en-US" dirty="0"/>
              <a:t>in 1864 to translate Western works into Urdu, making scientific and political knowledge accessible to Muslims.</a:t>
            </a:r>
          </a:p>
          <a:p>
            <a:endParaRPr lang="en-US" dirty="0"/>
          </a:p>
        </p:txBody>
      </p:sp>
    </p:spTree>
    <p:extLst>
      <p:ext uri="{BB962C8B-B14F-4D97-AF65-F5344CB8AC3E}">
        <p14:creationId xmlns:p14="http://schemas.microsoft.com/office/powerpoint/2010/main" val="267817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Major Political Developments (1857-1900)</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The </a:t>
            </a:r>
            <a:r>
              <a:rPr lang="en-US" b="1" dirty="0"/>
              <a:t>Aftermath of the 1857 </a:t>
            </a:r>
            <a:r>
              <a:rPr lang="en-US" b="1" dirty="0" smtClean="0"/>
              <a:t>Revolt: </a:t>
            </a:r>
            <a:r>
              <a:rPr lang="en-US" b="1" dirty="0"/>
              <a:t> </a:t>
            </a:r>
          </a:p>
          <a:p>
            <a:r>
              <a:rPr lang="en-US" dirty="0"/>
              <a:t> </a:t>
            </a:r>
            <a:r>
              <a:rPr lang="en-US" dirty="0" smtClean="0"/>
              <a:t>End </a:t>
            </a:r>
            <a:r>
              <a:rPr lang="en-US" dirty="0"/>
              <a:t>of the Mughal Empire; establishment of British direct rule in India.</a:t>
            </a:r>
          </a:p>
          <a:p>
            <a:r>
              <a:rPr lang="en-US" dirty="0"/>
              <a:t> </a:t>
            </a:r>
            <a:r>
              <a:rPr lang="en-US" dirty="0" smtClean="0"/>
              <a:t>Muslims </a:t>
            </a:r>
            <a:r>
              <a:rPr lang="en-US" dirty="0"/>
              <a:t>were blamed for the revolt, leading to their marginalization in governance and administration.</a:t>
            </a:r>
          </a:p>
          <a:p>
            <a:pPr marL="0" indent="0">
              <a:buNone/>
            </a:pPr>
            <a:r>
              <a:rPr lang="en-US" b="1" dirty="0" smtClean="0"/>
              <a:t>Indian </a:t>
            </a:r>
            <a:r>
              <a:rPr lang="en-US" b="1" dirty="0"/>
              <a:t>Councils Act </a:t>
            </a:r>
            <a:r>
              <a:rPr lang="en-US" b="1" dirty="0" smtClean="0"/>
              <a:t>1861: </a:t>
            </a:r>
            <a:r>
              <a:rPr lang="en-US" b="1" dirty="0"/>
              <a:t> </a:t>
            </a:r>
          </a:p>
          <a:p>
            <a:r>
              <a:rPr lang="en-US" dirty="0"/>
              <a:t> </a:t>
            </a:r>
            <a:r>
              <a:rPr lang="en-US" dirty="0" smtClean="0"/>
              <a:t>Introduced </a:t>
            </a:r>
            <a:r>
              <a:rPr lang="en-US" dirty="0"/>
              <a:t>limited participation of Indians in the legislative process, but Muslims were underrepresented.</a:t>
            </a:r>
          </a:p>
          <a:p>
            <a:r>
              <a:rPr lang="en-US" dirty="0"/>
              <a:t> </a:t>
            </a:r>
            <a:r>
              <a:rPr lang="en-US" dirty="0" smtClean="0"/>
              <a:t>Highlighted </a:t>
            </a:r>
            <a:r>
              <a:rPr lang="en-US" dirty="0"/>
              <a:t>the need for Muslims to seek greater political involvement.</a:t>
            </a:r>
          </a:p>
          <a:p>
            <a:endParaRPr lang="en-US" dirty="0"/>
          </a:p>
        </p:txBody>
      </p:sp>
    </p:spTree>
    <p:extLst>
      <p:ext uri="{BB962C8B-B14F-4D97-AF65-F5344CB8AC3E}">
        <p14:creationId xmlns:p14="http://schemas.microsoft.com/office/powerpoint/2010/main" val="2462395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243</TotalTime>
  <Words>957</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Historical Background of Muslim Nationalism, The Role of Sir Syed Ahmed Khan  and Key Political Developments  (1857-1900)  </vt:lpstr>
      <vt:lpstr> Introduction to Muslim Nationalism</vt:lpstr>
      <vt:lpstr>Muslim nationalism tried to implement the manifestos like</vt:lpstr>
      <vt:lpstr>Sir Syed Ahmed Khan: A Pioneer of Muslim Nationalism </vt:lpstr>
      <vt:lpstr>Aligarh Movement and Modern Education </vt:lpstr>
      <vt:lpstr>Muslim Leaders and the Aligarh Movement: A Path to Recovery After 1857</vt:lpstr>
      <vt:lpstr>The Two-Nation Theory and Muslim Nationalism </vt:lpstr>
      <vt:lpstr>Social and Educational Reforms by Sir Syed </vt:lpstr>
      <vt:lpstr> Major Political Developments (1857-1900) </vt:lpstr>
      <vt:lpstr>Emergence of Indian National Congress (1885) </vt:lpstr>
      <vt:lpstr>The Simla Deputation (1906) </vt:lpstr>
      <vt:lpstr>Formation of the Muslim League in Dhaka: December 30, 1906 </vt:lpstr>
      <vt:lpstr>London Branch of the Muslim League: May 1908 </vt:lpstr>
      <vt:lpstr>Change in the Goals of the Muslim League: 1913 </vt:lpstr>
      <vt:lpstr>Lucknow Pact: 1916 </vt:lpstr>
      <vt:lpstr>Gains from the Muslim Point of View: </vt:lpstr>
      <vt:lpstr>Constitutional Developments Impacting Muslims </vt:lpstr>
      <vt:lpstr>British Government Announcement (August 20, 1917):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Background of Muslim Nationalism, The Role of Sir Syed Ahmed Khan  and Key Political Developments  (1857-1900)</dc:title>
  <dc:creator>studentuser</dc:creator>
  <cp:lastModifiedBy>studentuser</cp:lastModifiedBy>
  <cp:revision>10</cp:revision>
  <dcterms:created xsi:type="dcterms:W3CDTF">2024-08-21T06:25:24Z</dcterms:created>
  <dcterms:modified xsi:type="dcterms:W3CDTF">2024-08-22T08:26:48Z</dcterms:modified>
</cp:coreProperties>
</file>