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71" r:id="rId9"/>
    <p:sldId id="272" r:id="rId10"/>
    <p:sldId id="261" r:id="rId11"/>
    <p:sldId id="273" r:id="rId12"/>
    <p:sldId id="274" r:id="rId13"/>
    <p:sldId id="275" r:id="rId14"/>
    <p:sldId id="276" r:id="rId15"/>
    <p:sldId id="279" r:id="rId16"/>
    <p:sldId id="278" r:id="rId17"/>
    <p:sldId id="281" r:id="rId18"/>
    <p:sldId id="277" r:id="rId19"/>
    <p:sldId id="280" r:id="rId20"/>
    <p:sldId id="283" r:id="rId21"/>
    <p:sldId id="282" r:id="rId22"/>
    <p:sldId id="285" r:id="rId23"/>
    <p:sldId id="286" r:id="rId24"/>
    <p:sldId id="284" r:id="rId25"/>
    <p:sldId id="262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7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0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9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2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9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9137F-E482-4159-8490-841ED720FD7E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45A2-58E0-496E-AA1D-16C54D21C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smtClean="0"/>
              <a:t>Financial Accounting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76400"/>
            <a:ext cx="64008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Jahangir </a:t>
            </a:r>
            <a:r>
              <a:rPr lang="en-US" dirty="0" err="1" smtClean="0"/>
              <a:t>Tanveer</a:t>
            </a:r>
            <a:endParaRPr lang="en-US" dirty="0" smtClean="0"/>
          </a:p>
          <a:p>
            <a:r>
              <a:rPr lang="en-US" smtClean="0"/>
              <a:t>Lecture </a:t>
            </a:r>
            <a:r>
              <a:rPr lang="en-US" smtClean="0"/>
              <a:t>1</a:t>
            </a:r>
            <a:endParaRPr lang="en-US" dirty="0"/>
          </a:p>
        </p:txBody>
      </p:sp>
      <p:pic>
        <p:nvPicPr>
          <p:cNvPr id="1026" name="Picture 2" descr="Image result for accoun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381500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Expanded Accounting Equation</a:t>
            </a:r>
            <a:endParaRPr lang="en-US" b="1" dirty="0">
              <a:latin typeface="Bookman Old Style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6412"/>
            <a:ext cx="8207262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95725"/>
            <a:ext cx="91440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5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Transaction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examples are business transactions for a computer programming </a:t>
            </a:r>
            <a:r>
              <a:rPr lang="en-US" dirty="0" smtClean="0"/>
              <a:t>business during </a:t>
            </a:r>
            <a:r>
              <a:rPr lang="en-US" dirty="0"/>
              <a:t>its first month of operations.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382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9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Transaction Analysis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924800" cy="502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0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Transaction Analysis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0145"/>
            <a:ext cx="9144000" cy="473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9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Transaction Analysis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6400"/>
            <a:ext cx="914400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8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Transaction Analysis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409700"/>
            <a:ext cx="91249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876800"/>
            <a:ext cx="71723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8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Transaction Analysis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2843"/>
            <a:ext cx="9143999" cy="547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3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Transaction Analysis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23182"/>
            <a:ext cx="9144000" cy="513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9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Transaction Analysis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91440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6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Transaction Analysis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431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5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34375" cy="46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6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itchFamily="18" charset="0"/>
              </a:rPr>
              <a:t>Transaction Analysis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600823"/>
            <a:ext cx="9153525" cy="434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07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Summary of Transactions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431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5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1515"/>
            <a:ext cx="8749145" cy="396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3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46" y="1752600"/>
            <a:ext cx="9167946" cy="298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9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3000"/>
            <a:ext cx="9143999" cy="427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7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Cycle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304925"/>
            <a:ext cx="515302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7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Increase                    Decrease</a:t>
            </a:r>
          </a:p>
          <a:p>
            <a:pPr marL="0" indent="0">
              <a:buNone/>
            </a:pPr>
            <a:r>
              <a:rPr lang="en-US" dirty="0" smtClean="0"/>
              <a:t>Assets        		   Debit	                  Credit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Liabilities 		   Credit 		       Debit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Capital</a:t>
            </a:r>
            <a:r>
              <a:rPr lang="en-US" dirty="0"/>
              <a:t> </a:t>
            </a:r>
            <a:r>
              <a:rPr lang="en-US" dirty="0" smtClean="0"/>
              <a:t>		   Credit 		       Debit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Revenue 		   Credit 		       Debit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Expenses</a:t>
            </a:r>
            <a:r>
              <a:rPr lang="en-US" dirty="0"/>
              <a:t> </a:t>
            </a:r>
            <a:r>
              <a:rPr lang="en-US" dirty="0" smtClean="0"/>
              <a:t>		   Debit		      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To </a:t>
            </a:r>
            <a:r>
              <a:rPr lang="en-US" b="1" dirty="0"/>
              <a:t>identify </a:t>
            </a:r>
            <a:r>
              <a:rPr lang="en-US" dirty="0"/>
              <a:t>economic events, a company selects the </a:t>
            </a:r>
            <a:r>
              <a:rPr lang="en-US" b="1" dirty="0"/>
              <a:t>economic events relevant to </a:t>
            </a:r>
            <a:r>
              <a:rPr lang="en-US" b="1" dirty="0" smtClean="0"/>
              <a:t>its business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Recording consists </a:t>
            </a:r>
            <a:r>
              <a:rPr lang="en-US" dirty="0" smtClean="0"/>
              <a:t>of keeping </a:t>
            </a:r>
            <a:r>
              <a:rPr lang="en-US" dirty="0"/>
              <a:t>a </a:t>
            </a:r>
            <a:r>
              <a:rPr lang="en-US" b="1" dirty="0"/>
              <a:t>systematic</a:t>
            </a:r>
            <a:r>
              <a:rPr lang="en-US" dirty="0"/>
              <a:t>, </a:t>
            </a:r>
            <a:r>
              <a:rPr lang="en-US" b="1" dirty="0"/>
              <a:t>chronological diary of events</a:t>
            </a:r>
            <a:r>
              <a:rPr lang="en-US" dirty="0"/>
              <a:t>, measured in dollars and cents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Finally, </a:t>
            </a:r>
            <a:r>
              <a:rPr lang="en-US" dirty="0" smtClean="0"/>
              <a:t>the firm </a:t>
            </a:r>
            <a:r>
              <a:rPr lang="en-US" b="1" dirty="0" smtClean="0"/>
              <a:t>communicates </a:t>
            </a:r>
            <a:r>
              <a:rPr lang="en-US" dirty="0"/>
              <a:t>the collected information to interested users </a:t>
            </a:r>
            <a:r>
              <a:rPr lang="en-US" dirty="0" smtClean="0"/>
              <a:t>by means </a:t>
            </a:r>
            <a:r>
              <a:rPr lang="en-US" dirty="0"/>
              <a:t>of </a:t>
            </a:r>
            <a:r>
              <a:rPr lang="en-US" b="1" dirty="0"/>
              <a:t>accounting reports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1600200"/>
            <a:ext cx="13985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02" y="2971800"/>
            <a:ext cx="1392098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648200"/>
            <a:ext cx="1442762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0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Book Keeping &amp; Accounting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accent1"/>
                </a:solidFill>
              </a:rPr>
              <a:t>Bookkeeping</a:t>
            </a:r>
            <a:r>
              <a:rPr lang="en-US" b="1" dirty="0"/>
              <a:t> </a:t>
            </a:r>
            <a:r>
              <a:rPr lang="en-US" dirty="0"/>
              <a:t>usually involves </a:t>
            </a:r>
            <a:r>
              <a:rPr lang="en-US" b="1" dirty="0"/>
              <a:t>only </a:t>
            </a:r>
            <a:r>
              <a:rPr lang="en-US" dirty="0"/>
              <a:t>the recording of economic events. It </a:t>
            </a:r>
            <a:r>
              <a:rPr lang="en-US" dirty="0" smtClean="0"/>
              <a:t>is therefore </a:t>
            </a:r>
            <a:r>
              <a:rPr lang="en-US" dirty="0"/>
              <a:t>just one part of the accounting process. In total, accounting involves </a:t>
            </a:r>
            <a:r>
              <a:rPr lang="en-US" b="1" dirty="0" smtClean="0"/>
              <a:t>the entire </a:t>
            </a:r>
            <a:r>
              <a:rPr lang="en-US" b="1" dirty="0"/>
              <a:t>process of identifying</a:t>
            </a:r>
            <a:r>
              <a:rPr lang="en-US" dirty="0"/>
              <a:t>, </a:t>
            </a:r>
            <a:r>
              <a:rPr lang="en-US" b="1" dirty="0"/>
              <a:t>recording</a:t>
            </a:r>
            <a:r>
              <a:rPr lang="en-US" dirty="0"/>
              <a:t>, </a:t>
            </a:r>
            <a:r>
              <a:rPr lang="en-US" b="1" dirty="0"/>
              <a:t>and communicating economic events</a:t>
            </a:r>
            <a:r>
              <a:rPr lang="en-US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73168"/>
            <a:ext cx="2266122" cy="208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3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Users of Accounting Data</a:t>
            </a:r>
            <a:br>
              <a:rPr lang="en-US" dirty="0" smtClean="0"/>
            </a:br>
            <a:r>
              <a:rPr lang="en-US" dirty="0" smtClean="0"/>
              <a:t>Internal Users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438400"/>
            <a:ext cx="72675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8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Users of Accounting Data</a:t>
            </a:r>
            <a:br>
              <a:rPr lang="en-US" dirty="0" smtClean="0"/>
            </a:br>
            <a:r>
              <a:rPr lang="en-US" dirty="0" smtClean="0"/>
              <a:t>External Users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7" y="2133600"/>
            <a:ext cx="780197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4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Basic Accounting Equation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Assets= Liabilities + Owner’s Equity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rgbClr val="92D050"/>
                </a:solidFill>
                <a:latin typeface="Bookman Old Style" pitchFamily="18" charset="0"/>
              </a:rPr>
              <a:t>Assets</a:t>
            </a:r>
          </a:p>
          <a:p>
            <a:pPr marL="0" indent="0" algn="just">
              <a:buNone/>
            </a:pPr>
            <a:r>
              <a:rPr lang="en-US" dirty="0"/>
              <a:t>As noted above, </a:t>
            </a:r>
            <a:r>
              <a:rPr lang="en-US" b="1" dirty="0"/>
              <a:t>assets </a:t>
            </a:r>
            <a:r>
              <a:rPr lang="en-US" dirty="0"/>
              <a:t>are resources a business owns.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rgbClr val="92D050"/>
                </a:solidFill>
                <a:latin typeface="Bookman Old Style" pitchFamily="18" charset="0"/>
              </a:rPr>
              <a:t>Liabilities</a:t>
            </a:r>
          </a:p>
          <a:p>
            <a:pPr marL="0" indent="0" algn="just">
              <a:buNone/>
            </a:pPr>
            <a:r>
              <a:rPr lang="en-US" b="1" dirty="0"/>
              <a:t>Liabilities </a:t>
            </a:r>
            <a:r>
              <a:rPr lang="en-US" dirty="0"/>
              <a:t>are claims against assets—that is, existing debts and obligations.</a:t>
            </a:r>
          </a:p>
          <a:p>
            <a:pPr marL="0" indent="0" algn="just">
              <a:buNone/>
            </a:pPr>
            <a:endParaRPr lang="en-US" b="1" dirty="0">
              <a:solidFill>
                <a:srgbClr val="92D05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92D050"/>
                </a:solidFill>
                <a:latin typeface="Bookman Old Style" pitchFamily="18" charset="0"/>
              </a:rPr>
              <a:t>Owner’s Equity</a:t>
            </a:r>
          </a:p>
          <a:p>
            <a:pPr marL="0" indent="0" algn="just">
              <a:buNone/>
            </a:pPr>
            <a:r>
              <a:rPr lang="en-US" dirty="0"/>
              <a:t>The ownership claim on total assets is </a:t>
            </a:r>
            <a:r>
              <a:rPr lang="en-US" b="1" dirty="0"/>
              <a:t>owner’s equity</a:t>
            </a:r>
            <a:r>
              <a:rPr lang="en-US" dirty="0"/>
              <a:t>. It is equal to total assets minus total liabilities.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>
                <a:latin typeface="Bookman Old Style" pitchFamily="18" charset="0"/>
              </a:rPr>
              <a:t>INCREASES IN OWNER’S EQUITY</a:t>
            </a:r>
          </a:p>
          <a:p>
            <a:pPr marL="0" indent="0">
              <a:buNone/>
            </a:pPr>
            <a:endParaRPr lang="en-US" b="1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accent2"/>
                </a:solidFill>
              </a:rPr>
              <a:t>Investments by Owner. </a:t>
            </a:r>
            <a:r>
              <a:rPr lang="en-US" b="1" dirty="0"/>
              <a:t>Investments by owner </a:t>
            </a:r>
            <a:r>
              <a:rPr lang="en-US" dirty="0"/>
              <a:t>are the assets the owner puts into the business</a:t>
            </a:r>
            <a:r>
              <a:rPr lang="en-US" dirty="0" smtClean="0"/>
              <a:t>. These </a:t>
            </a:r>
            <a:r>
              <a:rPr lang="en-US" dirty="0"/>
              <a:t>investments increase owner’s equity</a:t>
            </a:r>
            <a:r>
              <a:rPr lang="en-US" dirty="0" smtClean="0"/>
              <a:t>. They </a:t>
            </a:r>
            <a:r>
              <a:rPr lang="en-US" dirty="0"/>
              <a:t>are recorded in a category called </a:t>
            </a:r>
            <a:r>
              <a:rPr lang="en-US" b="1" dirty="0"/>
              <a:t>owner’s capital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>
                <a:solidFill>
                  <a:schemeClr val="accent2"/>
                </a:solidFill>
              </a:rPr>
              <a:t>Revenues. </a:t>
            </a:r>
            <a:r>
              <a:rPr lang="en-US" b="1" dirty="0"/>
              <a:t>Revenues </a:t>
            </a:r>
            <a:r>
              <a:rPr lang="en-US" dirty="0"/>
              <a:t>are the </a:t>
            </a:r>
            <a:r>
              <a:rPr lang="en-US" b="1" dirty="0"/>
              <a:t>gross increase in owner’s equity resulting from business activities entered into for the purpose of earning income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9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Bookman Old Style" pitchFamily="18" charset="0"/>
              </a:rPr>
              <a:t>DECREASES IN OWNER’S </a:t>
            </a:r>
            <a:r>
              <a:rPr lang="en-US" b="1" dirty="0" smtClean="0">
                <a:latin typeface="Bookman Old Style" pitchFamily="18" charset="0"/>
              </a:rPr>
              <a:t>EQUITY</a:t>
            </a:r>
          </a:p>
          <a:p>
            <a:pPr marL="0" indent="0">
              <a:buNone/>
            </a:pPr>
            <a:endParaRPr lang="en-US" b="1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accent2"/>
                </a:solidFill>
              </a:rPr>
              <a:t>Drawings. </a:t>
            </a:r>
            <a:r>
              <a:rPr lang="en-US" dirty="0"/>
              <a:t>An owner may withdraw cash or other assets for personal use</a:t>
            </a:r>
            <a:r>
              <a:rPr lang="en-US" dirty="0" smtClean="0"/>
              <a:t>. We use a separate classification </a:t>
            </a:r>
            <a:r>
              <a:rPr lang="en-US" dirty="0"/>
              <a:t>called </a:t>
            </a:r>
            <a:r>
              <a:rPr lang="en-US" b="1" dirty="0"/>
              <a:t>drawings </a:t>
            </a:r>
            <a:r>
              <a:rPr lang="en-US" dirty="0"/>
              <a:t>to determine the total withdrawals </a:t>
            </a:r>
            <a:r>
              <a:rPr lang="en-US" dirty="0" smtClean="0"/>
              <a:t>for each </a:t>
            </a:r>
            <a:r>
              <a:rPr lang="en-US" dirty="0"/>
              <a:t>accounting period. </a:t>
            </a:r>
            <a:r>
              <a:rPr lang="en-US" b="1" dirty="0"/>
              <a:t>Drawings decrease owner’s equity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>
                <a:solidFill>
                  <a:schemeClr val="accent2"/>
                </a:solidFill>
              </a:rPr>
              <a:t>Expenses. </a:t>
            </a:r>
            <a:r>
              <a:rPr lang="en-US" b="1" dirty="0"/>
              <a:t>Expenses </a:t>
            </a:r>
            <a:r>
              <a:rPr lang="en-US" dirty="0"/>
              <a:t>are the cost of assets consumed or services used in </a:t>
            </a:r>
            <a:r>
              <a:rPr lang="en-US" dirty="0" smtClean="0"/>
              <a:t>the process </a:t>
            </a:r>
            <a:r>
              <a:rPr lang="en-US" dirty="0"/>
              <a:t>of earning revenue. They are </a:t>
            </a:r>
            <a:r>
              <a:rPr lang="en-US" b="1" dirty="0"/>
              <a:t>decreases in owner’s equity that result </a:t>
            </a:r>
            <a:r>
              <a:rPr lang="en-US" b="1" dirty="0" smtClean="0"/>
              <a:t>from operating </a:t>
            </a:r>
            <a:r>
              <a:rPr lang="en-US" b="1" dirty="0"/>
              <a:t>the business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2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353</Words>
  <Application>Microsoft Office PowerPoint</Application>
  <PresentationFormat>On-screen Show (4:3)</PresentationFormat>
  <Paragraphs>60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Financial Accounting</vt:lpstr>
      <vt:lpstr>Accounting Process</vt:lpstr>
      <vt:lpstr>Accounting Process</vt:lpstr>
      <vt:lpstr>Book Keeping &amp; Accounting</vt:lpstr>
      <vt:lpstr>Users of Accounting Data Internal Users</vt:lpstr>
      <vt:lpstr>Users of Accounting Data External Users</vt:lpstr>
      <vt:lpstr>Basic Accounting Equation</vt:lpstr>
      <vt:lpstr>PowerPoint Presentation</vt:lpstr>
      <vt:lpstr>PowerPoint Presentation</vt:lpstr>
      <vt:lpstr>Expanded Accounting Equation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Summary of Transactions</vt:lpstr>
      <vt:lpstr>PowerPoint Presentation</vt:lpstr>
      <vt:lpstr>PowerPoint Presentation</vt:lpstr>
      <vt:lpstr>PowerPoint Presentation</vt:lpstr>
      <vt:lpstr>Accounting Cycle</vt:lpstr>
      <vt:lpstr>Types of Accounts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LENOVO</cp:lastModifiedBy>
  <cp:revision>27</cp:revision>
  <dcterms:created xsi:type="dcterms:W3CDTF">2021-02-11T12:22:07Z</dcterms:created>
  <dcterms:modified xsi:type="dcterms:W3CDTF">2022-02-14T09:09:35Z</dcterms:modified>
</cp:coreProperties>
</file>