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2" r:id="rId16"/>
    <p:sldId id="273" r:id="rId17"/>
    <p:sldId id="270" r:id="rId18"/>
    <p:sldId id="268" r:id="rId19"/>
    <p:sldId id="274" r:id="rId20"/>
    <p:sldId id="287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B72"/>
    <a:srgbClr val="23CB87"/>
    <a:srgbClr val="31D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43D5-0443-450C-AAA9-F0E68B4401AB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C6B4-68D0-4007-A938-ABA44AB44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9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43D5-0443-450C-AAA9-F0E68B4401AB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C6B4-68D0-4007-A938-ABA44AB44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7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43D5-0443-450C-AAA9-F0E68B4401AB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C6B4-68D0-4007-A938-ABA44AB44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4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43D5-0443-450C-AAA9-F0E68B4401AB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C6B4-68D0-4007-A938-ABA44AB44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6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43D5-0443-450C-AAA9-F0E68B4401AB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C6B4-68D0-4007-A938-ABA44AB44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7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43D5-0443-450C-AAA9-F0E68B4401AB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C6B4-68D0-4007-A938-ABA44AB44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5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43D5-0443-450C-AAA9-F0E68B4401AB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C6B4-68D0-4007-A938-ABA44AB44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3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43D5-0443-450C-AAA9-F0E68B4401AB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C6B4-68D0-4007-A938-ABA44AB44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7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43D5-0443-450C-AAA9-F0E68B4401AB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C6B4-68D0-4007-A938-ABA44AB44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43D5-0443-450C-AAA9-F0E68B4401AB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C6B4-68D0-4007-A938-ABA44AB44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1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43D5-0443-450C-AAA9-F0E68B4401AB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C6B4-68D0-4007-A938-ABA44AB44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5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543D5-0443-450C-AAA9-F0E68B4401AB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2C6B4-68D0-4007-A938-ABA44AB44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4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5800" y="457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Financial Accounting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95400" y="1676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Jahangir </a:t>
            </a:r>
            <a:r>
              <a:rPr lang="en-US" dirty="0" err="1" smtClean="0"/>
              <a:t>Tanveer</a:t>
            </a:r>
            <a:endParaRPr lang="en-US" dirty="0" smtClean="0"/>
          </a:p>
          <a:p>
            <a:r>
              <a:rPr lang="en-US" dirty="0" smtClean="0"/>
              <a:t>Lecture 2</a:t>
            </a:r>
            <a:endParaRPr lang="en-US" dirty="0"/>
          </a:p>
        </p:txBody>
      </p:sp>
      <p:pic>
        <p:nvPicPr>
          <p:cNvPr id="8" name="Picture 2" descr="Image result for account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19400"/>
            <a:ext cx="4381500" cy="306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8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79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/>
              <a:t>An </a:t>
            </a:r>
            <a:r>
              <a:rPr lang="en-US" b="1" dirty="0">
                <a:solidFill>
                  <a:schemeClr val="accent1"/>
                </a:solidFill>
              </a:rPr>
              <a:t>account</a:t>
            </a:r>
            <a:r>
              <a:rPr lang="en-US" b="1" dirty="0"/>
              <a:t> </a:t>
            </a:r>
            <a:r>
              <a:rPr lang="en-US" dirty="0"/>
              <a:t>is an accounting record of increases and decreases in a </a:t>
            </a:r>
            <a:r>
              <a:rPr lang="en-US" dirty="0" smtClean="0"/>
              <a:t>specific asset</a:t>
            </a:r>
            <a:r>
              <a:rPr lang="en-US" dirty="0"/>
              <a:t>, liability, or owner’s equity item. For example, Softbyte (</a:t>
            </a:r>
            <a:r>
              <a:rPr lang="en-US" dirty="0" smtClean="0"/>
              <a:t>the company </a:t>
            </a:r>
            <a:r>
              <a:rPr lang="en-US" dirty="0"/>
              <a:t>discussed in Chapter 1) would have separate accounts for </a:t>
            </a:r>
            <a:r>
              <a:rPr lang="en-US" dirty="0" smtClean="0"/>
              <a:t>Cash, Accounts </a:t>
            </a:r>
            <a:r>
              <a:rPr lang="en-US" dirty="0"/>
              <a:t>Receivable, Accounts Payable, Service Revenue, and </a:t>
            </a:r>
            <a:r>
              <a:rPr lang="en-US" dirty="0" smtClean="0"/>
              <a:t>Salaries Expense</a:t>
            </a:r>
            <a:r>
              <a:rPr lang="en-US" dirty="0"/>
              <a:t>. In its simplest form, an account consists of three parts: (1) a title</a:t>
            </a:r>
            <a:r>
              <a:rPr lang="en-US" dirty="0" smtClean="0"/>
              <a:t>, (</a:t>
            </a:r>
            <a:r>
              <a:rPr lang="en-US" dirty="0"/>
              <a:t>2) a left or debit side, and (3) a right or credit side. Because the format of </a:t>
            </a:r>
            <a:r>
              <a:rPr lang="en-US" dirty="0" smtClean="0"/>
              <a:t>an account </a:t>
            </a:r>
            <a:r>
              <a:rPr lang="en-US" dirty="0"/>
              <a:t>resembles the letter T, we refer to it as a </a:t>
            </a:r>
            <a:r>
              <a:rPr lang="en-US" b="1" dirty="0">
                <a:solidFill>
                  <a:schemeClr val="accent1"/>
                </a:solidFill>
              </a:rPr>
              <a:t>T account</a:t>
            </a:r>
            <a:r>
              <a:rPr lang="en-US" dirty="0"/>
              <a:t>. Illustration 2-1 </a:t>
            </a:r>
            <a:r>
              <a:rPr lang="en-US" dirty="0" smtClean="0"/>
              <a:t>shows the </a:t>
            </a:r>
            <a:r>
              <a:rPr lang="en-US" dirty="0"/>
              <a:t>basic form of an account.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200525"/>
            <a:ext cx="54578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1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Debits and 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5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        Debit  Dr            Credit   Cr</a:t>
            </a:r>
          </a:p>
          <a:p>
            <a:pPr marL="0" indent="0">
              <a:buNone/>
            </a:pPr>
            <a:r>
              <a:rPr lang="en-US" dirty="0" smtClean="0"/>
              <a:t>		 Left side	         Right side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3276600"/>
            <a:ext cx="82200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3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DEBIT AND CREDIT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Assets and </a:t>
            </a:r>
            <a:r>
              <a:rPr lang="en-US" b="1" dirty="0" smtClean="0">
                <a:solidFill>
                  <a:srgbClr val="C00000"/>
                </a:solidFill>
              </a:rPr>
              <a:t>Liabilities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14600"/>
            <a:ext cx="7467600" cy="995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3" y="2631499"/>
            <a:ext cx="1610747" cy="56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7" y="4343400"/>
            <a:ext cx="6615113" cy="12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" y="4711631"/>
            <a:ext cx="1593273" cy="52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3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DEBIT AND CREDIT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Owner’s </a:t>
            </a:r>
            <a:r>
              <a:rPr lang="en-US" b="1" dirty="0" smtClean="0">
                <a:solidFill>
                  <a:srgbClr val="C00000"/>
                </a:solidFill>
              </a:rPr>
              <a:t>Equity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14600"/>
            <a:ext cx="9144000" cy="79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64" y="4343400"/>
            <a:ext cx="6359236" cy="126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9" y="4572000"/>
            <a:ext cx="1849581" cy="57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4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DEBIT AND CREDIT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Owner’s Drawing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408"/>
            <a:ext cx="9143999" cy="303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DEBIT AND CREDIT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Revenues and Expenses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9143999" cy="104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8465"/>
            <a:ext cx="9153526" cy="141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14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Debit/Credit Rules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64629"/>
            <a:ext cx="9144000" cy="306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83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638" indent="-401638">
              <a:buNone/>
            </a:pPr>
            <a:r>
              <a:rPr lang="en-US" b="1" dirty="0"/>
              <a:t>1. </a:t>
            </a:r>
            <a:r>
              <a:rPr lang="en-US" dirty="0"/>
              <a:t>Analyze each transaction for its effects on the accounts.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/>
              <a:t>Enter the transaction information in a </a:t>
            </a:r>
            <a:r>
              <a:rPr lang="en-US" i="1" dirty="0"/>
              <a:t>journal</a:t>
            </a:r>
            <a:r>
              <a:rPr lang="en-US" dirty="0"/>
              <a:t>.</a:t>
            </a:r>
          </a:p>
          <a:p>
            <a:pPr marL="401638" indent="-401638">
              <a:buNone/>
            </a:pPr>
            <a:r>
              <a:rPr lang="en-US" b="1" dirty="0"/>
              <a:t>3. </a:t>
            </a:r>
            <a:r>
              <a:rPr lang="en-US" dirty="0"/>
              <a:t>Transfer the journal information to the appropriate accounts in </a:t>
            </a:r>
            <a:r>
              <a:rPr lang="en-US" dirty="0" smtClean="0"/>
              <a:t>the </a:t>
            </a:r>
            <a:r>
              <a:rPr lang="en-US" i="1" dirty="0" smtClean="0"/>
              <a:t>ledger</a:t>
            </a:r>
            <a:r>
              <a:rPr lang="en-US" dirty="0"/>
              <a:t>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838200"/>
            <a:ext cx="9220200" cy="4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0934"/>
            <a:ext cx="9220200" cy="3447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/>
              <a:t>The recording process begins with the transaction. </a:t>
            </a:r>
            <a:r>
              <a:rPr lang="en-US" b="1" dirty="0"/>
              <a:t>Business </a:t>
            </a:r>
            <a:r>
              <a:rPr lang="en-US" b="1" dirty="0" smtClean="0"/>
              <a:t>documents</a:t>
            </a:r>
            <a:r>
              <a:rPr lang="en-US" dirty="0" smtClean="0"/>
              <a:t>, such </a:t>
            </a:r>
            <a:r>
              <a:rPr lang="en-US" dirty="0"/>
              <a:t>as a sales slip, a check, a bill, or a cash register tape, provide evidence </a:t>
            </a:r>
            <a:r>
              <a:rPr lang="en-US" dirty="0" smtClean="0"/>
              <a:t>of the </a:t>
            </a:r>
            <a:r>
              <a:rPr lang="en-US" dirty="0"/>
              <a:t>transaction</a:t>
            </a:r>
            <a:r>
              <a:rPr lang="en-US" dirty="0" smtClean="0"/>
              <a:t>. The </a:t>
            </a:r>
            <a:r>
              <a:rPr lang="en-US" dirty="0"/>
              <a:t>company analyzes this evidence to determine the </a:t>
            </a:r>
            <a:r>
              <a:rPr lang="en-US" dirty="0" smtClean="0"/>
              <a:t>transaction’s effects </a:t>
            </a:r>
            <a:r>
              <a:rPr lang="en-US" dirty="0"/>
              <a:t>on specific accounts. The company then enters the </a:t>
            </a:r>
            <a:r>
              <a:rPr lang="en-US" dirty="0" smtClean="0"/>
              <a:t>transaction in </a:t>
            </a:r>
            <a:r>
              <a:rPr lang="en-US" dirty="0"/>
              <a:t>the journal. Finally, it transfers the journal entry to the designated </a:t>
            </a:r>
            <a:r>
              <a:rPr lang="en-US" dirty="0" smtClean="0"/>
              <a:t>accounts in </a:t>
            </a:r>
            <a:r>
              <a:rPr lang="en-US" dirty="0"/>
              <a:t>the ledger.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2202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0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DAB72"/>
                </a:solidFill>
              </a:rPr>
              <a:t>The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Companies initially record transactions in chronological order (the order </a:t>
            </a:r>
            <a:r>
              <a:rPr lang="en-US" dirty="0" smtClean="0"/>
              <a:t>in which </a:t>
            </a:r>
            <a:r>
              <a:rPr lang="en-US" dirty="0"/>
              <a:t>they occur).Thus, the </a:t>
            </a:r>
            <a:r>
              <a:rPr lang="en-US" b="1" dirty="0">
                <a:solidFill>
                  <a:schemeClr val="accent1"/>
                </a:solidFill>
              </a:rPr>
              <a:t>journal</a:t>
            </a:r>
            <a:r>
              <a:rPr lang="en-US" b="1" dirty="0"/>
              <a:t> </a:t>
            </a:r>
            <a:r>
              <a:rPr lang="en-US" dirty="0"/>
              <a:t>is referred to as the book of original </a:t>
            </a:r>
            <a:r>
              <a:rPr lang="en-US" dirty="0" smtClean="0"/>
              <a:t>entry. For </a:t>
            </a:r>
            <a:r>
              <a:rPr lang="en-US" dirty="0"/>
              <a:t>each transaction the journal shows the debit and credit effects on </a:t>
            </a:r>
            <a:r>
              <a:rPr lang="en-US" dirty="0" smtClean="0"/>
              <a:t>specific accounts.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journal makes several significant contributions to the recording process:</a:t>
            </a:r>
          </a:p>
          <a:p>
            <a:pPr marL="346075" indent="-346075">
              <a:buNone/>
            </a:pPr>
            <a:endParaRPr lang="en-US" b="1" dirty="0" smtClean="0"/>
          </a:p>
          <a:p>
            <a:pPr marL="346075" indent="-346075">
              <a:buNone/>
            </a:pPr>
            <a:r>
              <a:rPr lang="en-US" b="1" dirty="0" smtClean="0"/>
              <a:t>1</a:t>
            </a:r>
            <a:r>
              <a:rPr lang="en-US" b="1" dirty="0"/>
              <a:t>. </a:t>
            </a:r>
            <a:r>
              <a:rPr lang="en-US" dirty="0"/>
              <a:t>It discloses in one place the complete effects of a transaction.</a:t>
            </a:r>
          </a:p>
          <a:p>
            <a:pPr marL="346075" indent="-346075">
              <a:buNone/>
            </a:pPr>
            <a:r>
              <a:rPr lang="en-US" b="1" dirty="0"/>
              <a:t>2. </a:t>
            </a:r>
            <a:r>
              <a:rPr lang="en-US" dirty="0"/>
              <a:t>It provides a chronological record of transactions.</a:t>
            </a:r>
          </a:p>
          <a:p>
            <a:pPr marL="346075" indent="-346075">
              <a:buNone/>
            </a:pPr>
            <a:r>
              <a:rPr lang="en-US" b="1" dirty="0"/>
              <a:t>3. </a:t>
            </a:r>
            <a:r>
              <a:rPr lang="en-US" dirty="0"/>
              <a:t>It helps to prevent or locate errors because the debit and credit amounts </a:t>
            </a:r>
            <a:r>
              <a:rPr lang="en-US" dirty="0" smtClean="0"/>
              <a:t>for each </a:t>
            </a:r>
            <a:r>
              <a:rPr lang="en-US" dirty="0"/>
              <a:t>entry can be easily compared.</a:t>
            </a:r>
          </a:p>
        </p:txBody>
      </p:sp>
    </p:spTree>
    <p:extLst>
      <p:ext uri="{BB962C8B-B14F-4D97-AF65-F5344CB8AC3E}">
        <p14:creationId xmlns:p14="http://schemas.microsoft.com/office/powerpoint/2010/main" val="22863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88" y="9331"/>
            <a:ext cx="7165512" cy="684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7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JOURNALIZING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458201" cy="2236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600"/>
            <a:ext cx="6877050" cy="315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3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AND COMPOUND ENTRIES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0"/>
            <a:ext cx="9144000" cy="221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8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0"/>
            <a:ext cx="6749195" cy="681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65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9600"/>
            <a:ext cx="9143999" cy="522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676400"/>
            <a:ext cx="9365991" cy="375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1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799"/>
            <a:ext cx="9204507" cy="469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4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279"/>
            <a:ext cx="6347374" cy="6762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1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37340"/>
            <a:ext cx="9144000" cy="4863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Assignment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74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Chapter No.2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9273"/>
            <a:ext cx="9144000" cy="260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382</Words>
  <Application>Microsoft Office PowerPoint</Application>
  <PresentationFormat>On-screen Show (4:3)</PresentationFormat>
  <Paragraphs>32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</vt:lpstr>
      <vt:lpstr>Chapter No.2</vt:lpstr>
      <vt:lpstr>PowerPoint Presentation</vt:lpstr>
      <vt:lpstr>Debits and Credits</vt:lpstr>
      <vt:lpstr>DEBIT AND CREDIT PROCEDURE</vt:lpstr>
      <vt:lpstr>DEBIT AND CREDIT PROCEDURE</vt:lpstr>
      <vt:lpstr>DEBIT AND CREDIT PROCEDURE</vt:lpstr>
      <vt:lpstr>DEBIT AND CREDIT PROCEDURE</vt:lpstr>
      <vt:lpstr>Summary of Debit/Credit Rules</vt:lpstr>
      <vt:lpstr>PowerPoint Presentation</vt:lpstr>
      <vt:lpstr>PowerPoint Presentation</vt:lpstr>
      <vt:lpstr>The Journal</vt:lpstr>
      <vt:lpstr>JOURNALIZING</vt:lpstr>
      <vt:lpstr>SIMPLE AND COMPOUND ENTRIES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LENOVO</cp:lastModifiedBy>
  <cp:revision>23</cp:revision>
  <dcterms:created xsi:type="dcterms:W3CDTF">2021-02-21T02:24:03Z</dcterms:created>
  <dcterms:modified xsi:type="dcterms:W3CDTF">2022-02-14T08:25:25Z</dcterms:modified>
</cp:coreProperties>
</file>