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9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0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123C-CAA2-4811-8F64-9C3E7852D660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A06D-4FD2-4112-8CC0-E1673835D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4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609600"/>
            <a:ext cx="7772400" cy="1470025"/>
          </a:xfrm>
        </p:spPr>
        <p:txBody>
          <a:bodyPr/>
          <a:lstStyle/>
          <a:p>
            <a:r>
              <a:rPr lang="en-US" dirty="0" smtClean="0"/>
              <a:t>Financial Accounting</a:t>
            </a:r>
            <a:endParaRPr lang="en-US" dirty="0"/>
          </a:p>
        </p:txBody>
      </p:sp>
      <p:pic>
        <p:nvPicPr>
          <p:cNvPr id="4" name="Picture 2" descr="Image result for accoun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381500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95400" y="1676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Jahangir </a:t>
            </a:r>
            <a:r>
              <a:rPr lang="en-US" dirty="0" err="1" smtClean="0"/>
              <a:t>Tanveer</a:t>
            </a:r>
            <a:endParaRPr lang="en-US" dirty="0" smtClean="0"/>
          </a:p>
          <a:p>
            <a:r>
              <a:rPr lang="en-US" dirty="0" smtClean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2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76225"/>
            <a:ext cx="9029700" cy="638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3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"/>
            <a:ext cx="9144000" cy="544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8350"/>
            <a:ext cx="9144000" cy="270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2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5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696"/>
            <a:ext cx="9129425" cy="595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"/>
            <a:ext cx="9144000" cy="586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0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1" y="0"/>
            <a:ext cx="7709019" cy="676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8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3825"/>
            <a:ext cx="7239000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7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521"/>
            <a:ext cx="9143999" cy="569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90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trial balance </a:t>
            </a:r>
            <a:r>
              <a:rPr lang="en-US" dirty="0"/>
              <a:t>is a list of accounts and their balances at a given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b="1" dirty="0">
                <a:latin typeface="Bookman Old Style" pitchFamily="18" charset="0"/>
              </a:rPr>
              <a:t>The primary purpose of a trial balance is to prove (check) that the debits </a:t>
            </a:r>
            <a:r>
              <a:rPr lang="en-US" sz="2400" b="1" dirty="0" smtClean="0">
                <a:latin typeface="Bookman Old Style" pitchFamily="18" charset="0"/>
              </a:rPr>
              <a:t>equal the </a:t>
            </a:r>
            <a:r>
              <a:rPr lang="en-US" sz="2400" b="1" dirty="0">
                <a:latin typeface="Bookman Old Style" pitchFamily="18" charset="0"/>
              </a:rPr>
              <a:t>credits after posting.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933450"/>
            <a:ext cx="91344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93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The entire group of accounts maintained by a company is the </a:t>
            </a:r>
            <a:r>
              <a:rPr lang="en-US" b="1" dirty="0"/>
              <a:t>ledger</a:t>
            </a:r>
            <a:r>
              <a:rPr lang="en-US" dirty="0"/>
              <a:t>. </a:t>
            </a:r>
            <a:r>
              <a:rPr lang="en-US" dirty="0" smtClean="0"/>
              <a:t>The ledger </a:t>
            </a:r>
            <a:r>
              <a:rPr lang="en-US" dirty="0"/>
              <a:t>keeps in one place all the information about changes in </a:t>
            </a:r>
            <a:r>
              <a:rPr lang="en-US" dirty="0" smtClean="0"/>
              <a:t>specific account </a:t>
            </a:r>
            <a:r>
              <a:rPr lang="en-US" dirty="0"/>
              <a:t>balances.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268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6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preparing a trial balance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None/>
            </a:pP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dirty="0"/>
              <a:t>List the account titles and their balances in the appropriate debit or </a:t>
            </a:r>
            <a:r>
              <a:rPr lang="en-US" dirty="0" smtClean="0"/>
              <a:t>credit column</a:t>
            </a:r>
            <a:r>
              <a:rPr lang="en-US" dirty="0"/>
              <a:t>.</a:t>
            </a:r>
          </a:p>
          <a:p>
            <a:pPr marL="401638" indent="-401638">
              <a:buNone/>
            </a:pPr>
            <a:r>
              <a:rPr lang="en-US" b="1" dirty="0"/>
              <a:t>2. </a:t>
            </a:r>
            <a:r>
              <a:rPr lang="en-US" dirty="0"/>
              <a:t>Total the debit and credit columns.</a:t>
            </a:r>
          </a:p>
          <a:p>
            <a:pPr marL="401638" indent="-401638">
              <a:buNone/>
            </a:pPr>
            <a:r>
              <a:rPr lang="en-US" b="1" dirty="0"/>
              <a:t>3. </a:t>
            </a:r>
            <a:r>
              <a:rPr lang="en-US" dirty="0"/>
              <a:t>Prove the equality of the two columns.</a:t>
            </a:r>
          </a:p>
        </p:txBody>
      </p:sp>
    </p:spTree>
    <p:extLst>
      <p:ext uri="{BB962C8B-B14F-4D97-AF65-F5344CB8AC3E}">
        <p14:creationId xmlns:p14="http://schemas.microsoft.com/office/powerpoint/2010/main" val="43306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Illustration 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24000"/>
            <a:ext cx="81343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97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a Trial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A trial balance does not guarantee freedom from recording </a:t>
            </a:r>
            <a:r>
              <a:rPr lang="en-US" dirty="0" smtClean="0"/>
              <a:t>errors, however. Numerous </a:t>
            </a:r>
            <a:r>
              <a:rPr lang="en-US" dirty="0"/>
              <a:t>errors may exist even though the trial balance columns agree.</a:t>
            </a:r>
          </a:p>
          <a:p>
            <a:pPr marL="0" indent="0">
              <a:buNone/>
            </a:pPr>
            <a:r>
              <a:rPr lang="en-US" dirty="0"/>
              <a:t>For example, the trial balance may balance even when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a transaction is not journalized,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a correct journal entry is not posted,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a journal entry is posted twice,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incorrect accounts are used in journalizing or posting, or</a:t>
            </a:r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dirty="0"/>
              <a:t>offsetting errors are made in recording the amount of a transaction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As long as equal debits and credits are posted, even to the wrong account or </a:t>
            </a:r>
            <a:r>
              <a:rPr lang="en-US" dirty="0" smtClean="0"/>
              <a:t>in the </a:t>
            </a:r>
            <a:r>
              <a:rPr lang="en-US" dirty="0"/>
              <a:t>wrong amount, the total debits will equal the total credits. </a:t>
            </a:r>
            <a:r>
              <a:rPr lang="en-US" b="1" dirty="0"/>
              <a:t>The trial </a:t>
            </a:r>
            <a:r>
              <a:rPr lang="en-US" b="1" dirty="0" smtClean="0"/>
              <a:t>balance does </a:t>
            </a:r>
            <a:r>
              <a:rPr lang="en-US" b="1" dirty="0"/>
              <a:t>not prove that the company has recorded all transactions or that the </a:t>
            </a:r>
            <a:r>
              <a:rPr lang="en-US" b="1" dirty="0" smtClean="0"/>
              <a:t>ledger is </a:t>
            </a:r>
            <a:r>
              <a:rPr lang="en-US" b="1" dirty="0"/>
              <a:t>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2363"/>
            <a:ext cx="9143999" cy="28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43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743075"/>
            <a:ext cx="72866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362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6019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F0000"/>
                </a:solidFill>
              </a:rPr>
              <a:t>P2-3B</a:t>
            </a:r>
            <a:r>
              <a:rPr lang="en-US" sz="3400" dirty="0"/>
              <a:t> </a:t>
            </a:r>
            <a:r>
              <a:rPr lang="en-US" sz="3400" dirty="0" err="1"/>
              <a:t>Slowhand</a:t>
            </a:r>
            <a:r>
              <a:rPr lang="en-US" sz="3400" dirty="0"/>
              <a:t> Services was formed on May 1, 2010. The following transactions took </a:t>
            </a:r>
            <a:r>
              <a:rPr lang="en-US" sz="3400" dirty="0" smtClean="0"/>
              <a:t>place during </a:t>
            </a:r>
            <a:r>
              <a:rPr lang="en-US" sz="3400" dirty="0"/>
              <a:t>the first month.</a:t>
            </a:r>
          </a:p>
          <a:p>
            <a:pPr marL="0" indent="0">
              <a:buNone/>
            </a:pPr>
            <a:r>
              <a:rPr lang="en-US" sz="3400" dirty="0"/>
              <a:t>Transactions on May 1:</a:t>
            </a:r>
          </a:p>
          <a:p>
            <a:pPr marL="0" indent="0" algn="just">
              <a:buNone/>
            </a:pPr>
            <a:r>
              <a:rPr lang="en-US" sz="3400" b="1" dirty="0"/>
              <a:t>1. </a:t>
            </a:r>
            <a:r>
              <a:rPr lang="en-US" sz="3400" dirty="0"/>
              <a:t>Eric Clapton invested $50,000 cash in the company, as its sole owner.</a:t>
            </a:r>
          </a:p>
          <a:p>
            <a:pPr marL="0" indent="0" algn="just">
              <a:buNone/>
            </a:pPr>
            <a:r>
              <a:rPr lang="en-US" sz="3400" b="1" dirty="0"/>
              <a:t>2. </a:t>
            </a:r>
            <a:r>
              <a:rPr lang="en-US" sz="3400" dirty="0"/>
              <a:t>Hired two employees to work in the warehouse</a:t>
            </a:r>
            <a:r>
              <a:rPr lang="en-US" sz="3400" dirty="0" smtClean="0"/>
              <a:t>. They </a:t>
            </a:r>
            <a:r>
              <a:rPr lang="en-US" sz="3400" dirty="0"/>
              <a:t>will each be paid a salary of $2,800 </a:t>
            </a:r>
            <a:r>
              <a:rPr lang="en-US" sz="3400" dirty="0" smtClean="0"/>
              <a:t>per month</a:t>
            </a:r>
            <a:r>
              <a:rPr lang="en-US" sz="3400" dirty="0"/>
              <a:t>.</a:t>
            </a:r>
          </a:p>
          <a:p>
            <a:pPr marL="0" indent="0" algn="just">
              <a:buNone/>
            </a:pPr>
            <a:r>
              <a:rPr lang="en-US" sz="3400" b="1" dirty="0"/>
              <a:t>3. </a:t>
            </a:r>
            <a:r>
              <a:rPr lang="en-US" sz="3400" dirty="0"/>
              <a:t>Signed a 2-year rental agreement on a warehouse; paid $24,000 cash in advance for the first year.</a:t>
            </a:r>
          </a:p>
          <a:p>
            <a:pPr marL="0" indent="0" algn="just">
              <a:buNone/>
            </a:pPr>
            <a:r>
              <a:rPr lang="en-US" sz="3400" b="1" dirty="0"/>
              <a:t>4. </a:t>
            </a:r>
            <a:r>
              <a:rPr lang="en-US" sz="3400" dirty="0"/>
              <a:t>Purchased furniture and equipment costing $30,000. A cash payment of $10,000 was </a:t>
            </a:r>
            <a:r>
              <a:rPr lang="en-US" sz="3400" dirty="0" smtClean="0"/>
              <a:t>made immediately</a:t>
            </a:r>
            <a:r>
              <a:rPr lang="en-US" sz="3400" dirty="0"/>
              <a:t>; the remainder will be paid in 6 months.</a:t>
            </a:r>
          </a:p>
          <a:p>
            <a:pPr marL="0" indent="0" algn="just">
              <a:buNone/>
            </a:pPr>
            <a:r>
              <a:rPr lang="en-US" sz="3400" b="1" dirty="0"/>
              <a:t>5. </a:t>
            </a:r>
            <a:r>
              <a:rPr lang="en-US" sz="3400" dirty="0"/>
              <a:t>Paid $1,800 cash for a one-year insurance policy on the furniture and </a:t>
            </a:r>
            <a:r>
              <a:rPr lang="en-US" sz="3400" dirty="0" smtClean="0"/>
              <a:t>equipment. </a:t>
            </a:r>
          </a:p>
          <a:p>
            <a:pPr marL="0" indent="0" algn="just">
              <a:buNone/>
            </a:pPr>
            <a:r>
              <a:rPr lang="en-US" sz="3400" dirty="0" smtClean="0"/>
              <a:t>Transactions </a:t>
            </a:r>
            <a:r>
              <a:rPr lang="en-US" sz="3400" dirty="0"/>
              <a:t>during the remainder of the month:</a:t>
            </a:r>
          </a:p>
          <a:p>
            <a:pPr marL="0" indent="0" algn="just">
              <a:buNone/>
            </a:pPr>
            <a:r>
              <a:rPr lang="en-US" sz="3400" b="1" dirty="0"/>
              <a:t>6. </a:t>
            </a:r>
            <a:r>
              <a:rPr lang="en-US" sz="3400" dirty="0"/>
              <a:t>Purchased basic office supplies for $500 cash.</a:t>
            </a:r>
          </a:p>
          <a:p>
            <a:pPr marL="0" indent="0" algn="just">
              <a:buNone/>
            </a:pPr>
            <a:r>
              <a:rPr lang="en-US" sz="3400" b="1" dirty="0"/>
              <a:t>7. </a:t>
            </a:r>
            <a:r>
              <a:rPr lang="en-US" sz="3400" dirty="0"/>
              <a:t>Purchased more office supplies for $1,500 on account.</a:t>
            </a:r>
          </a:p>
          <a:p>
            <a:pPr marL="0" indent="0" algn="just">
              <a:buNone/>
            </a:pPr>
            <a:r>
              <a:rPr lang="en-US" sz="3400" b="1" dirty="0"/>
              <a:t>8. </a:t>
            </a:r>
            <a:r>
              <a:rPr lang="en-US" sz="3400" dirty="0"/>
              <a:t>Total revenues earned were $20,000—$8,000 cash and $12,000 on account.</a:t>
            </a:r>
          </a:p>
          <a:p>
            <a:pPr marL="0" indent="0" algn="just">
              <a:buNone/>
            </a:pPr>
            <a:r>
              <a:rPr lang="en-US" sz="3400" b="1" dirty="0"/>
              <a:t>9. </a:t>
            </a:r>
            <a:r>
              <a:rPr lang="en-US" sz="3400" dirty="0"/>
              <a:t>Paid $400 to suppliers for accounts payable due.</a:t>
            </a:r>
          </a:p>
          <a:p>
            <a:pPr marL="0" indent="0" algn="just">
              <a:buNone/>
            </a:pPr>
            <a:r>
              <a:rPr lang="en-US" sz="3400" b="1" dirty="0"/>
              <a:t>10. </a:t>
            </a:r>
            <a:r>
              <a:rPr lang="en-US" sz="3400" dirty="0"/>
              <a:t>Received $3,000 from customers in payment of accounts receivable.</a:t>
            </a:r>
          </a:p>
          <a:p>
            <a:pPr marL="0" indent="0" algn="just">
              <a:buNone/>
            </a:pPr>
            <a:r>
              <a:rPr lang="en-US" sz="3400" b="1" dirty="0"/>
              <a:t>11. </a:t>
            </a:r>
            <a:r>
              <a:rPr lang="en-US" sz="3400" dirty="0"/>
              <a:t>Received utility bills in the amount of $200, to be paid next month.</a:t>
            </a:r>
          </a:p>
          <a:p>
            <a:pPr marL="0" indent="0" algn="just">
              <a:buNone/>
            </a:pPr>
            <a:r>
              <a:rPr lang="en-US" sz="3400" b="1" dirty="0"/>
              <a:t>12. </a:t>
            </a:r>
            <a:r>
              <a:rPr lang="en-US" sz="3400" dirty="0"/>
              <a:t>Paid the monthly salaries of the two employees, </a:t>
            </a:r>
            <a:r>
              <a:rPr lang="en-US" sz="3400" dirty="0" err="1"/>
              <a:t>totalling</a:t>
            </a:r>
            <a:r>
              <a:rPr lang="en-US" sz="3400" dirty="0"/>
              <a:t> $5,600</a:t>
            </a:r>
            <a:r>
              <a:rPr lang="en-US" sz="34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dirty="0"/>
              <a:t>Instructions</a:t>
            </a:r>
          </a:p>
          <a:p>
            <a:pPr marL="0" indent="0">
              <a:buNone/>
            </a:pPr>
            <a:r>
              <a:rPr lang="en-US" sz="3400" b="1" dirty="0"/>
              <a:t>(a) </a:t>
            </a:r>
            <a:r>
              <a:rPr lang="en-US" sz="3400" dirty="0"/>
              <a:t>Prepare journal entries to record each of the events listed. (Omit explanations</a:t>
            </a:r>
            <a:r>
              <a:rPr lang="en-US" sz="3400" dirty="0" smtClean="0"/>
              <a:t>.)</a:t>
            </a:r>
          </a:p>
          <a:p>
            <a:pPr marL="0" indent="0">
              <a:buNone/>
            </a:pPr>
            <a:r>
              <a:rPr lang="en-US" sz="3400" b="1" dirty="0"/>
              <a:t>(b) </a:t>
            </a:r>
            <a:r>
              <a:rPr lang="en-US" sz="3400" dirty="0"/>
              <a:t>Post the journal entries to T accounts.</a:t>
            </a:r>
          </a:p>
          <a:p>
            <a:pPr marL="0" indent="0">
              <a:buNone/>
            </a:pPr>
            <a:r>
              <a:rPr lang="en-US" sz="3400" b="1" dirty="0"/>
              <a:t>(c) </a:t>
            </a:r>
            <a:r>
              <a:rPr lang="en-US" sz="3400" dirty="0"/>
              <a:t>Prepare a trial balance as of May 31, 2010.</a:t>
            </a:r>
          </a:p>
        </p:txBody>
      </p:sp>
    </p:spTree>
    <p:extLst>
      <p:ext uri="{BB962C8B-B14F-4D97-AF65-F5344CB8AC3E}">
        <p14:creationId xmlns:p14="http://schemas.microsoft.com/office/powerpoint/2010/main" val="10413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FORM OF ACCOUNT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86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225"/>
            <a:ext cx="9176761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3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8947"/>
            <a:ext cx="9144000" cy="34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304799"/>
            <a:ext cx="9173702" cy="632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6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3126"/>
            <a:ext cx="9144000" cy="511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5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" y="219075"/>
            <a:ext cx="9210477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0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719138"/>
            <a:ext cx="91154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7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555</Words>
  <Application>Microsoft Office PowerPoint</Application>
  <PresentationFormat>On-screen Show (4:3)</PresentationFormat>
  <Paragraphs>48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Financial Accounting</vt:lpstr>
      <vt:lpstr>The Ledger</vt:lpstr>
      <vt:lpstr>STANDARD FORM OF ACCOUNT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for preparing a trial balance </vt:lpstr>
      <vt:lpstr>Illustration </vt:lpstr>
      <vt:lpstr>Limitations of a Trial Balance</vt:lpstr>
      <vt:lpstr>PRACTICE QUESTION</vt:lpstr>
      <vt:lpstr>SOLUTION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Accounting</dc:title>
  <dc:creator>LENOVO</dc:creator>
  <cp:lastModifiedBy>LENOVO</cp:lastModifiedBy>
  <cp:revision>3</cp:revision>
  <dcterms:created xsi:type="dcterms:W3CDTF">2022-02-14T08:22:43Z</dcterms:created>
  <dcterms:modified xsi:type="dcterms:W3CDTF">2022-02-14T08:26:46Z</dcterms:modified>
</cp:coreProperties>
</file>