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42380D-1153-407F-B685-AA14797AD16A}" type="datetimeFigureOut">
              <a:rPr lang="en-US" smtClean="0"/>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BBE749-1023-44FD-95E2-61A8A0EE780C}" type="slidenum">
              <a:rPr lang="en-US" smtClean="0"/>
              <a:t>‹#›</a:t>
            </a:fld>
            <a:endParaRPr lang="en-US"/>
          </a:p>
        </p:txBody>
      </p:sp>
    </p:spTree>
    <p:extLst>
      <p:ext uri="{BB962C8B-B14F-4D97-AF65-F5344CB8AC3E}">
        <p14:creationId xmlns:p14="http://schemas.microsoft.com/office/powerpoint/2010/main" val="665944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42380D-1153-407F-B685-AA14797AD16A}" type="datetimeFigureOut">
              <a:rPr lang="en-US" smtClean="0"/>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BBE749-1023-44FD-95E2-61A8A0EE780C}" type="slidenum">
              <a:rPr lang="en-US" smtClean="0"/>
              <a:t>‹#›</a:t>
            </a:fld>
            <a:endParaRPr lang="en-US"/>
          </a:p>
        </p:txBody>
      </p:sp>
    </p:spTree>
    <p:extLst>
      <p:ext uri="{BB962C8B-B14F-4D97-AF65-F5344CB8AC3E}">
        <p14:creationId xmlns:p14="http://schemas.microsoft.com/office/powerpoint/2010/main" val="3519345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42380D-1153-407F-B685-AA14797AD16A}" type="datetimeFigureOut">
              <a:rPr lang="en-US" smtClean="0"/>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BBE749-1023-44FD-95E2-61A8A0EE780C}" type="slidenum">
              <a:rPr lang="en-US" smtClean="0"/>
              <a:t>‹#›</a:t>
            </a:fld>
            <a:endParaRPr lang="en-US"/>
          </a:p>
        </p:txBody>
      </p:sp>
    </p:spTree>
    <p:extLst>
      <p:ext uri="{BB962C8B-B14F-4D97-AF65-F5344CB8AC3E}">
        <p14:creationId xmlns:p14="http://schemas.microsoft.com/office/powerpoint/2010/main" val="1415896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42380D-1153-407F-B685-AA14797AD16A}" type="datetimeFigureOut">
              <a:rPr lang="en-US" smtClean="0"/>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BBE749-1023-44FD-95E2-61A8A0EE780C}" type="slidenum">
              <a:rPr lang="en-US" smtClean="0"/>
              <a:t>‹#›</a:t>
            </a:fld>
            <a:endParaRPr lang="en-US"/>
          </a:p>
        </p:txBody>
      </p:sp>
    </p:spTree>
    <p:extLst>
      <p:ext uri="{BB962C8B-B14F-4D97-AF65-F5344CB8AC3E}">
        <p14:creationId xmlns:p14="http://schemas.microsoft.com/office/powerpoint/2010/main" val="3480050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42380D-1153-407F-B685-AA14797AD16A}" type="datetimeFigureOut">
              <a:rPr lang="en-US" smtClean="0"/>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BBE749-1023-44FD-95E2-61A8A0EE780C}" type="slidenum">
              <a:rPr lang="en-US" smtClean="0"/>
              <a:t>‹#›</a:t>
            </a:fld>
            <a:endParaRPr lang="en-US"/>
          </a:p>
        </p:txBody>
      </p:sp>
    </p:spTree>
    <p:extLst>
      <p:ext uri="{BB962C8B-B14F-4D97-AF65-F5344CB8AC3E}">
        <p14:creationId xmlns:p14="http://schemas.microsoft.com/office/powerpoint/2010/main" val="3861315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42380D-1153-407F-B685-AA14797AD16A}" type="datetimeFigureOut">
              <a:rPr lang="en-US" smtClean="0"/>
              <a:t>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BBE749-1023-44FD-95E2-61A8A0EE780C}" type="slidenum">
              <a:rPr lang="en-US" smtClean="0"/>
              <a:t>‹#›</a:t>
            </a:fld>
            <a:endParaRPr lang="en-US"/>
          </a:p>
        </p:txBody>
      </p:sp>
    </p:spTree>
    <p:extLst>
      <p:ext uri="{BB962C8B-B14F-4D97-AF65-F5344CB8AC3E}">
        <p14:creationId xmlns:p14="http://schemas.microsoft.com/office/powerpoint/2010/main" val="3996159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42380D-1153-407F-B685-AA14797AD16A}" type="datetimeFigureOut">
              <a:rPr lang="en-US" smtClean="0"/>
              <a:t>2/14/2022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BBE749-1023-44FD-95E2-61A8A0EE780C}" type="slidenum">
              <a:rPr lang="en-US" smtClean="0"/>
              <a:t>‹#›</a:t>
            </a:fld>
            <a:endParaRPr lang="en-US"/>
          </a:p>
        </p:txBody>
      </p:sp>
    </p:spTree>
    <p:extLst>
      <p:ext uri="{BB962C8B-B14F-4D97-AF65-F5344CB8AC3E}">
        <p14:creationId xmlns:p14="http://schemas.microsoft.com/office/powerpoint/2010/main" val="605725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42380D-1153-407F-B685-AA14797AD16A}" type="datetimeFigureOut">
              <a:rPr lang="en-US" smtClean="0"/>
              <a:t>2/14/2022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BBE749-1023-44FD-95E2-61A8A0EE780C}" type="slidenum">
              <a:rPr lang="en-US" smtClean="0"/>
              <a:t>‹#›</a:t>
            </a:fld>
            <a:endParaRPr lang="en-US"/>
          </a:p>
        </p:txBody>
      </p:sp>
    </p:spTree>
    <p:extLst>
      <p:ext uri="{BB962C8B-B14F-4D97-AF65-F5344CB8AC3E}">
        <p14:creationId xmlns:p14="http://schemas.microsoft.com/office/powerpoint/2010/main" val="3212442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42380D-1153-407F-B685-AA14797AD16A}" type="datetimeFigureOut">
              <a:rPr lang="en-US" smtClean="0"/>
              <a:t>2/14/2022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BBE749-1023-44FD-95E2-61A8A0EE780C}" type="slidenum">
              <a:rPr lang="en-US" smtClean="0"/>
              <a:t>‹#›</a:t>
            </a:fld>
            <a:endParaRPr lang="en-US"/>
          </a:p>
        </p:txBody>
      </p:sp>
    </p:spTree>
    <p:extLst>
      <p:ext uri="{BB962C8B-B14F-4D97-AF65-F5344CB8AC3E}">
        <p14:creationId xmlns:p14="http://schemas.microsoft.com/office/powerpoint/2010/main" val="460248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42380D-1153-407F-B685-AA14797AD16A}" type="datetimeFigureOut">
              <a:rPr lang="en-US" smtClean="0"/>
              <a:t>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BBE749-1023-44FD-95E2-61A8A0EE780C}" type="slidenum">
              <a:rPr lang="en-US" smtClean="0"/>
              <a:t>‹#›</a:t>
            </a:fld>
            <a:endParaRPr lang="en-US"/>
          </a:p>
        </p:txBody>
      </p:sp>
    </p:spTree>
    <p:extLst>
      <p:ext uri="{BB962C8B-B14F-4D97-AF65-F5344CB8AC3E}">
        <p14:creationId xmlns:p14="http://schemas.microsoft.com/office/powerpoint/2010/main" val="1585720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42380D-1153-407F-B685-AA14797AD16A}" type="datetimeFigureOut">
              <a:rPr lang="en-US" smtClean="0"/>
              <a:t>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BBE749-1023-44FD-95E2-61A8A0EE780C}" type="slidenum">
              <a:rPr lang="en-US" smtClean="0"/>
              <a:t>‹#›</a:t>
            </a:fld>
            <a:endParaRPr lang="en-US"/>
          </a:p>
        </p:txBody>
      </p:sp>
    </p:spTree>
    <p:extLst>
      <p:ext uri="{BB962C8B-B14F-4D97-AF65-F5344CB8AC3E}">
        <p14:creationId xmlns:p14="http://schemas.microsoft.com/office/powerpoint/2010/main" val="3225712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42380D-1153-407F-B685-AA14797AD16A}" type="datetimeFigureOut">
              <a:rPr lang="en-US" smtClean="0"/>
              <a:t>2/14/2022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BBE749-1023-44FD-95E2-61A8A0EE780C}" type="slidenum">
              <a:rPr lang="en-US" smtClean="0"/>
              <a:t>‹#›</a:t>
            </a:fld>
            <a:endParaRPr lang="en-US"/>
          </a:p>
        </p:txBody>
      </p:sp>
    </p:spTree>
    <p:extLst>
      <p:ext uri="{BB962C8B-B14F-4D97-AF65-F5344CB8AC3E}">
        <p14:creationId xmlns:p14="http://schemas.microsoft.com/office/powerpoint/2010/main" val="1201302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85800" y="457200"/>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Fundamental of Accounting</a:t>
            </a:r>
            <a:endParaRPr lang="en-US" dirty="0"/>
          </a:p>
        </p:txBody>
      </p:sp>
      <p:sp>
        <p:nvSpPr>
          <p:cNvPr id="7" name="Subtitle 2"/>
          <p:cNvSpPr txBox="1">
            <a:spLocks/>
          </p:cNvSpPr>
          <p:nvPr/>
        </p:nvSpPr>
        <p:spPr>
          <a:xfrm>
            <a:off x="1295400" y="1676400"/>
            <a:ext cx="6400800" cy="685800"/>
          </a:xfrm>
          <a:prstGeom prst="rect">
            <a:avLst/>
          </a:prstGeom>
        </p:spPr>
        <p:txBody>
          <a:bodyPr vert="horz" lIns="91440" tIns="45720" rIns="91440" bIns="45720" rtlCol="0">
            <a:normAutofit fontScale="6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Jahangir </a:t>
            </a:r>
            <a:r>
              <a:rPr lang="en-US" dirty="0" err="1" smtClean="0"/>
              <a:t>Tanveer</a:t>
            </a:r>
            <a:endParaRPr lang="en-US" dirty="0" smtClean="0"/>
          </a:p>
          <a:p>
            <a:r>
              <a:rPr lang="en-US" dirty="0" smtClean="0"/>
              <a:t>Lecture </a:t>
            </a:r>
            <a:r>
              <a:rPr lang="en-US" dirty="0" smtClean="0"/>
              <a:t>4</a:t>
            </a:r>
            <a:endParaRPr lang="en-US" dirty="0"/>
          </a:p>
        </p:txBody>
      </p:sp>
      <p:pic>
        <p:nvPicPr>
          <p:cNvPr id="8" name="Picture 2" descr="Image result for accounting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819400"/>
            <a:ext cx="4381500" cy="3067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9065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800600"/>
          </a:xfrm>
        </p:spPr>
        <p:txBody>
          <a:bodyPr>
            <a:normAutofit fontScale="77500" lnSpcReduction="20000"/>
          </a:bodyPr>
          <a:lstStyle/>
          <a:p>
            <a:pPr marL="0" indent="0" algn="just">
              <a:buNone/>
            </a:pPr>
            <a:r>
              <a:rPr lang="en-US" dirty="0"/>
              <a:t>The trial balance—the first summarization of the transaction data—may </a:t>
            </a:r>
            <a:r>
              <a:rPr lang="en-US" dirty="0" smtClean="0"/>
              <a:t>not contain </a:t>
            </a:r>
            <a:r>
              <a:rPr lang="en-US" dirty="0"/>
              <a:t>up-to-date and complete data</a:t>
            </a:r>
            <a:r>
              <a:rPr lang="en-US" dirty="0" smtClean="0"/>
              <a:t>. This </a:t>
            </a:r>
            <a:r>
              <a:rPr lang="en-US" dirty="0"/>
              <a:t>is true for several reasons</a:t>
            </a:r>
            <a:r>
              <a:rPr lang="en-US" dirty="0" smtClean="0"/>
              <a:t>:</a:t>
            </a:r>
          </a:p>
          <a:p>
            <a:pPr marL="0" indent="0" algn="just">
              <a:buNone/>
            </a:pPr>
            <a:endParaRPr lang="en-US" dirty="0"/>
          </a:p>
          <a:p>
            <a:pPr marL="0" indent="0" algn="just">
              <a:buNone/>
            </a:pPr>
            <a:r>
              <a:rPr lang="en-US" b="1" dirty="0"/>
              <a:t>1. </a:t>
            </a:r>
            <a:r>
              <a:rPr lang="en-US" dirty="0"/>
              <a:t>Some events are not recorded daily because it is not efficient to do so. </a:t>
            </a:r>
            <a:r>
              <a:rPr lang="en-US" dirty="0" smtClean="0"/>
              <a:t>For example</a:t>
            </a:r>
            <a:r>
              <a:rPr lang="en-US" dirty="0"/>
              <a:t>, companies do not record the daily use of supplies or the earning </a:t>
            </a:r>
            <a:r>
              <a:rPr lang="en-US" dirty="0" smtClean="0"/>
              <a:t>of wages </a:t>
            </a:r>
            <a:r>
              <a:rPr lang="en-US" dirty="0"/>
              <a:t>by employees.</a:t>
            </a:r>
          </a:p>
          <a:p>
            <a:pPr marL="0" indent="0" algn="just">
              <a:buNone/>
            </a:pPr>
            <a:r>
              <a:rPr lang="en-US" b="1" dirty="0"/>
              <a:t>2. </a:t>
            </a:r>
            <a:r>
              <a:rPr lang="en-US" dirty="0"/>
              <a:t>Some costs are not recorded during the accounting period because they </a:t>
            </a:r>
            <a:r>
              <a:rPr lang="en-US" dirty="0" smtClean="0"/>
              <a:t>expire with </a:t>
            </a:r>
            <a:r>
              <a:rPr lang="en-US" dirty="0"/>
              <a:t>the passage of time rather than as a result of daily transactions. </a:t>
            </a:r>
            <a:r>
              <a:rPr lang="en-US" dirty="0" smtClean="0"/>
              <a:t>Examples are </a:t>
            </a:r>
            <a:r>
              <a:rPr lang="en-US" dirty="0"/>
              <a:t>rent, insurance, and charges related to the use of equipment.</a:t>
            </a:r>
          </a:p>
          <a:p>
            <a:pPr marL="0" indent="0" algn="just">
              <a:buNone/>
            </a:pPr>
            <a:r>
              <a:rPr lang="en-US" b="1" dirty="0"/>
              <a:t>3. </a:t>
            </a:r>
            <a:r>
              <a:rPr lang="en-US" dirty="0"/>
              <a:t>Some items may be unrecorded. An example is a utility bill that the </a:t>
            </a:r>
            <a:r>
              <a:rPr lang="en-US" dirty="0" smtClean="0"/>
              <a:t>company will </a:t>
            </a:r>
            <a:r>
              <a:rPr lang="en-US" dirty="0"/>
              <a:t>not receive until the next accounting period.</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8200"/>
            <a:ext cx="91440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3684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3"/>
                </a:solidFill>
              </a:rPr>
              <a:t>Types of Adjusting Entries</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0" y="2209800"/>
            <a:ext cx="9124810" cy="2733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221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3"/>
                </a:solidFill>
              </a:rPr>
              <a:t>Adjusting Entries for Deferrals</a:t>
            </a:r>
          </a:p>
        </p:txBody>
      </p:sp>
      <p:sp>
        <p:nvSpPr>
          <p:cNvPr id="3" name="Content Placeholder 2"/>
          <p:cNvSpPr>
            <a:spLocks noGrp="1"/>
          </p:cNvSpPr>
          <p:nvPr>
            <p:ph idx="1"/>
          </p:nvPr>
        </p:nvSpPr>
        <p:spPr/>
        <p:txBody>
          <a:bodyPr>
            <a:normAutofit/>
          </a:bodyPr>
          <a:lstStyle/>
          <a:p>
            <a:pPr marL="0" indent="0" algn="just">
              <a:buNone/>
            </a:pPr>
            <a:r>
              <a:rPr lang="en-US" b="1" dirty="0"/>
              <a:t>Deferrals </a:t>
            </a:r>
            <a:r>
              <a:rPr lang="en-US" dirty="0"/>
              <a:t>are either prepaid expenses or unearned revenues. </a:t>
            </a:r>
            <a:r>
              <a:rPr lang="en-US" dirty="0" smtClean="0"/>
              <a:t>Companies make </a:t>
            </a:r>
            <a:r>
              <a:rPr lang="en-US" dirty="0"/>
              <a:t>adjustments for deferrals to record the portion of the deferral </a:t>
            </a:r>
            <a:r>
              <a:rPr lang="en-US" dirty="0" smtClean="0"/>
              <a:t>that represents </a:t>
            </a:r>
            <a:r>
              <a:rPr lang="en-US" dirty="0"/>
              <a:t>the </a:t>
            </a:r>
            <a:r>
              <a:rPr lang="en-US" b="1" dirty="0"/>
              <a:t>expense incurred or the revenue earned </a:t>
            </a:r>
            <a:r>
              <a:rPr lang="en-US" dirty="0"/>
              <a:t>in the </a:t>
            </a:r>
            <a:r>
              <a:rPr lang="en-US" dirty="0" smtClean="0"/>
              <a:t>current period.</a:t>
            </a:r>
          </a:p>
          <a:p>
            <a:pPr marL="0" indent="0" algn="just">
              <a:buNone/>
            </a:pPr>
            <a:endParaRPr lang="en-US" dirty="0" smtClean="0"/>
          </a:p>
        </p:txBody>
      </p:sp>
    </p:spTree>
    <p:extLst>
      <p:ext uri="{BB962C8B-B14F-4D97-AF65-F5344CB8AC3E}">
        <p14:creationId xmlns:p14="http://schemas.microsoft.com/office/powerpoint/2010/main" val="3372292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PREPAID EXPENSES</a:t>
            </a:r>
            <a:endParaRPr lang="en-US" dirty="0"/>
          </a:p>
        </p:txBody>
      </p:sp>
      <p:sp>
        <p:nvSpPr>
          <p:cNvPr id="3" name="Content Placeholder 2"/>
          <p:cNvSpPr>
            <a:spLocks noGrp="1"/>
          </p:cNvSpPr>
          <p:nvPr>
            <p:ph idx="1"/>
          </p:nvPr>
        </p:nvSpPr>
        <p:spPr/>
        <p:txBody>
          <a:bodyPr/>
          <a:lstStyle/>
          <a:p>
            <a:pPr marL="0" indent="0" algn="just">
              <a:buNone/>
            </a:pPr>
            <a:r>
              <a:rPr lang="en-US" b="1" dirty="0" smtClean="0"/>
              <a:t>Prepaid expenses are costs that expire either with the passage of time </a:t>
            </a:r>
            <a:r>
              <a:rPr lang="en-US" dirty="0" smtClean="0"/>
              <a:t>(e.g., rent and insurance) </a:t>
            </a:r>
            <a:r>
              <a:rPr lang="en-US" b="1" dirty="0" smtClean="0"/>
              <a:t>or through use </a:t>
            </a:r>
            <a:r>
              <a:rPr lang="en-US" dirty="0" smtClean="0"/>
              <a:t>(e.g., supplies)</a:t>
            </a:r>
          </a:p>
          <a:p>
            <a:pPr marL="0" indent="0">
              <a:buNone/>
            </a:pPr>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02" y="3352800"/>
            <a:ext cx="8633498"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4141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Supplies</a:t>
            </a:r>
            <a:endParaRPr lang="en-US" b="1" dirty="0"/>
          </a:p>
        </p:txBody>
      </p:sp>
      <p:sp>
        <p:nvSpPr>
          <p:cNvPr id="3" name="Content Placeholder 2"/>
          <p:cNvSpPr>
            <a:spLocks noGrp="1"/>
          </p:cNvSpPr>
          <p:nvPr>
            <p:ph idx="1"/>
          </p:nvPr>
        </p:nvSpPr>
        <p:spPr>
          <a:xfrm>
            <a:off x="0" y="1371601"/>
            <a:ext cx="6858000" cy="3429000"/>
          </a:xfrm>
        </p:spPr>
        <p:txBody>
          <a:bodyPr>
            <a:normAutofit fontScale="77500" lnSpcReduction="20000"/>
          </a:bodyPr>
          <a:lstStyle/>
          <a:p>
            <a:pPr marL="0" indent="0" algn="just">
              <a:buNone/>
            </a:pPr>
            <a:r>
              <a:rPr lang="en-US" dirty="0"/>
              <a:t>Pioneer Advertising Agency purchased advertising supplies costing $</a:t>
            </a:r>
            <a:r>
              <a:rPr lang="en-US" dirty="0" smtClean="0"/>
              <a:t>2,500 on </a:t>
            </a:r>
            <a:r>
              <a:rPr lang="en-US" dirty="0"/>
              <a:t>October 5. Pioneer recorded that transaction by increasing (debiting) the </a:t>
            </a:r>
            <a:r>
              <a:rPr lang="en-US" dirty="0" smtClean="0"/>
              <a:t>asset Advertising </a:t>
            </a:r>
            <a:r>
              <a:rPr lang="en-US" dirty="0"/>
              <a:t>Supplies. This account shows a balance of $2,500 in the </a:t>
            </a:r>
            <a:r>
              <a:rPr lang="en-US" dirty="0" smtClean="0"/>
              <a:t>October 31 </a:t>
            </a:r>
            <a:r>
              <a:rPr lang="en-US" dirty="0"/>
              <a:t>trial balance. An inventory count at the close of business on October 31 </a:t>
            </a:r>
            <a:r>
              <a:rPr lang="en-US" dirty="0" smtClean="0"/>
              <a:t>reveals that </a:t>
            </a:r>
            <a:r>
              <a:rPr lang="en-US" dirty="0"/>
              <a:t>$1,000 of supplies are still on hand. Thus, the cost of supplies used </a:t>
            </a:r>
            <a:r>
              <a:rPr lang="en-US" dirty="0" smtClean="0"/>
              <a:t>is $1,500 </a:t>
            </a:r>
            <a:r>
              <a:rPr lang="en-US" dirty="0"/>
              <a:t>($2,500  $1,000). Pioneer makes the following adjusting entry.</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200526"/>
            <a:ext cx="2286000" cy="6657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800600"/>
            <a:ext cx="6629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 y="5811604"/>
            <a:ext cx="6362700" cy="817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7244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Insurance</a:t>
            </a:r>
            <a:endParaRPr lang="en-US" b="1" dirty="0"/>
          </a:p>
        </p:txBody>
      </p:sp>
      <p:sp>
        <p:nvSpPr>
          <p:cNvPr id="3" name="Content Placeholder 2"/>
          <p:cNvSpPr>
            <a:spLocks noGrp="1"/>
          </p:cNvSpPr>
          <p:nvPr>
            <p:ph idx="1"/>
          </p:nvPr>
        </p:nvSpPr>
        <p:spPr>
          <a:xfrm>
            <a:off x="457200" y="1600201"/>
            <a:ext cx="6019800" cy="2590800"/>
          </a:xfrm>
        </p:spPr>
        <p:txBody>
          <a:bodyPr>
            <a:normAutofit fontScale="70000" lnSpcReduction="20000"/>
          </a:bodyPr>
          <a:lstStyle/>
          <a:p>
            <a:pPr marL="0" indent="0">
              <a:buNone/>
            </a:pPr>
            <a:r>
              <a:rPr lang="en-US" dirty="0"/>
              <a:t>On October 4, Pioneer Advertising Agency paid $600 for a one-year fire </a:t>
            </a:r>
            <a:r>
              <a:rPr lang="en-US" dirty="0" smtClean="0"/>
              <a:t>insurance policy</a:t>
            </a:r>
            <a:r>
              <a:rPr lang="en-US" dirty="0"/>
              <a:t>. Coverage began on October 1. Pioneer recorded the payment </a:t>
            </a:r>
            <a:r>
              <a:rPr lang="en-US" dirty="0" smtClean="0"/>
              <a:t>by increasing </a:t>
            </a:r>
            <a:r>
              <a:rPr lang="en-US" dirty="0"/>
              <a:t>(debiting) Prepaid Insurance. This account shows a balance of $600 </a:t>
            </a:r>
            <a:r>
              <a:rPr lang="en-US" dirty="0" smtClean="0"/>
              <a:t>in the </a:t>
            </a:r>
            <a:r>
              <a:rPr lang="en-US" dirty="0"/>
              <a:t>October 31 trial balance. Insurance of $50 ($600  12) expires each </a:t>
            </a:r>
            <a:r>
              <a:rPr lang="en-US" dirty="0" smtClean="0"/>
              <a:t>month. Thus</a:t>
            </a:r>
            <a:r>
              <a:rPr lang="en-US" dirty="0"/>
              <a:t>, Pioneer makes the following adjusting entry.</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594880"/>
            <a:ext cx="2457450" cy="569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381463"/>
            <a:ext cx="6477000" cy="2476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5437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5715000" cy="1143000"/>
          </a:xfrm>
        </p:spPr>
        <p:txBody>
          <a:bodyPr/>
          <a:lstStyle/>
          <a:p>
            <a:r>
              <a:rPr lang="en-US" b="1" dirty="0" smtClean="0"/>
              <a:t>Depreciation</a:t>
            </a:r>
            <a:endParaRPr lang="en-US" b="1" dirty="0"/>
          </a:p>
        </p:txBody>
      </p:sp>
      <p:sp>
        <p:nvSpPr>
          <p:cNvPr id="3" name="Content Placeholder 2"/>
          <p:cNvSpPr>
            <a:spLocks noGrp="1"/>
          </p:cNvSpPr>
          <p:nvPr>
            <p:ph idx="1"/>
          </p:nvPr>
        </p:nvSpPr>
        <p:spPr>
          <a:xfrm>
            <a:off x="6926" y="1371600"/>
            <a:ext cx="6740238" cy="2209799"/>
          </a:xfrm>
        </p:spPr>
        <p:txBody>
          <a:bodyPr>
            <a:normAutofit fontScale="92500" lnSpcReduction="10000"/>
          </a:bodyPr>
          <a:lstStyle/>
          <a:p>
            <a:pPr marL="0" indent="0" algn="just">
              <a:buNone/>
            </a:pPr>
            <a:r>
              <a:rPr lang="en-US" dirty="0"/>
              <a:t>Pioneer Advertising estimates depreciation on the office equipment to be $</a:t>
            </a:r>
            <a:r>
              <a:rPr lang="en-US" dirty="0" smtClean="0"/>
              <a:t>480 a </a:t>
            </a:r>
            <a:r>
              <a:rPr lang="en-US" dirty="0"/>
              <a:t>year, or $40 per month. Thus, Pioneer makes the following adjusting entry </a:t>
            </a:r>
            <a:r>
              <a:rPr lang="en-US" dirty="0" smtClean="0"/>
              <a:t>to record </a:t>
            </a:r>
            <a:r>
              <a:rPr lang="en-US" dirty="0"/>
              <a:t>depreciation for October.</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47078"/>
            <a:ext cx="2266950" cy="6905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6" y="3606793"/>
            <a:ext cx="6774874" cy="325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4969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Balance sheet presentation of accumulated depreciation</a:t>
            </a:r>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36" y="2971800"/>
            <a:ext cx="926888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5927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UNEARNED REVENUES</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1524000"/>
            <a:ext cx="2436519"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37" y="1247889"/>
            <a:ext cx="6670964" cy="5596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3107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3"/>
                </a:solidFill>
              </a:rPr>
              <a:t>Adjusting Entries for Accruals</a:t>
            </a:r>
          </a:p>
        </p:txBody>
      </p:sp>
      <p:sp>
        <p:nvSpPr>
          <p:cNvPr id="3" name="Content Placeholder 2"/>
          <p:cNvSpPr>
            <a:spLocks noGrp="1"/>
          </p:cNvSpPr>
          <p:nvPr>
            <p:ph idx="1"/>
          </p:nvPr>
        </p:nvSpPr>
        <p:spPr>
          <a:xfrm>
            <a:off x="457200" y="1600201"/>
            <a:ext cx="8229600" cy="2667000"/>
          </a:xfrm>
        </p:spPr>
        <p:txBody>
          <a:bodyPr>
            <a:normAutofit/>
          </a:bodyPr>
          <a:lstStyle/>
          <a:p>
            <a:pPr marL="0" indent="0" algn="just">
              <a:buNone/>
            </a:pPr>
            <a:r>
              <a:rPr lang="en-US" sz="2800" dirty="0"/>
              <a:t>The second category of adjusting entries is </a:t>
            </a:r>
            <a:r>
              <a:rPr lang="en-US" sz="2800" b="1" dirty="0"/>
              <a:t>accruals</a:t>
            </a:r>
            <a:r>
              <a:rPr lang="en-US" sz="2800" dirty="0"/>
              <a:t>. Prior to an accrual adjustment, the revenue </a:t>
            </a:r>
            <a:r>
              <a:rPr lang="en-US" sz="2800" dirty="0"/>
              <a:t>account</a:t>
            </a:r>
            <a:r>
              <a:rPr lang="en-US" sz="2800" dirty="0"/>
              <a:t> (and the related asset account) or the expense account (and the related liability account) are understated. Thus, the adjusting entry for accruals will increase both a balance sheet and an income statement account.</a:t>
            </a:r>
          </a:p>
        </p:txBody>
      </p:sp>
    </p:spTree>
    <p:extLst>
      <p:ext uri="{BB962C8B-B14F-4D97-AF65-F5344CB8AC3E}">
        <p14:creationId xmlns:p14="http://schemas.microsoft.com/office/powerpoint/2010/main" val="2246778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3745" y="1341438"/>
            <a:ext cx="5486400" cy="4068762"/>
          </a:xfrm>
        </p:spPr>
        <p:txBody>
          <a:bodyPr>
            <a:normAutofit/>
          </a:bodyPr>
          <a:lstStyle/>
          <a:p>
            <a:r>
              <a:rPr lang="en-US" sz="7200" b="1" dirty="0"/>
              <a:t>Adjusting the</a:t>
            </a:r>
            <a:br>
              <a:rPr lang="en-US" sz="7200" b="1" dirty="0"/>
            </a:br>
            <a:r>
              <a:rPr lang="en-US" sz="7200" b="1" dirty="0"/>
              <a:t>Accounts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905000"/>
            <a:ext cx="28956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52803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Accrued Revenues</a:t>
            </a:r>
          </a:p>
        </p:txBody>
      </p:sp>
      <p:sp>
        <p:nvSpPr>
          <p:cNvPr id="3" name="Content Placeholder 2"/>
          <p:cNvSpPr>
            <a:spLocks noGrp="1"/>
          </p:cNvSpPr>
          <p:nvPr>
            <p:ph idx="1"/>
          </p:nvPr>
        </p:nvSpPr>
        <p:spPr>
          <a:xfrm>
            <a:off x="457200" y="3606027"/>
            <a:ext cx="6553200" cy="2520136"/>
          </a:xfrm>
        </p:spPr>
        <p:txBody>
          <a:bodyPr>
            <a:normAutofit/>
          </a:bodyPr>
          <a:lstStyle/>
          <a:p>
            <a:pPr marL="0" indent="0" algn="just">
              <a:buNone/>
            </a:pPr>
            <a:r>
              <a:rPr lang="en-US" sz="1800" dirty="0"/>
              <a:t>In October, Pioneer Advertising performed services worth $200 that were not billed to clients on or before October 31. Because these services were not billed, they were not recorded. The accrual of unrecorded service revenue increases an asset account, Accounts Receivable. It also increases owner’s equity by increasing a revenue account, Service </a:t>
            </a:r>
            <a:r>
              <a:rPr lang="en-US" sz="1800" dirty="0" smtClean="0"/>
              <a:t>Revenue</a:t>
            </a:r>
            <a:endParaRPr lang="en-US" sz="1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1268455"/>
            <a:ext cx="2009775" cy="4675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71" y="1219200"/>
            <a:ext cx="6434693" cy="24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5334000"/>
            <a:ext cx="6617639" cy="1262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01328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Accrued Expenses</a:t>
            </a:r>
          </a:p>
        </p:txBody>
      </p:sp>
      <p:sp>
        <p:nvSpPr>
          <p:cNvPr id="3" name="Content Placeholder 2"/>
          <p:cNvSpPr>
            <a:spLocks noGrp="1"/>
          </p:cNvSpPr>
          <p:nvPr>
            <p:ph idx="1"/>
          </p:nvPr>
        </p:nvSpPr>
        <p:spPr>
          <a:xfrm>
            <a:off x="457200" y="1600201"/>
            <a:ext cx="8229600" cy="2057400"/>
          </a:xfrm>
        </p:spPr>
        <p:txBody>
          <a:bodyPr/>
          <a:lstStyle/>
          <a:p>
            <a:pPr marL="0" indent="0" algn="just">
              <a:buNone/>
            </a:pPr>
            <a:r>
              <a:rPr lang="en-US" dirty="0"/>
              <a:t>Expenses incurred but not yet paid or recorded at the statement date are called </a:t>
            </a:r>
            <a:r>
              <a:rPr lang="en-US" b="1" dirty="0"/>
              <a:t>accrued expenses</a:t>
            </a:r>
            <a:r>
              <a:rPr lang="en-US" dirty="0"/>
              <a:t>. Interest, taxes, and salaries are common examples of accrued expenses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733800"/>
            <a:ext cx="6981906"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34222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Accrued Interest</a:t>
            </a:r>
          </a:p>
        </p:txBody>
      </p:sp>
      <p:sp>
        <p:nvSpPr>
          <p:cNvPr id="3" name="Content Placeholder 2"/>
          <p:cNvSpPr>
            <a:spLocks noGrp="1"/>
          </p:cNvSpPr>
          <p:nvPr>
            <p:ph idx="1"/>
          </p:nvPr>
        </p:nvSpPr>
        <p:spPr>
          <a:xfrm>
            <a:off x="457200" y="1066800"/>
            <a:ext cx="8229600" cy="2590800"/>
          </a:xfrm>
        </p:spPr>
        <p:txBody>
          <a:bodyPr>
            <a:normAutofit/>
          </a:bodyPr>
          <a:lstStyle/>
          <a:p>
            <a:pPr marL="0" indent="0" algn="just">
              <a:buNone/>
            </a:pPr>
            <a:r>
              <a:rPr lang="en-US" sz="2000" dirty="0"/>
              <a:t>Pioneer Advertising signed a three-month note payable in the amount of $5,000 on October 1. The note requires Pioneer to pay interest at an annual rate of 12%. </a:t>
            </a:r>
            <a:endParaRPr lang="en-US" sz="2000" dirty="0" smtClean="0"/>
          </a:p>
          <a:p>
            <a:pPr marL="0" indent="0" algn="just">
              <a:buNone/>
            </a:pPr>
            <a:r>
              <a:rPr lang="en-US" sz="2000" dirty="0" smtClean="0"/>
              <a:t>The </a:t>
            </a:r>
            <a:r>
              <a:rPr lang="en-US" sz="2000" dirty="0"/>
              <a:t>amount of the interest recorded is determined by three factors: (1) the face value of the note; (2) the interest rate, which is always expressed as an annual rate; and (3) the length of time the note is outstanding. For Pioneer, the total interest due on the $5,000 note at its maturity date three months in the future is $150 ($5,000 × 12% × 3 12), or $50 for one month.</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657600"/>
            <a:ext cx="8763000" cy="145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3741" y="5111112"/>
            <a:ext cx="6772718" cy="119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5081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Accrued Salaries and Wages</a:t>
            </a:r>
          </a:p>
        </p:txBody>
      </p:sp>
      <p:sp>
        <p:nvSpPr>
          <p:cNvPr id="3" name="Content Placeholder 2"/>
          <p:cNvSpPr>
            <a:spLocks noGrp="1"/>
          </p:cNvSpPr>
          <p:nvPr>
            <p:ph idx="1"/>
          </p:nvPr>
        </p:nvSpPr>
        <p:spPr/>
        <p:txBody>
          <a:bodyPr>
            <a:normAutofit/>
          </a:bodyPr>
          <a:lstStyle/>
          <a:p>
            <a:pPr marL="0" indent="0" algn="just">
              <a:buNone/>
            </a:pPr>
            <a:r>
              <a:rPr lang="en-US" sz="2000" dirty="0"/>
              <a:t>Companies pay for some types of expenses, such as employee salaries and wages, after the services have been performed. Pioneer Advertising paid salaries and wages on October 26 for its employees’ fi </a:t>
            </a:r>
            <a:r>
              <a:rPr lang="en-US" sz="2000" dirty="0" err="1"/>
              <a:t>rst</a:t>
            </a:r>
            <a:r>
              <a:rPr lang="en-US" sz="2000" dirty="0"/>
              <a:t> two weeks of work. The next payment of salaries will not occur until November 9.</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048000"/>
            <a:ext cx="5962650" cy="255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1116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Accrued Salaries and Wages</a:t>
            </a:r>
          </a:p>
        </p:txBody>
      </p:sp>
      <p:sp>
        <p:nvSpPr>
          <p:cNvPr id="3" name="Content Placeholder 2"/>
          <p:cNvSpPr>
            <a:spLocks noGrp="1"/>
          </p:cNvSpPr>
          <p:nvPr>
            <p:ph idx="1"/>
          </p:nvPr>
        </p:nvSpPr>
        <p:spPr/>
        <p:txBody>
          <a:bodyPr>
            <a:normAutofit/>
          </a:bodyPr>
          <a:lstStyle/>
          <a:p>
            <a:pPr marL="0" indent="0" algn="just">
              <a:buNone/>
            </a:pPr>
            <a:r>
              <a:rPr lang="en-US" sz="2000" dirty="0"/>
              <a:t>At October 31, the salaries and wages for these three days represent an accrued expense and a related liability to Pioneer. The employees receive total salaries and wages of $2,000 for a fi </a:t>
            </a:r>
            <a:r>
              <a:rPr lang="en-US" sz="2000" dirty="0" err="1"/>
              <a:t>ve</a:t>
            </a:r>
            <a:r>
              <a:rPr lang="en-US" sz="2000" dirty="0"/>
              <a:t>-day work week, or $400 per day. Thus, accrued salaries and wages at October 31 are $1,200 ($400 × 3). This accrual increases a liability, Salaries and Wages Payable. It also decreases owner’s equity by increasing an expense account, Salaries and Wages Expense,</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291012"/>
            <a:ext cx="7192297"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7680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Basic Relationships</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817" y="1905001"/>
            <a:ext cx="7644183" cy="281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79482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371600"/>
            <a:ext cx="5953125" cy="538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1624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19200"/>
            <a:ext cx="7715066" cy="5253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01468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371600"/>
            <a:ext cx="7524222" cy="5338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27124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Preparing the Adjusted Trial Balance</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447800"/>
            <a:ext cx="6371011" cy="519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8245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5124450" cy="5105400"/>
          </a:xfrm>
        </p:spPr>
        <p:txBody>
          <a:bodyPr>
            <a:normAutofit fontScale="77500" lnSpcReduction="20000"/>
          </a:bodyPr>
          <a:lstStyle/>
          <a:p>
            <a:pPr marL="346075" indent="-346075">
              <a:buNone/>
            </a:pPr>
            <a:r>
              <a:rPr lang="en-US" dirty="0"/>
              <a:t>1 Explain the time period assumption.</a:t>
            </a:r>
          </a:p>
          <a:p>
            <a:pPr marL="346075" indent="-346075">
              <a:buNone/>
            </a:pPr>
            <a:r>
              <a:rPr lang="en-US" dirty="0"/>
              <a:t>2 Explain the accrual basis of accounting.</a:t>
            </a:r>
          </a:p>
          <a:p>
            <a:pPr marL="346075" indent="-346075">
              <a:buNone/>
            </a:pPr>
            <a:r>
              <a:rPr lang="en-US" dirty="0"/>
              <a:t>3 Explain the reasons for adjusting entries.</a:t>
            </a:r>
          </a:p>
          <a:p>
            <a:pPr marL="346075" indent="-346075">
              <a:buNone/>
            </a:pPr>
            <a:r>
              <a:rPr lang="en-US" dirty="0"/>
              <a:t>4 Identify the major types of </a:t>
            </a:r>
            <a:r>
              <a:rPr lang="en-US" dirty="0" smtClean="0"/>
              <a:t>adjusting entries</a:t>
            </a:r>
            <a:r>
              <a:rPr lang="en-US" dirty="0"/>
              <a:t>.</a:t>
            </a:r>
          </a:p>
          <a:p>
            <a:pPr marL="346075" indent="-346075">
              <a:buNone/>
            </a:pPr>
            <a:r>
              <a:rPr lang="en-US" dirty="0"/>
              <a:t>5 Prepare adjusting entries for deferrals.</a:t>
            </a:r>
          </a:p>
          <a:p>
            <a:pPr marL="346075" indent="-346075">
              <a:buNone/>
            </a:pPr>
            <a:r>
              <a:rPr lang="en-US" dirty="0"/>
              <a:t>6 Prepare adjusting entries for accruals.</a:t>
            </a:r>
          </a:p>
          <a:p>
            <a:pPr marL="346075" indent="-346075">
              <a:buNone/>
            </a:pPr>
            <a:r>
              <a:rPr lang="en-US" dirty="0"/>
              <a:t>7 Describe the nature and purpose of </a:t>
            </a:r>
            <a:r>
              <a:rPr lang="en-US" dirty="0" smtClean="0"/>
              <a:t>an adjusted </a:t>
            </a:r>
            <a:r>
              <a:rPr lang="en-US" dirty="0"/>
              <a:t>trial balance.</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19150"/>
            <a:ext cx="51244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91830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533400"/>
            <a:ext cx="6910388" cy="5687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4909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52600"/>
            <a:ext cx="9144000" cy="259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7415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5486400" cy="4525963"/>
          </a:xfrm>
        </p:spPr>
        <p:txBody>
          <a:bodyPr/>
          <a:lstStyle/>
          <a:p>
            <a:pPr marL="0" indent="0" algn="just">
              <a:buNone/>
            </a:pPr>
            <a:r>
              <a:rPr lang="en-US" b="1" dirty="0" smtClean="0"/>
              <a:t>Accountants </a:t>
            </a:r>
            <a:r>
              <a:rPr lang="en-US" b="1" dirty="0"/>
              <a:t>divide the economic life of a </a:t>
            </a:r>
            <a:r>
              <a:rPr lang="en-US" b="1" dirty="0" smtClean="0"/>
              <a:t>business into </a:t>
            </a:r>
            <a:r>
              <a:rPr lang="en-US" b="1" dirty="0"/>
              <a:t>artificial time periods</a:t>
            </a:r>
            <a:r>
              <a:rPr lang="en-US" dirty="0" smtClean="0"/>
              <a:t>.</a:t>
            </a:r>
          </a:p>
          <a:p>
            <a:pPr marL="0" indent="0" algn="just">
              <a:buNone/>
            </a:pPr>
            <a:endParaRPr lang="en-US" sz="2400" dirty="0" smtClean="0"/>
          </a:p>
          <a:p>
            <a:pPr marL="0" indent="0" algn="just">
              <a:buNone/>
            </a:pPr>
            <a:r>
              <a:rPr lang="en-US" dirty="0" smtClean="0"/>
              <a:t>This </a:t>
            </a:r>
            <a:r>
              <a:rPr lang="en-US" dirty="0"/>
              <a:t>convenient assumption is referred to as the </a:t>
            </a:r>
            <a:r>
              <a:rPr lang="en-US" b="1" dirty="0" smtClean="0">
                <a:solidFill>
                  <a:schemeClr val="accent1"/>
                </a:solidFill>
              </a:rPr>
              <a:t>time period </a:t>
            </a:r>
            <a:r>
              <a:rPr lang="en-US" b="1" dirty="0">
                <a:solidFill>
                  <a:schemeClr val="accent1"/>
                </a:solidFill>
              </a:rPr>
              <a:t>assumption</a:t>
            </a:r>
            <a:r>
              <a:rPr lang="en-US" dirty="0"/>
              <a:t>.</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09600"/>
            <a:ext cx="914400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1676400"/>
            <a:ext cx="3096517"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3568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3"/>
                </a:solidFill>
              </a:rPr>
              <a:t>Fiscal and Calendar Years</a:t>
            </a:r>
          </a:p>
        </p:txBody>
      </p:sp>
      <p:sp>
        <p:nvSpPr>
          <p:cNvPr id="3" name="Content Placeholder 2"/>
          <p:cNvSpPr>
            <a:spLocks noGrp="1"/>
          </p:cNvSpPr>
          <p:nvPr>
            <p:ph idx="1"/>
          </p:nvPr>
        </p:nvSpPr>
        <p:spPr>
          <a:xfrm>
            <a:off x="457200" y="1600200"/>
            <a:ext cx="8229600" cy="4876800"/>
          </a:xfrm>
        </p:spPr>
        <p:txBody>
          <a:bodyPr>
            <a:normAutofit lnSpcReduction="10000"/>
          </a:bodyPr>
          <a:lstStyle/>
          <a:p>
            <a:pPr marL="0" indent="0" algn="just">
              <a:buNone/>
            </a:pPr>
            <a:r>
              <a:rPr lang="en-US" sz="2400" dirty="0"/>
              <a:t>Both small and large companies prepare financial statements periodically in </a:t>
            </a:r>
            <a:r>
              <a:rPr lang="en-US" sz="2400" dirty="0" smtClean="0"/>
              <a:t>order to </a:t>
            </a:r>
            <a:r>
              <a:rPr lang="en-US" sz="2400" dirty="0"/>
              <a:t>assess their financial condition and results of operations. </a:t>
            </a:r>
            <a:r>
              <a:rPr lang="en-US" sz="2400" b="1" dirty="0"/>
              <a:t>Accounting time </a:t>
            </a:r>
            <a:r>
              <a:rPr lang="en-US" sz="2400" b="1" dirty="0" smtClean="0"/>
              <a:t>periods are </a:t>
            </a:r>
            <a:r>
              <a:rPr lang="en-US" sz="2400" b="1" dirty="0"/>
              <a:t>generally a month, a quarter, or a year. </a:t>
            </a:r>
            <a:r>
              <a:rPr lang="en-US" sz="2400" dirty="0"/>
              <a:t>Monthly and quarterly time </a:t>
            </a:r>
            <a:r>
              <a:rPr lang="en-US" sz="2400" dirty="0" smtClean="0"/>
              <a:t>periods are </a:t>
            </a:r>
            <a:r>
              <a:rPr lang="en-US" sz="2400" dirty="0"/>
              <a:t>called </a:t>
            </a:r>
            <a:r>
              <a:rPr lang="en-US" sz="2400" b="1" dirty="0"/>
              <a:t>interim periods</a:t>
            </a:r>
            <a:r>
              <a:rPr lang="en-US" sz="2400" dirty="0"/>
              <a:t>. Most large companies must prepare both quarterly </a:t>
            </a:r>
            <a:r>
              <a:rPr lang="en-US" sz="2400" dirty="0" smtClean="0"/>
              <a:t>and annual </a:t>
            </a:r>
            <a:r>
              <a:rPr lang="en-US" sz="2400" dirty="0"/>
              <a:t>financial statements</a:t>
            </a:r>
            <a:r>
              <a:rPr lang="en-US" sz="2400" dirty="0" smtClean="0"/>
              <a:t>.</a:t>
            </a:r>
          </a:p>
          <a:p>
            <a:pPr marL="0" indent="0" algn="just">
              <a:buNone/>
            </a:pPr>
            <a:endParaRPr lang="en-US" sz="2400" dirty="0"/>
          </a:p>
          <a:p>
            <a:pPr marL="0" indent="0">
              <a:buNone/>
            </a:pPr>
            <a:r>
              <a:rPr lang="en-US" sz="2400" dirty="0"/>
              <a:t>An accounting time period that is one year in length is a </a:t>
            </a:r>
            <a:r>
              <a:rPr lang="en-US" sz="2400" b="1" dirty="0"/>
              <a:t>fiscal year</a:t>
            </a:r>
            <a:r>
              <a:rPr lang="en-US" sz="2400" dirty="0"/>
              <a:t>. A </a:t>
            </a:r>
            <a:r>
              <a:rPr lang="en-US" sz="2400" dirty="0" smtClean="0"/>
              <a:t>fiscal year </a:t>
            </a:r>
            <a:r>
              <a:rPr lang="en-US" sz="2400" dirty="0"/>
              <a:t>usually begins with the first day of a month and ends twelve months </a:t>
            </a:r>
            <a:r>
              <a:rPr lang="en-US" sz="2400" dirty="0" smtClean="0"/>
              <a:t>later on </a:t>
            </a:r>
            <a:r>
              <a:rPr lang="en-US" sz="2400" dirty="0"/>
              <a:t>the last day of a month</a:t>
            </a:r>
            <a:r>
              <a:rPr lang="en-US" sz="2400" dirty="0" smtClean="0"/>
              <a:t>.</a:t>
            </a:r>
          </a:p>
          <a:p>
            <a:pPr marL="0" indent="0">
              <a:buNone/>
            </a:pPr>
            <a:endParaRPr lang="en-US" sz="2400" dirty="0"/>
          </a:p>
          <a:p>
            <a:pPr marL="0" indent="0">
              <a:buNone/>
            </a:pPr>
            <a:r>
              <a:rPr lang="en-US" sz="2400" dirty="0"/>
              <a:t>Most businesses use the </a:t>
            </a:r>
            <a:r>
              <a:rPr lang="en-US" sz="2400" b="1" dirty="0"/>
              <a:t>calendar year </a:t>
            </a:r>
            <a:r>
              <a:rPr lang="en-US" sz="2400" dirty="0"/>
              <a:t>(January 1 </a:t>
            </a:r>
            <a:r>
              <a:rPr lang="en-US" sz="2400" dirty="0" smtClean="0"/>
              <a:t>to December </a:t>
            </a:r>
            <a:r>
              <a:rPr lang="en-US" sz="2400" dirty="0"/>
              <a:t>31) as their accounting period.</a:t>
            </a:r>
          </a:p>
        </p:txBody>
      </p:sp>
    </p:spTree>
    <p:extLst>
      <p:ext uri="{BB962C8B-B14F-4D97-AF65-F5344CB8AC3E}">
        <p14:creationId xmlns:p14="http://schemas.microsoft.com/office/powerpoint/2010/main" val="788158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3"/>
                </a:solidFill>
              </a:rPr>
              <a:t>Accrual- vs. Cash-Basis Accounting</a:t>
            </a:r>
          </a:p>
        </p:txBody>
      </p:sp>
      <p:sp>
        <p:nvSpPr>
          <p:cNvPr id="3" name="Content Placeholder 2"/>
          <p:cNvSpPr>
            <a:spLocks noGrp="1"/>
          </p:cNvSpPr>
          <p:nvPr>
            <p:ph idx="1"/>
          </p:nvPr>
        </p:nvSpPr>
        <p:spPr/>
        <p:txBody>
          <a:bodyPr/>
          <a:lstStyle/>
          <a:p>
            <a:pPr marL="0" indent="0" algn="just">
              <a:buNone/>
            </a:pPr>
            <a:r>
              <a:rPr lang="en-US" dirty="0"/>
              <a:t>Under </a:t>
            </a:r>
            <a:r>
              <a:rPr lang="en-US" dirty="0" smtClean="0"/>
              <a:t>the accrual </a:t>
            </a:r>
            <a:r>
              <a:rPr lang="en-US" dirty="0"/>
              <a:t>basis, companies record transactions that change a </a:t>
            </a:r>
            <a:r>
              <a:rPr lang="en-US" dirty="0" smtClean="0"/>
              <a:t>company’s financial </a:t>
            </a:r>
            <a:r>
              <a:rPr lang="en-US" dirty="0"/>
              <a:t>statements </a:t>
            </a:r>
            <a:r>
              <a:rPr lang="en-US" b="1" dirty="0"/>
              <a:t>in the periods in which the events occur</a:t>
            </a:r>
            <a:r>
              <a:rPr lang="en-US" dirty="0" smtClean="0"/>
              <a:t>.</a:t>
            </a:r>
          </a:p>
          <a:p>
            <a:pPr marL="0" indent="0" algn="just">
              <a:buNone/>
            </a:pPr>
            <a:endParaRPr lang="en-US" dirty="0" smtClean="0"/>
          </a:p>
          <a:p>
            <a:pPr marL="0" indent="0" algn="just">
              <a:buNone/>
            </a:pPr>
            <a:r>
              <a:rPr lang="en-US" dirty="0"/>
              <a:t>Under </a:t>
            </a:r>
            <a:r>
              <a:rPr lang="en-US" b="1" dirty="0"/>
              <a:t>cash-basis </a:t>
            </a:r>
            <a:r>
              <a:rPr lang="en-US" b="1" dirty="0" smtClean="0"/>
              <a:t>accounting</a:t>
            </a:r>
            <a:r>
              <a:rPr lang="en-US" dirty="0" smtClean="0"/>
              <a:t>, companies </a:t>
            </a:r>
            <a:r>
              <a:rPr lang="en-US" dirty="0"/>
              <a:t>record revenue when they receive cash. They record an expense </a:t>
            </a:r>
            <a:r>
              <a:rPr lang="en-US" dirty="0" smtClean="0"/>
              <a:t>when they </a:t>
            </a:r>
            <a:r>
              <a:rPr lang="en-US" dirty="0"/>
              <a:t>pay out </a:t>
            </a:r>
            <a:r>
              <a:rPr lang="en-US" dirty="0" smtClean="0"/>
              <a:t>cash.</a:t>
            </a:r>
            <a:endParaRPr lang="en-US" dirty="0"/>
          </a:p>
        </p:txBody>
      </p:sp>
    </p:spTree>
    <p:extLst>
      <p:ext uri="{BB962C8B-B14F-4D97-AF65-F5344CB8AC3E}">
        <p14:creationId xmlns:p14="http://schemas.microsoft.com/office/powerpoint/2010/main" val="1951929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3"/>
                </a:solidFill>
              </a:rPr>
              <a:t>Recognizing Revenues and Expenses</a:t>
            </a:r>
          </a:p>
        </p:txBody>
      </p:sp>
      <p:sp>
        <p:nvSpPr>
          <p:cNvPr id="3" name="Content Placeholder 2"/>
          <p:cNvSpPr>
            <a:spLocks noGrp="1"/>
          </p:cNvSpPr>
          <p:nvPr>
            <p:ph idx="1"/>
          </p:nvPr>
        </p:nvSpPr>
        <p:spPr>
          <a:xfrm>
            <a:off x="304800" y="1600200"/>
            <a:ext cx="5867400" cy="4525963"/>
          </a:xfrm>
        </p:spPr>
        <p:txBody>
          <a:bodyPr/>
          <a:lstStyle/>
          <a:p>
            <a:pPr marL="0" indent="0">
              <a:buNone/>
            </a:pPr>
            <a:r>
              <a:rPr lang="en-US" b="1" dirty="0"/>
              <a:t>REVENUE RECOGNITION </a:t>
            </a:r>
            <a:r>
              <a:rPr lang="en-US" b="1" dirty="0" smtClean="0"/>
              <a:t>PRINCIPLE</a:t>
            </a:r>
          </a:p>
          <a:p>
            <a:pPr marL="0" indent="0">
              <a:buNone/>
            </a:pPr>
            <a:endParaRPr lang="en-US" b="1" dirty="0"/>
          </a:p>
          <a:p>
            <a:pPr marL="0" indent="0" algn="just">
              <a:buNone/>
            </a:pPr>
            <a:r>
              <a:rPr lang="en-US" dirty="0"/>
              <a:t>The </a:t>
            </a:r>
            <a:r>
              <a:rPr lang="en-US" b="1" dirty="0"/>
              <a:t>revenue recognition principle </a:t>
            </a:r>
            <a:r>
              <a:rPr lang="en-US" dirty="0"/>
              <a:t>dictates that companies recognize revenue </a:t>
            </a:r>
            <a:r>
              <a:rPr lang="en-US" dirty="0" smtClean="0"/>
              <a:t>in the </a:t>
            </a:r>
            <a:r>
              <a:rPr lang="en-US" dirty="0"/>
              <a:t>accounting period in which it is earned.</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1765300"/>
            <a:ext cx="2819400" cy="387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4504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3"/>
                </a:solidFill>
              </a:rPr>
              <a:t>Recognizing Revenues and Expenses</a:t>
            </a:r>
          </a:p>
        </p:txBody>
      </p:sp>
      <p:sp>
        <p:nvSpPr>
          <p:cNvPr id="3" name="Content Placeholder 2"/>
          <p:cNvSpPr>
            <a:spLocks noGrp="1"/>
          </p:cNvSpPr>
          <p:nvPr>
            <p:ph idx="1"/>
          </p:nvPr>
        </p:nvSpPr>
        <p:spPr>
          <a:xfrm>
            <a:off x="304800" y="1600200"/>
            <a:ext cx="5867400" cy="3886199"/>
          </a:xfrm>
        </p:spPr>
        <p:txBody>
          <a:bodyPr>
            <a:normAutofit/>
          </a:bodyPr>
          <a:lstStyle/>
          <a:p>
            <a:pPr marL="0" indent="0">
              <a:buNone/>
            </a:pPr>
            <a:r>
              <a:rPr lang="en-US" b="1" dirty="0"/>
              <a:t>MATCHING </a:t>
            </a:r>
            <a:r>
              <a:rPr lang="en-US" b="1" dirty="0" smtClean="0"/>
              <a:t>PRINCIPLE</a:t>
            </a:r>
          </a:p>
          <a:p>
            <a:pPr marL="0" indent="0">
              <a:buNone/>
            </a:pPr>
            <a:endParaRPr lang="en-US" b="1" dirty="0"/>
          </a:p>
          <a:p>
            <a:pPr marL="0" indent="0" algn="just">
              <a:buNone/>
            </a:pPr>
            <a:r>
              <a:rPr lang="en-US" dirty="0"/>
              <a:t>Accountants follow a simple rule in recognizing expenses: “Let the expenses </a:t>
            </a:r>
            <a:r>
              <a:rPr lang="en-US" dirty="0" smtClean="0"/>
              <a:t>follow the </a:t>
            </a:r>
            <a:r>
              <a:rPr lang="en-US" dirty="0"/>
              <a:t>revenues</a:t>
            </a:r>
            <a:r>
              <a:rPr lang="en-US" dirty="0" smtClean="0"/>
              <a:t>.” That </a:t>
            </a:r>
            <a:r>
              <a:rPr lang="en-US" dirty="0"/>
              <a:t>is, expense recognition is tied to revenue recognition.</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6853" y="1828800"/>
            <a:ext cx="2940947" cy="3978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2429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TotalTime>
  <Words>1167</Words>
  <Application>Microsoft Office PowerPoint</Application>
  <PresentationFormat>On-screen Show (4:3)</PresentationFormat>
  <Paragraphs>65</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PowerPoint Presentation</vt:lpstr>
      <vt:lpstr>Adjusting the Accounts</vt:lpstr>
      <vt:lpstr>PowerPoint Presentation</vt:lpstr>
      <vt:lpstr>PowerPoint Presentation</vt:lpstr>
      <vt:lpstr>PowerPoint Presentation</vt:lpstr>
      <vt:lpstr>Fiscal and Calendar Years</vt:lpstr>
      <vt:lpstr>Accrual- vs. Cash-Basis Accounting</vt:lpstr>
      <vt:lpstr>Recognizing Revenues and Expenses</vt:lpstr>
      <vt:lpstr>Recognizing Revenues and Expenses</vt:lpstr>
      <vt:lpstr>PowerPoint Presentation</vt:lpstr>
      <vt:lpstr>Types of Adjusting Entries</vt:lpstr>
      <vt:lpstr>Adjusting Entries for Deferrals</vt:lpstr>
      <vt:lpstr>PREPAID EXPENSES</vt:lpstr>
      <vt:lpstr>Supplies</vt:lpstr>
      <vt:lpstr>Insurance</vt:lpstr>
      <vt:lpstr>Depreciation</vt:lpstr>
      <vt:lpstr>Balance sheet presentation of accumulated depreciation</vt:lpstr>
      <vt:lpstr>UNEARNED REVENUES</vt:lpstr>
      <vt:lpstr>Adjusting Entries for Accruals</vt:lpstr>
      <vt:lpstr>Accrued Revenues</vt:lpstr>
      <vt:lpstr>Accrued Expenses</vt:lpstr>
      <vt:lpstr>Accrued Interest</vt:lpstr>
      <vt:lpstr>Accrued Salaries and Wages</vt:lpstr>
      <vt:lpstr>Accrued Salaries and Wages</vt:lpstr>
      <vt:lpstr>Summary of Basic Relationships</vt:lpstr>
      <vt:lpstr>PowerPoint Presentation</vt:lpstr>
      <vt:lpstr>PowerPoint Presentation</vt:lpstr>
      <vt:lpstr>PowerPoint Presentation</vt:lpstr>
      <vt:lpstr>Preparing the Adjusted Trial Balance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LENOVO</cp:lastModifiedBy>
  <cp:revision>34</cp:revision>
  <dcterms:created xsi:type="dcterms:W3CDTF">2021-02-28T05:19:49Z</dcterms:created>
  <dcterms:modified xsi:type="dcterms:W3CDTF">2022-02-14T09:03:05Z</dcterms:modified>
</cp:coreProperties>
</file>