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9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3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6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6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ACAA5-3B07-44D3-ACFD-CD4D9E15704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DD57A-1DF5-473C-B957-E5787CAA1C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8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0293" y="223024"/>
            <a:ext cx="11485756" cy="6244684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 smtClean="0"/>
              <a:t>The education system developments from 2020-2025 in Uzbekistan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Infrastructure&amp;Access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Between the 2018/2019 and 2023/2024 academic years, the number of schools rose from 9,774 to 10,750 by start of 2023/2024 with 748 built over five years</a:t>
            </a:r>
            <a:br>
              <a:rPr lang="en-US" dirty="0" smtClean="0"/>
            </a:br>
            <a:r>
              <a:rPr lang="en-US" dirty="0" smtClean="0"/>
              <a:t>- Preschool coverage increased eightfold, with number of kindergartens growing to – 38,000 and attendance rising from 27% in 2017 to 76-77% by 2025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Curriculum Reform&amp; Inclusion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Preschool coverage increased eightfold with the number of kindergartens growing to – 38,000 and attendance rising from 27% in 2017 to 76-77% by 2025.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Digitalization &amp; Teacher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By 2023-2024 100% of schools connected to Internet and Wi-Fi in 2024 , approximately </a:t>
            </a:r>
            <a:br>
              <a:rPr lang="en-US" dirty="0" smtClean="0"/>
            </a:br>
            <a:r>
              <a:rPr lang="en-US" dirty="0" smtClean="0"/>
              <a:t>400 billions UZS allocated for digitalization.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Higher Education &amp; Universities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Student Enrollment climbed to – 1.3 million , and the number of universities grew from 77 to 213 including 97 private/ foreign institutions.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0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3731" y="245327"/>
            <a:ext cx="11550805" cy="64454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education system developments from 2020-2025 in Kazakhstan.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Infrastructure&amp;Access</a:t>
            </a:r>
            <a:r>
              <a:rPr lang="en-US" b="1" dirty="0" smtClean="0"/>
              <a:t>.</a:t>
            </a:r>
            <a:br>
              <a:rPr lang="en-US" b="1" dirty="0" smtClean="0"/>
            </a:br>
            <a:r>
              <a:rPr lang="en-US" dirty="0" smtClean="0"/>
              <a:t>-</a:t>
            </a:r>
            <a:r>
              <a:rPr lang="en-US" sz="2400" dirty="0" smtClean="0"/>
              <a:t>The NDP through 2025 aimed to build 800 new schools, modernize 5,000 existing ones, and eliminate three-shift schooling by mid-2025. By early 2025, 257 new ,,Comfort Schools,, had opened, providing 373,000 additional student places- over 40 %  located in rural areas.</a:t>
            </a:r>
            <a:br>
              <a:rPr lang="en-US" sz="2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Higher </a:t>
            </a:r>
            <a:r>
              <a:rPr lang="en-US" b="1" dirty="0" err="1" smtClean="0"/>
              <a:t>ecucation</a:t>
            </a:r>
            <a:r>
              <a:rPr lang="en-US" b="1" dirty="0" smtClean="0"/>
              <a:t> &amp; Internationalization.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- Kazakhstan actively pursued becoming a regional academic hub by welcoming branches of global universities; by early 2025, 11 foreign campuses were scheduled to open, including institutions like Cardiff University</a:t>
            </a:r>
            <a:br>
              <a:rPr lang="en-US" sz="2400" dirty="0" smtClean="0"/>
            </a:br>
            <a:r>
              <a:rPr lang="en-US" sz="2400" dirty="0" smtClean="0"/>
              <a:t>- In 2025, AI education received a boost with the AI‑SANA program, aiming to engage 100,000 participants in AI-related studies, supported by international experts from Stanford and Imperial College</a:t>
            </a:r>
            <a:br>
              <a:rPr lang="en-US" sz="2400" dirty="0" smtClean="0"/>
            </a:br>
            <a:r>
              <a:rPr lang="en-US" sz="2400" dirty="0" smtClean="0"/>
              <a:t>- Leading universities, including </a:t>
            </a:r>
            <a:r>
              <a:rPr lang="en-US" sz="2400" dirty="0" err="1" smtClean="0"/>
              <a:t>Nazarbayev</a:t>
            </a:r>
            <a:r>
              <a:rPr lang="en-US" sz="2400" dirty="0" smtClean="0"/>
              <a:t> University, Al‑</a:t>
            </a:r>
            <a:r>
              <a:rPr lang="en-US" sz="2400" dirty="0" err="1" smtClean="0"/>
              <a:t>Farabi</a:t>
            </a:r>
            <a:r>
              <a:rPr lang="en-US" sz="2400" dirty="0" smtClean="0"/>
              <a:t> </a:t>
            </a:r>
            <a:r>
              <a:rPr lang="en-US" sz="2400" dirty="0" err="1" smtClean="0"/>
              <a:t>KazNU</a:t>
            </a:r>
            <a:r>
              <a:rPr lang="en-US" sz="2400" dirty="0" smtClean="0"/>
              <a:t>, ENU and </a:t>
            </a:r>
            <a:r>
              <a:rPr lang="en-US" sz="2400" dirty="0" err="1" smtClean="0"/>
              <a:t>Satbayev</a:t>
            </a:r>
            <a:r>
              <a:rPr lang="en-US" sz="2400" dirty="0" smtClean="0"/>
              <a:t> University, entered global rankings such as THE subject rankings; </a:t>
            </a:r>
            <a:r>
              <a:rPr lang="en-US" sz="2400" dirty="0" err="1" smtClean="0"/>
              <a:t>Nazarbayev</a:t>
            </a:r>
            <a:r>
              <a:rPr lang="en-US" sz="2400" dirty="0" smtClean="0"/>
              <a:t> University was listed among the top 200 globally in Education in 2024</a:t>
            </a:r>
            <a:br>
              <a:rPr lang="en-US" sz="2400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Financing &amp; Investments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Education spending rose from approx. 3.6% of GDP in 2019–2022 toward a projected 7% by 2025, potentially surpassing the OECD average (~5.2%)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Major infrastructure projects—including school construction, modernization, inclusive services, internet and cybersecurity investments—were funded via national budgets and public-private partnerships under initiatives such as </a:t>
            </a:r>
            <a:r>
              <a:rPr lang="en-US" sz="2400" dirty="0" err="1" smtClean="0"/>
              <a:t>Nurly</a:t>
            </a:r>
            <a:r>
              <a:rPr lang="en-US" sz="2400" dirty="0" smtClean="0"/>
              <a:t> </a:t>
            </a:r>
            <a:r>
              <a:rPr lang="en-US" sz="2400" dirty="0" err="1" smtClean="0"/>
              <a:t>Zhol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13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722" y="234176"/>
            <a:ext cx="10515600" cy="5920485"/>
          </a:xfrm>
        </p:spPr>
        <p:txBody>
          <a:bodyPr/>
          <a:lstStyle/>
          <a:p>
            <a:r>
              <a:rPr lang="en-US" dirty="0" smtClean="0"/>
              <a:t>The differences are shown on Power </a:t>
            </a:r>
            <a:r>
              <a:rPr lang="en-US" dirty="0" smtClean="0"/>
              <a:t>BI in the </a:t>
            </a:r>
            <a:r>
              <a:rPr lang="en-US" smtClean="0"/>
              <a:t>next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4157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</Words>
  <Application>Microsoft Office PowerPoint</Application>
  <PresentationFormat>Широкоэкранный</PresentationFormat>
  <Paragraphs>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Muxlisa</dc:creator>
  <cp:lastModifiedBy>Muxlisa</cp:lastModifiedBy>
  <cp:revision>9</cp:revision>
  <dcterms:created xsi:type="dcterms:W3CDTF">2025-07-31T12:06:38Z</dcterms:created>
  <dcterms:modified xsi:type="dcterms:W3CDTF">2025-08-01T22:29:51Z</dcterms:modified>
</cp:coreProperties>
</file>