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5" d="100"/>
          <a:sy n="55" d="100"/>
        </p:scale>
        <p:origin x="19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4E3E61-AE73-4F6E-9121-081F58477E94}" type="datetimeFigureOut">
              <a:rPr lang="zh-CN" altLang="en-US" smtClean="0"/>
              <a:t>2024/12/6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A8E6A8-49A0-45C2-B352-B6DD61BECB94}" type="slidenum">
              <a:rPr lang="zh-CN" altLang="en-US" smtClean="0"/>
              <a:t>‹#›</a:t>
            </a:fld>
            <a:endParaRPr lang="zh-CN" altLang="en-US"/>
          </a:p>
        </p:txBody>
      </p:sp>
    </p:spTree>
    <p:extLst>
      <p:ext uri="{BB962C8B-B14F-4D97-AF65-F5344CB8AC3E}">
        <p14:creationId xmlns:p14="http://schemas.microsoft.com/office/powerpoint/2010/main" val="3629334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A8E6A8-49A0-45C2-B352-B6DD61BECB94}" type="slidenum">
              <a:rPr lang="zh-CN" altLang="en-US" smtClean="0"/>
              <a:t>2</a:t>
            </a:fld>
            <a:endParaRPr lang="zh-CN" altLang="en-US"/>
          </a:p>
        </p:txBody>
      </p:sp>
    </p:spTree>
    <p:extLst>
      <p:ext uri="{BB962C8B-B14F-4D97-AF65-F5344CB8AC3E}">
        <p14:creationId xmlns:p14="http://schemas.microsoft.com/office/powerpoint/2010/main" val="2036977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1F4DC3-57F8-80C9-6D67-0369B48221E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FE4A4C5-CAF5-92D5-8FA5-0835FB5C62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79295A3-5187-A735-E394-EBDBA04CF631}"/>
              </a:ext>
            </a:extLst>
          </p:cNvPr>
          <p:cNvSpPr>
            <a:spLocks noGrp="1"/>
          </p:cNvSpPr>
          <p:nvPr>
            <p:ph type="dt" sz="half" idx="10"/>
          </p:nvPr>
        </p:nvSpPr>
        <p:spPr/>
        <p:txBody>
          <a:bodyPr/>
          <a:lstStyle/>
          <a:p>
            <a:fld id="{D030B8C7-2385-4AB7-BD01-10154D786AD5}" type="datetimeFigureOut">
              <a:rPr lang="zh-CN" altLang="en-US" smtClean="0"/>
              <a:t>2024/12/6</a:t>
            </a:fld>
            <a:endParaRPr lang="zh-CN" altLang="en-US"/>
          </a:p>
        </p:txBody>
      </p:sp>
      <p:sp>
        <p:nvSpPr>
          <p:cNvPr id="5" name="页脚占位符 4">
            <a:extLst>
              <a:ext uri="{FF2B5EF4-FFF2-40B4-BE49-F238E27FC236}">
                <a16:creationId xmlns:a16="http://schemas.microsoft.com/office/drawing/2014/main" id="{BBA7207E-9E86-5344-6370-E3402441AF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1AC308-B002-A929-9F80-992B83F8DC03}"/>
              </a:ext>
            </a:extLst>
          </p:cNvPr>
          <p:cNvSpPr>
            <a:spLocks noGrp="1"/>
          </p:cNvSpPr>
          <p:nvPr>
            <p:ph type="sldNum" sz="quarter" idx="12"/>
          </p:nvPr>
        </p:nvSpPr>
        <p:spPr/>
        <p:txBody>
          <a:bodyPr/>
          <a:lstStyle/>
          <a:p>
            <a:fld id="{FDE1F407-4465-491A-9E26-B31CB3F1FA8D}" type="slidenum">
              <a:rPr lang="zh-CN" altLang="en-US" smtClean="0"/>
              <a:t>‹#›</a:t>
            </a:fld>
            <a:endParaRPr lang="zh-CN" altLang="en-US"/>
          </a:p>
        </p:txBody>
      </p:sp>
    </p:spTree>
    <p:extLst>
      <p:ext uri="{BB962C8B-B14F-4D97-AF65-F5344CB8AC3E}">
        <p14:creationId xmlns:p14="http://schemas.microsoft.com/office/powerpoint/2010/main" val="875153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05265-E1EF-89DA-8F36-EC250077836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8849BC4-3D35-3720-3B35-902E43250B9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E83D1D5-91D2-261C-65B5-5D156EAFFAB1}"/>
              </a:ext>
            </a:extLst>
          </p:cNvPr>
          <p:cNvSpPr>
            <a:spLocks noGrp="1"/>
          </p:cNvSpPr>
          <p:nvPr>
            <p:ph type="dt" sz="half" idx="10"/>
          </p:nvPr>
        </p:nvSpPr>
        <p:spPr/>
        <p:txBody>
          <a:bodyPr/>
          <a:lstStyle/>
          <a:p>
            <a:fld id="{D030B8C7-2385-4AB7-BD01-10154D786AD5}" type="datetimeFigureOut">
              <a:rPr lang="zh-CN" altLang="en-US" smtClean="0"/>
              <a:t>2024/12/6</a:t>
            </a:fld>
            <a:endParaRPr lang="zh-CN" altLang="en-US"/>
          </a:p>
        </p:txBody>
      </p:sp>
      <p:sp>
        <p:nvSpPr>
          <p:cNvPr id="5" name="页脚占位符 4">
            <a:extLst>
              <a:ext uri="{FF2B5EF4-FFF2-40B4-BE49-F238E27FC236}">
                <a16:creationId xmlns:a16="http://schemas.microsoft.com/office/drawing/2014/main" id="{5F7A934A-A6AD-1295-E260-01EB479180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7BB98B-8150-EE0E-84E7-48B5581B782B}"/>
              </a:ext>
            </a:extLst>
          </p:cNvPr>
          <p:cNvSpPr>
            <a:spLocks noGrp="1"/>
          </p:cNvSpPr>
          <p:nvPr>
            <p:ph type="sldNum" sz="quarter" idx="12"/>
          </p:nvPr>
        </p:nvSpPr>
        <p:spPr/>
        <p:txBody>
          <a:bodyPr/>
          <a:lstStyle/>
          <a:p>
            <a:fld id="{FDE1F407-4465-491A-9E26-B31CB3F1FA8D}" type="slidenum">
              <a:rPr lang="zh-CN" altLang="en-US" smtClean="0"/>
              <a:t>‹#›</a:t>
            </a:fld>
            <a:endParaRPr lang="zh-CN" altLang="en-US"/>
          </a:p>
        </p:txBody>
      </p:sp>
    </p:spTree>
    <p:extLst>
      <p:ext uri="{BB962C8B-B14F-4D97-AF65-F5344CB8AC3E}">
        <p14:creationId xmlns:p14="http://schemas.microsoft.com/office/powerpoint/2010/main" val="2630506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D29BDDB-ADBA-856A-679A-BCA4A88CD1F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2C41253-2B63-CA8E-3DD0-4A68CEFF3DE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36119EA-6C15-79E0-680E-25974FD0A694}"/>
              </a:ext>
            </a:extLst>
          </p:cNvPr>
          <p:cNvSpPr>
            <a:spLocks noGrp="1"/>
          </p:cNvSpPr>
          <p:nvPr>
            <p:ph type="dt" sz="half" idx="10"/>
          </p:nvPr>
        </p:nvSpPr>
        <p:spPr/>
        <p:txBody>
          <a:bodyPr/>
          <a:lstStyle/>
          <a:p>
            <a:fld id="{D030B8C7-2385-4AB7-BD01-10154D786AD5}" type="datetimeFigureOut">
              <a:rPr lang="zh-CN" altLang="en-US" smtClean="0"/>
              <a:t>2024/12/6</a:t>
            </a:fld>
            <a:endParaRPr lang="zh-CN" altLang="en-US"/>
          </a:p>
        </p:txBody>
      </p:sp>
      <p:sp>
        <p:nvSpPr>
          <p:cNvPr id="5" name="页脚占位符 4">
            <a:extLst>
              <a:ext uri="{FF2B5EF4-FFF2-40B4-BE49-F238E27FC236}">
                <a16:creationId xmlns:a16="http://schemas.microsoft.com/office/drawing/2014/main" id="{3FB72143-7D97-EFD8-A957-8A0785A508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CD9F38-B962-BFC9-5FE9-7513A79C3DAF}"/>
              </a:ext>
            </a:extLst>
          </p:cNvPr>
          <p:cNvSpPr>
            <a:spLocks noGrp="1"/>
          </p:cNvSpPr>
          <p:nvPr>
            <p:ph type="sldNum" sz="quarter" idx="12"/>
          </p:nvPr>
        </p:nvSpPr>
        <p:spPr/>
        <p:txBody>
          <a:bodyPr/>
          <a:lstStyle/>
          <a:p>
            <a:fld id="{FDE1F407-4465-491A-9E26-B31CB3F1FA8D}" type="slidenum">
              <a:rPr lang="zh-CN" altLang="en-US" smtClean="0"/>
              <a:t>‹#›</a:t>
            </a:fld>
            <a:endParaRPr lang="zh-CN" altLang="en-US"/>
          </a:p>
        </p:txBody>
      </p:sp>
    </p:spTree>
    <p:extLst>
      <p:ext uri="{BB962C8B-B14F-4D97-AF65-F5344CB8AC3E}">
        <p14:creationId xmlns:p14="http://schemas.microsoft.com/office/powerpoint/2010/main" val="3164207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875C90-6A42-785B-AC39-08BC86C8E3D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458276E-E85F-3352-32BE-917E9000D06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C395A42-6F73-EEB5-6E6A-BB93FDC4D6F7}"/>
              </a:ext>
            </a:extLst>
          </p:cNvPr>
          <p:cNvSpPr>
            <a:spLocks noGrp="1"/>
          </p:cNvSpPr>
          <p:nvPr>
            <p:ph type="dt" sz="half" idx="10"/>
          </p:nvPr>
        </p:nvSpPr>
        <p:spPr/>
        <p:txBody>
          <a:bodyPr/>
          <a:lstStyle/>
          <a:p>
            <a:fld id="{D030B8C7-2385-4AB7-BD01-10154D786AD5}" type="datetimeFigureOut">
              <a:rPr lang="zh-CN" altLang="en-US" smtClean="0"/>
              <a:t>2024/12/6</a:t>
            </a:fld>
            <a:endParaRPr lang="zh-CN" altLang="en-US"/>
          </a:p>
        </p:txBody>
      </p:sp>
      <p:sp>
        <p:nvSpPr>
          <p:cNvPr id="5" name="页脚占位符 4">
            <a:extLst>
              <a:ext uri="{FF2B5EF4-FFF2-40B4-BE49-F238E27FC236}">
                <a16:creationId xmlns:a16="http://schemas.microsoft.com/office/drawing/2014/main" id="{A4961F71-C285-B26B-01A9-18AD7B483B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C72096-ED2F-735B-5A50-69168D68EAC6}"/>
              </a:ext>
            </a:extLst>
          </p:cNvPr>
          <p:cNvSpPr>
            <a:spLocks noGrp="1"/>
          </p:cNvSpPr>
          <p:nvPr>
            <p:ph type="sldNum" sz="quarter" idx="12"/>
          </p:nvPr>
        </p:nvSpPr>
        <p:spPr/>
        <p:txBody>
          <a:bodyPr/>
          <a:lstStyle/>
          <a:p>
            <a:fld id="{FDE1F407-4465-491A-9E26-B31CB3F1FA8D}" type="slidenum">
              <a:rPr lang="zh-CN" altLang="en-US" smtClean="0"/>
              <a:t>‹#›</a:t>
            </a:fld>
            <a:endParaRPr lang="zh-CN" altLang="en-US"/>
          </a:p>
        </p:txBody>
      </p:sp>
    </p:spTree>
    <p:extLst>
      <p:ext uri="{BB962C8B-B14F-4D97-AF65-F5344CB8AC3E}">
        <p14:creationId xmlns:p14="http://schemas.microsoft.com/office/powerpoint/2010/main" val="482026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538DC4-96DB-016C-F8D7-DC5164BDE0E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F83232A-1F3E-F8D3-0EF8-48C4A83767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FA5F000-FDBA-5F83-1AA5-44951775E120}"/>
              </a:ext>
            </a:extLst>
          </p:cNvPr>
          <p:cNvSpPr>
            <a:spLocks noGrp="1"/>
          </p:cNvSpPr>
          <p:nvPr>
            <p:ph type="dt" sz="half" idx="10"/>
          </p:nvPr>
        </p:nvSpPr>
        <p:spPr/>
        <p:txBody>
          <a:bodyPr/>
          <a:lstStyle/>
          <a:p>
            <a:fld id="{D030B8C7-2385-4AB7-BD01-10154D786AD5}" type="datetimeFigureOut">
              <a:rPr lang="zh-CN" altLang="en-US" smtClean="0"/>
              <a:t>2024/12/6</a:t>
            </a:fld>
            <a:endParaRPr lang="zh-CN" altLang="en-US"/>
          </a:p>
        </p:txBody>
      </p:sp>
      <p:sp>
        <p:nvSpPr>
          <p:cNvPr id="5" name="页脚占位符 4">
            <a:extLst>
              <a:ext uri="{FF2B5EF4-FFF2-40B4-BE49-F238E27FC236}">
                <a16:creationId xmlns:a16="http://schemas.microsoft.com/office/drawing/2014/main" id="{DA543BA8-127E-3306-AC02-0BB71C3243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178088-DA2C-C308-29F9-EFD565531071}"/>
              </a:ext>
            </a:extLst>
          </p:cNvPr>
          <p:cNvSpPr>
            <a:spLocks noGrp="1"/>
          </p:cNvSpPr>
          <p:nvPr>
            <p:ph type="sldNum" sz="quarter" idx="12"/>
          </p:nvPr>
        </p:nvSpPr>
        <p:spPr/>
        <p:txBody>
          <a:bodyPr/>
          <a:lstStyle/>
          <a:p>
            <a:fld id="{FDE1F407-4465-491A-9E26-B31CB3F1FA8D}" type="slidenum">
              <a:rPr lang="zh-CN" altLang="en-US" smtClean="0"/>
              <a:t>‹#›</a:t>
            </a:fld>
            <a:endParaRPr lang="zh-CN" altLang="en-US"/>
          </a:p>
        </p:txBody>
      </p:sp>
    </p:spTree>
    <p:extLst>
      <p:ext uri="{BB962C8B-B14F-4D97-AF65-F5344CB8AC3E}">
        <p14:creationId xmlns:p14="http://schemas.microsoft.com/office/powerpoint/2010/main" val="4232289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66EC0A-C646-A3A4-6ADA-CDA7BE2ADEC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9FE539-5405-F4F6-C0F5-7D97F80A79D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FE28484-63BB-0561-0EF4-409699E0515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D760901-3506-DE76-936D-345F081185F9}"/>
              </a:ext>
            </a:extLst>
          </p:cNvPr>
          <p:cNvSpPr>
            <a:spLocks noGrp="1"/>
          </p:cNvSpPr>
          <p:nvPr>
            <p:ph type="dt" sz="half" idx="10"/>
          </p:nvPr>
        </p:nvSpPr>
        <p:spPr/>
        <p:txBody>
          <a:bodyPr/>
          <a:lstStyle/>
          <a:p>
            <a:fld id="{D030B8C7-2385-4AB7-BD01-10154D786AD5}" type="datetimeFigureOut">
              <a:rPr lang="zh-CN" altLang="en-US" smtClean="0"/>
              <a:t>2024/12/6</a:t>
            </a:fld>
            <a:endParaRPr lang="zh-CN" altLang="en-US"/>
          </a:p>
        </p:txBody>
      </p:sp>
      <p:sp>
        <p:nvSpPr>
          <p:cNvPr id="6" name="页脚占位符 5">
            <a:extLst>
              <a:ext uri="{FF2B5EF4-FFF2-40B4-BE49-F238E27FC236}">
                <a16:creationId xmlns:a16="http://schemas.microsoft.com/office/drawing/2014/main" id="{F196CEAF-2526-4DDB-ABF8-4310BB0EF49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7954CC-6C9E-63C2-D71D-B70B02E08A1B}"/>
              </a:ext>
            </a:extLst>
          </p:cNvPr>
          <p:cNvSpPr>
            <a:spLocks noGrp="1"/>
          </p:cNvSpPr>
          <p:nvPr>
            <p:ph type="sldNum" sz="quarter" idx="12"/>
          </p:nvPr>
        </p:nvSpPr>
        <p:spPr/>
        <p:txBody>
          <a:bodyPr/>
          <a:lstStyle/>
          <a:p>
            <a:fld id="{FDE1F407-4465-491A-9E26-B31CB3F1FA8D}" type="slidenum">
              <a:rPr lang="zh-CN" altLang="en-US" smtClean="0"/>
              <a:t>‹#›</a:t>
            </a:fld>
            <a:endParaRPr lang="zh-CN" altLang="en-US"/>
          </a:p>
        </p:txBody>
      </p:sp>
    </p:spTree>
    <p:extLst>
      <p:ext uri="{BB962C8B-B14F-4D97-AF65-F5344CB8AC3E}">
        <p14:creationId xmlns:p14="http://schemas.microsoft.com/office/powerpoint/2010/main" val="2211598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4614D-0E4C-285C-27C7-8980145501B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7CD1578-0E57-BA05-7658-D521E6B6C5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D8ADB07-31BD-494D-BE4E-4E4CC3342A8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750414B-CD4C-74E1-A87E-921D9E73AD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1379516-04A7-54DD-3FC0-6DE4C173762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070DE73-F945-06C3-3002-F981474E2AE8}"/>
              </a:ext>
            </a:extLst>
          </p:cNvPr>
          <p:cNvSpPr>
            <a:spLocks noGrp="1"/>
          </p:cNvSpPr>
          <p:nvPr>
            <p:ph type="dt" sz="half" idx="10"/>
          </p:nvPr>
        </p:nvSpPr>
        <p:spPr/>
        <p:txBody>
          <a:bodyPr/>
          <a:lstStyle/>
          <a:p>
            <a:fld id="{D030B8C7-2385-4AB7-BD01-10154D786AD5}" type="datetimeFigureOut">
              <a:rPr lang="zh-CN" altLang="en-US" smtClean="0"/>
              <a:t>2024/12/6</a:t>
            </a:fld>
            <a:endParaRPr lang="zh-CN" altLang="en-US"/>
          </a:p>
        </p:txBody>
      </p:sp>
      <p:sp>
        <p:nvSpPr>
          <p:cNvPr id="8" name="页脚占位符 7">
            <a:extLst>
              <a:ext uri="{FF2B5EF4-FFF2-40B4-BE49-F238E27FC236}">
                <a16:creationId xmlns:a16="http://schemas.microsoft.com/office/drawing/2014/main" id="{0ACBEDD4-DF8A-D799-E6DB-2CBB64B7F5F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FD8315E-61A3-2D7F-1D76-62D3FB9CE6EE}"/>
              </a:ext>
            </a:extLst>
          </p:cNvPr>
          <p:cNvSpPr>
            <a:spLocks noGrp="1"/>
          </p:cNvSpPr>
          <p:nvPr>
            <p:ph type="sldNum" sz="quarter" idx="12"/>
          </p:nvPr>
        </p:nvSpPr>
        <p:spPr/>
        <p:txBody>
          <a:bodyPr/>
          <a:lstStyle/>
          <a:p>
            <a:fld id="{FDE1F407-4465-491A-9E26-B31CB3F1FA8D}" type="slidenum">
              <a:rPr lang="zh-CN" altLang="en-US" smtClean="0"/>
              <a:t>‹#›</a:t>
            </a:fld>
            <a:endParaRPr lang="zh-CN" altLang="en-US"/>
          </a:p>
        </p:txBody>
      </p:sp>
    </p:spTree>
    <p:extLst>
      <p:ext uri="{BB962C8B-B14F-4D97-AF65-F5344CB8AC3E}">
        <p14:creationId xmlns:p14="http://schemas.microsoft.com/office/powerpoint/2010/main" val="313116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C9CB23-EC76-4B50-6C46-D55904B9681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16084F2-14B4-BAE2-1545-21929646FE55}"/>
              </a:ext>
            </a:extLst>
          </p:cNvPr>
          <p:cNvSpPr>
            <a:spLocks noGrp="1"/>
          </p:cNvSpPr>
          <p:nvPr>
            <p:ph type="dt" sz="half" idx="10"/>
          </p:nvPr>
        </p:nvSpPr>
        <p:spPr/>
        <p:txBody>
          <a:bodyPr/>
          <a:lstStyle/>
          <a:p>
            <a:fld id="{D030B8C7-2385-4AB7-BD01-10154D786AD5}" type="datetimeFigureOut">
              <a:rPr lang="zh-CN" altLang="en-US" smtClean="0"/>
              <a:t>2024/12/6</a:t>
            </a:fld>
            <a:endParaRPr lang="zh-CN" altLang="en-US"/>
          </a:p>
        </p:txBody>
      </p:sp>
      <p:sp>
        <p:nvSpPr>
          <p:cNvPr id="4" name="页脚占位符 3">
            <a:extLst>
              <a:ext uri="{FF2B5EF4-FFF2-40B4-BE49-F238E27FC236}">
                <a16:creationId xmlns:a16="http://schemas.microsoft.com/office/drawing/2014/main" id="{27567915-A5FB-46A8-2DD6-A3B03BBBBE5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3EB1764-0663-ADA8-A172-B75AC8064D81}"/>
              </a:ext>
            </a:extLst>
          </p:cNvPr>
          <p:cNvSpPr>
            <a:spLocks noGrp="1"/>
          </p:cNvSpPr>
          <p:nvPr>
            <p:ph type="sldNum" sz="quarter" idx="12"/>
          </p:nvPr>
        </p:nvSpPr>
        <p:spPr/>
        <p:txBody>
          <a:bodyPr/>
          <a:lstStyle/>
          <a:p>
            <a:fld id="{FDE1F407-4465-491A-9E26-B31CB3F1FA8D}" type="slidenum">
              <a:rPr lang="zh-CN" altLang="en-US" smtClean="0"/>
              <a:t>‹#›</a:t>
            </a:fld>
            <a:endParaRPr lang="zh-CN" altLang="en-US"/>
          </a:p>
        </p:txBody>
      </p:sp>
    </p:spTree>
    <p:extLst>
      <p:ext uri="{BB962C8B-B14F-4D97-AF65-F5344CB8AC3E}">
        <p14:creationId xmlns:p14="http://schemas.microsoft.com/office/powerpoint/2010/main" val="333901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3263FFC-D16D-3B9E-8835-8513BBD1430B}"/>
              </a:ext>
            </a:extLst>
          </p:cNvPr>
          <p:cNvSpPr>
            <a:spLocks noGrp="1"/>
          </p:cNvSpPr>
          <p:nvPr>
            <p:ph type="dt" sz="half" idx="10"/>
          </p:nvPr>
        </p:nvSpPr>
        <p:spPr/>
        <p:txBody>
          <a:bodyPr/>
          <a:lstStyle/>
          <a:p>
            <a:fld id="{D030B8C7-2385-4AB7-BD01-10154D786AD5}" type="datetimeFigureOut">
              <a:rPr lang="zh-CN" altLang="en-US" smtClean="0"/>
              <a:t>2024/12/6</a:t>
            </a:fld>
            <a:endParaRPr lang="zh-CN" altLang="en-US"/>
          </a:p>
        </p:txBody>
      </p:sp>
      <p:sp>
        <p:nvSpPr>
          <p:cNvPr id="3" name="页脚占位符 2">
            <a:extLst>
              <a:ext uri="{FF2B5EF4-FFF2-40B4-BE49-F238E27FC236}">
                <a16:creationId xmlns:a16="http://schemas.microsoft.com/office/drawing/2014/main" id="{28F192C3-1A24-04B6-223D-6C34C4FF302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EE1A7CC-9866-CD97-89EE-E38410BCBFC1}"/>
              </a:ext>
            </a:extLst>
          </p:cNvPr>
          <p:cNvSpPr>
            <a:spLocks noGrp="1"/>
          </p:cNvSpPr>
          <p:nvPr>
            <p:ph type="sldNum" sz="quarter" idx="12"/>
          </p:nvPr>
        </p:nvSpPr>
        <p:spPr/>
        <p:txBody>
          <a:bodyPr/>
          <a:lstStyle/>
          <a:p>
            <a:fld id="{FDE1F407-4465-491A-9E26-B31CB3F1FA8D}" type="slidenum">
              <a:rPr lang="zh-CN" altLang="en-US" smtClean="0"/>
              <a:t>‹#›</a:t>
            </a:fld>
            <a:endParaRPr lang="zh-CN" altLang="en-US"/>
          </a:p>
        </p:txBody>
      </p:sp>
    </p:spTree>
    <p:extLst>
      <p:ext uri="{BB962C8B-B14F-4D97-AF65-F5344CB8AC3E}">
        <p14:creationId xmlns:p14="http://schemas.microsoft.com/office/powerpoint/2010/main" val="2299713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5C2200-A3A9-0CE7-26CD-9C3EBCF7888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9DC299F-891F-61E7-2961-FA487B98F9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B92519D-2D3A-75BE-5E1A-F662915560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A7DBDD0-489F-1483-7050-26FBF176D686}"/>
              </a:ext>
            </a:extLst>
          </p:cNvPr>
          <p:cNvSpPr>
            <a:spLocks noGrp="1"/>
          </p:cNvSpPr>
          <p:nvPr>
            <p:ph type="dt" sz="half" idx="10"/>
          </p:nvPr>
        </p:nvSpPr>
        <p:spPr/>
        <p:txBody>
          <a:bodyPr/>
          <a:lstStyle/>
          <a:p>
            <a:fld id="{D030B8C7-2385-4AB7-BD01-10154D786AD5}" type="datetimeFigureOut">
              <a:rPr lang="zh-CN" altLang="en-US" smtClean="0"/>
              <a:t>2024/12/6</a:t>
            </a:fld>
            <a:endParaRPr lang="zh-CN" altLang="en-US"/>
          </a:p>
        </p:txBody>
      </p:sp>
      <p:sp>
        <p:nvSpPr>
          <p:cNvPr id="6" name="页脚占位符 5">
            <a:extLst>
              <a:ext uri="{FF2B5EF4-FFF2-40B4-BE49-F238E27FC236}">
                <a16:creationId xmlns:a16="http://schemas.microsoft.com/office/drawing/2014/main" id="{DA169DBB-31CC-296A-DFDC-6BAB98FD482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DC707B-7F85-2666-67DF-152422FD3697}"/>
              </a:ext>
            </a:extLst>
          </p:cNvPr>
          <p:cNvSpPr>
            <a:spLocks noGrp="1"/>
          </p:cNvSpPr>
          <p:nvPr>
            <p:ph type="sldNum" sz="quarter" idx="12"/>
          </p:nvPr>
        </p:nvSpPr>
        <p:spPr/>
        <p:txBody>
          <a:bodyPr/>
          <a:lstStyle/>
          <a:p>
            <a:fld id="{FDE1F407-4465-491A-9E26-B31CB3F1FA8D}" type="slidenum">
              <a:rPr lang="zh-CN" altLang="en-US" smtClean="0"/>
              <a:t>‹#›</a:t>
            </a:fld>
            <a:endParaRPr lang="zh-CN" altLang="en-US"/>
          </a:p>
        </p:txBody>
      </p:sp>
    </p:spTree>
    <p:extLst>
      <p:ext uri="{BB962C8B-B14F-4D97-AF65-F5344CB8AC3E}">
        <p14:creationId xmlns:p14="http://schemas.microsoft.com/office/powerpoint/2010/main" val="2912522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EE324E-1338-5247-47BC-2347B8E3B8C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0334274-5BA1-286A-457E-65235F1C51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2FF70E0-C001-4AC0-DFCF-6D49292A61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CE5600B-1889-FFDF-BF48-59EB70D3CEC9}"/>
              </a:ext>
            </a:extLst>
          </p:cNvPr>
          <p:cNvSpPr>
            <a:spLocks noGrp="1"/>
          </p:cNvSpPr>
          <p:nvPr>
            <p:ph type="dt" sz="half" idx="10"/>
          </p:nvPr>
        </p:nvSpPr>
        <p:spPr/>
        <p:txBody>
          <a:bodyPr/>
          <a:lstStyle/>
          <a:p>
            <a:fld id="{D030B8C7-2385-4AB7-BD01-10154D786AD5}" type="datetimeFigureOut">
              <a:rPr lang="zh-CN" altLang="en-US" smtClean="0"/>
              <a:t>2024/12/6</a:t>
            </a:fld>
            <a:endParaRPr lang="zh-CN" altLang="en-US"/>
          </a:p>
        </p:txBody>
      </p:sp>
      <p:sp>
        <p:nvSpPr>
          <p:cNvPr id="6" name="页脚占位符 5">
            <a:extLst>
              <a:ext uri="{FF2B5EF4-FFF2-40B4-BE49-F238E27FC236}">
                <a16:creationId xmlns:a16="http://schemas.microsoft.com/office/drawing/2014/main" id="{4253ECDB-EF24-E941-1397-42FB6B3CDB4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1AB915D-88CD-CB24-0BA7-E08BEB152163}"/>
              </a:ext>
            </a:extLst>
          </p:cNvPr>
          <p:cNvSpPr>
            <a:spLocks noGrp="1"/>
          </p:cNvSpPr>
          <p:nvPr>
            <p:ph type="sldNum" sz="quarter" idx="12"/>
          </p:nvPr>
        </p:nvSpPr>
        <p:spPr/>
        <p:txBody>
          <a:bodyPr/>
          <a:lstStyle/>
          <a:p>
            <a:fld id="{FDE1F407-4465-491A-9E26-B31CB3F1FA8D}" type="slidenum">
              <a:rPr lang="zh-CN" altLang="en-US" smtClean="0"/>
              <a:t>‹#›</a:t>
            </a:fld>
            <a:endParaRPr lang="zh-CN" altLang="en-US"/>
          </a:p>
        </p:txBody>
      </p:sp>
    </p:spTree>
    <p:extLst>
      <p:ext uri="{BB962C8B-B14F-4D97-AF65-F5344CB8AC3E}">
        <p14:creationId xmlns:p14="http://schemas.microsoft.com/office/powerpoint/2010/main" val="4172943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B5A8AA3-3C7D-C65E-0882-10957C591A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75DC840-89E3-2297-781B-170E4DDFAC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C99E609-6183-B449-D9DE-621A98072B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30B8C7-2385-4AB7-BD01-10154D786AD5}" type="datetimeFigureOut">
              <a:rPr lang="zh-CN" altLang="en-US" smtClean="0"/>
              <a:t>2024/12/6</a:t>
            </a:fld>
            <a:endParaRPr lang="zh-CN" altLang="en-US"/>
          </a:p>
        </p:txBody>
      </p:sp>
      <p:sp>
        <p:nvSpPr>
          <p:cNvPr id="5" name="页脚占位符 4">
            <a:extLst>
              <a:ext uri="{FF2B5EF4-FFF2-40B4-BE49-F238E27FC236}">
                <a16:creationId xmlns:a16="http://schemas.microsoft.com/office/drawing/2014/main" id="{5DF8A8D6-9D2A-A92D-05D4-AF795811AD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910ED76-AD90-532C-E7BD-CAAEE87BFE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E1F407-4465-491A-9E26-B31CB3F1FA8D}" type="slidenum">
              <a:rPr lang="zh-CN" altLang="en-US" smtClean="0"/>
              <a:t>‹#›</a:t>
            </a:fld>
            <a:endParaRPr lang="zh-CN" altLang="en-US"/>
          </a:p>
        </p:txBody>
      </p:sp>
    </p:spTree>
    <p:extLst>
      <p:ext uri="{BB962C8B-B14F-4D97-AF65-F5344CB8AC3E}">
        <p14:creationId xmlns:p14="http://schemas.microsoft.com/office/powerpoint/2010/main" val="4164329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BD46D120-6829-49F4-ACBE-7C0FD92378B1}"/>
              </a:ext>
            </a:extLst>
          </p:cNvPr>
          <p:cNvSpPr>
            <a:spLocks noChangeAspect="1" noChangeArrowheads="1"/>
          </p:cNvSpPr>
          <p:nvPr/>
        </p:nvSpPr>
        <p:spPr bwMode="auto">
          <a:xfrm>
            <a:off x="3940629" y="1273629"/>
            <a:ext cx="2307771" cy="23077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0" name="文本框 9">
            <a:extLst>
              <a:ext uri="{FF2B5EF4-FFF2-40B4-BE49-F238E27FC236}">
                <a16:creationId xmlns:a16="http://schemas.microsoft.com/office/drawing/2014/main" id="{B930D0CA-1D06-1A9A-DE8A-F36C887D11D3}"/>
              </a:ext>
            </a:extLst>
          </p:cNvPr>
          <p:cNvSpPr txBox="1"/>
          <p:nvPr/>
        </p:nvSpPr>
        <p:spPr>
          <a:xfrm>
            <a:off x="518377" y="227039"/>
            <a:ext cx="4722217" cy="677108"/>
          </a:xfrm>
          <a:prstGeom prst="rect">
            <a:avLst/>
          </a:prstGeom>
          <a:noFill/>
        </p:spPr>
        <p:txBody>
          <a:bodyPr wrap="square" rtlCol="0">
            <a:spAutoFit/>
          </a:bodyPr>
          <a:lstStyle/>
          <a:p>
            <a:r>
              <a:rPr lang="en-US" altLang="zh-CN" sz="2000" b="1" i="1" dirty="0">
                <a:latin typeface="Cascadia Code" panose="020B0609020000020004" pitchFamily="49" charset="0"/>
                <a:ea typeface="Cascadia Code" panose="020B0609020000020004" pitchFamily="49" charset="0"/>
                <a:cs typeface="Cascadia Code" panose="020B0609020000020004" pitchFamily="49" charset="0"/>
              </a:rPr>
              <a:t>Data Preprocessing</a:t>
            </a:r>
          </a:p>
          <a:p>
            <a:endParaRPr lang="zh-CN" altLang="en-US" dirty="0"/>
          </a:p>
        </p:txBody>
      </p:sp>
      <p:sp>
        <p:nvSpPr>
          <p:cNvPr id="12" name="文本框 11">
            <a:extLst>
              <a:ext uri="{FF2B5EF4-FFF2-40B4-BE49-F238E27FC236}">
                <a16:creationId xmlns:a16="http://schemas.microsoft.com/office/drawing/2014/main" id="{4ECD52BB-A114-091F-678A-C2C5CC239E6C}"/>
              </a:ext>
            </a:extLst>
          </p:cNvPr>
          <p:cNvSpPr txBox="1"/>
          <p:nvPr/>
        </p:nvSpPr>
        <p:spPr>
          <a:xfrm>
            <a:off x="4143062" y="995464"/>
            <a:ext cx="1688495" cy="1815882"/>
          </a:xfrm>
          <a:prstGeom prst="rect">
            <a:avLst/>
          </a:prstGeom>
          <a:noFill/>
        </p:spPr>
        <p:txBody>
          <a:bodyPr wrap="square">
            <a:spAutoFit/>
          </a:bodyPr>
          <a:lstStyle/>
          <a:p>
            <a:r>
              <a:rPr lang="en-US" altLang="zh-CN" sz="1400" dirty="0">
                <a:latin typeface="Cascadia Code Light" panose="020B0609020000020004" pitchFamily="49" charset="0"/>
                <a:ea typeface="Cascadia Code Light" panose="020B0609020000020004" pitchFamily="49" charset="0"/>
                <a:cs typeface="Cascadia Code Light" panose="020B0609020000020004" pitchFamily="49" charset="0"/>
              </a:rPr>
              <a:t>Based on Figure 1, we can confirm that there are no missing values for the variable of date.</a:t>
            </a:r>
            <a:endParaRPr lang="zh-CN" altLang="en-US" sz="1400" dirty="0">
              <a:latin typeface="Cascadia Code Light" panose="020B0609020000020004" pitchFamily="49" charset="0"/>
              <a:cs typeface="Cascadia Code Light" panose="020B0609020000020004" pitchFamily="49" charset="0"/>
            </a:endParaRPr>
          </a:p>
        </p:txBody>
      </p:sp>
      <p:sp>
        <p:nvSpPr>
          <p:cNvPr id="13" name="文本框 12">
            <a:extLst>
              <a:ext uri="{FF2B5EF4-FFF2-40B4-BE49-F238E27FC236}">
                <a16:creationId xmlns:a16="http://schemas.microsoft.com/office/drawing/2014/main" id="{438C3B19-8382-639B-44D0-602E35CA2C22}"/>
              </a:ext>
            </a:extLst>
          </p:cNvPr>
          <p:cNvSpPr txBox="1"/>
          <p:nvPr/>
        </p:nvSpPr>
        <p:spPr>
          <a:xfrm>
            <a:off x="518377" y="3118509"/>
            <a:ext cx="3925804" cy="738664"/>
          </a:xfrm>
          <a:prstGeom prst="rect">
            <a:avLst/>
          </a:prstGeom>
          <a:noFill/>
        </p:spPr>
        <p:txBody>
          <a:bodyPr wrap="square" rtlCol="0">
            <a:spAutoFit/>
          </a:bodyPr>
          <a:lstStyle/>
          <a:p>
            <a:r>
              <a:rPr lang="en-US" altLang="zh-CN" sz="1400" dirty="0">
                <a:latin typeface="Cascadia Code Light" panose="020B0609020000020004" pitchFamily="49" charset="0"/>
                <a:ea typeface="Cascadia Code Light" panose="020B0609020000020004" pitchFamily="49" charset="0"/>
                <a:cs typeface="Cascadia Code Light" panose="020B0609020000020004" pitchFamily="49" charset="0"/>
              </a:rPr>
              <a:t>Thus, we can create Figure 2 which is the change in the amount of data based on the change of the date.</a:t>
            </a:r>
            <a:endParaRPr lang="zh-CN" altLang="en-US" sz="1400" dirty="0">
              <a:latin typeface="Cascadia Code Light" panose="020B0609020000020004" pitchFamily="49" charset="0"/>
              <a:cs typeface="Cascadia Code Light" panose="020B0609020000020004" pitchFamily="49" charset="0"/>
            </a:endParaRPr>
          </a:p>
        </p:txBody>
      </p:sp>
      <p:sp>
        <p:nvSpPr>
          <p:cNvPr id="14" name="文本框 13">
            <a:extLst>
              <a:ext uri="{FF2B5EF4-FFF2-40B4-BE49-F238E27FC236}">
                <a16:creationId xmlns:a16="http://schemas.microsoft.com/office/drawing/2014/main" id="{D6753823-57A1-2831-FD39-8DFDE7EEBF06}"/>
              </a:ext>
            </a:extLst>
          </p:cNvPr>
          <p:cNvSpPr txBox="1"/>
          <p:nvPr/>
        </p:nvSpPr>
        <p:spPr>
          <a:xfrm>
            <a:off x="4599658" y="3345004"/>
            <a:ext cx="1809994" cy="2893100"/>
          </a:xfrm>
          <a:prstGeom prst="rect">
            <a:avLst/>
          </a:prstGeom>
          <a:noFill/>
        </p:spPr>
        <p:txBody>
          <a:bodyPr wrap="square">
            <a:spAutoFit/>
          </a:bodyPr>
          <a:lstStyle/>
          <a:p>
            <a:r>
              <a:rPr lang="en-US" altLang="zh-CN" sz="1400" dirty="0">
                <a:latin typeface="Cascadia Code Light" panose="020B0609020000020004" pitchFamily="49" charset="0"/>
                <a:cs typeface="Cascadia Code Light" panose="020B0609020000020004" pitchFamily="49" charset="0"/>
              </a:rPr>
              <a:t>As</a:t>
            </a:r>
            <a:r>
              <a:rPr lang="zh-CN" altLang="en-US" sz="1400" dirty="0">
                <a:latin typeface="Cascadia Code Light" panose="020B0609020000020004" pitchFamily="49" charset="0"/>
                <a:cs typeface="Cascadia Code Light" panose="020B0609020000020004" pitchFamily="49" charset="0"/>
              </a:rPr>
              <a:t> </a:t>
            </a:r>
            <a:r>
              <a:rPr lang="en-US" altLang="zh-CN" sz="1400" dirty="0">
                <a:latin typeface="Cascadia Code Light" panose="020B0609020000020004" pitchFamily="49" charset="0"/>
                <a:cs typeface="Cascadia Code Light" panose="020B0609020000020004" pitchFamily="49" charset="0"/>
              </a:rPr>
              <a:t>the daily data volume decreases after the end of 2022, we can choose Dec 31,</a:t>
            </a:r>
            <a:r>
              <a:rPr lang="zh-CN" altLang="en-US" sz="1400" dirty="0">
                <a:latin typeface="Cascadia Code Light" panose="020B0609020000020004" pitchFamily="49" charset="0"/>
                <a:cs typeface="Cascadia Code Light" panose="020B0609020000020004" pitchFamily="49" charset="0"/>
              </a:rPr>
              <a:t> </a:t>
            </a:r>
            <a:r>
              <a:rPr lang="en-US" altLang="zh-CN" sz="1400" dirty="0">
                <a:latin typeface="Cascadia Code Light" panose="020B0609020000020004" pitchFamily="49" charset="0"/>
                <a:cs typeface="Cascadia Code Light" panose="020B0609020000020004" pitchFamily="49" charset="0"/>
              </a:rPr>
              <a:t>2022,</a:t>
            </a:r>
            <a:r>
              <a:rPr lang="zh-CN" altLang="en-US" sz="1400" dirty="0">
                <a:latin typeface="Cascadia Code Light" panose="020B0609020000020004" pitchFamily="49" charset="0"/>
                <a:cs typeface="Cascadia Code Light" panose="020B0609020000020004" pitchFamily="49" charset="0"/>
              </a:rPr>
              <a:t> </a:t>
            </a:r>
            <a:r>
              <a:rPr lang="en-US" altLang="zh-CN" sz="1400" dirty="0">
                <a:latin typeface="Cascadia Code Light" panose="020B0609020000020004" pitchFamily="49" charset="0"/>
                <a:cs typeface="Cascadia Code Light" panose="020B0609020000020004" pitchFamily="49" charset="0"/>
              </a:rPr>
              <a:t>as</a:t>
            </a:r>
            <a:r>
              <a:rPr lang="zh-CN" altLang="en-US" sz="1400" dirty="0">
                <a:latin typeface="Cascadia Code Light" panose="020B0609020000020004" pitchFamily="49" charset="0"/>
                <a:cs typeface="Cascadia Code Light" panose="020B0609020000020004" pitchFamily="49" charset="0"/>
              </a:rPr>
              <a:t> </a:t>
            </a:r>
            <a:r>
              <a:rPr lang="en-US" altLang="zh-CN" sz="1400" dirty="0">
                <a:latin typeface="Cascadia Code Light" panose="020B0609020000020004" pitchFamily="49" charset="0"/>
                <a:cs typeface="Cascadia Code Light" panose="020B0609020000020004" pitchFamily="49" charset="0"/>
              </a:rPr>
              <a:t>the</a:t>
            </a:r>
            <a:r>
              <a:rPr lang="zh-CN" altLang="en-US" sz="1400" dirty="0">
                <a:latin typeface="Cascadia Code Light" panose="020B0609020000020004" pitchFamily="49" charset="0"/>
                <a:cs typeface="Cascadia Code Light" panose="020B0609020000020004" pitchFamily="49" charset="0"/>
              </a:rPr>
              <a:t> </a:t>
            </a:r>
            <a:r>
              <a:rPr lang="en-US" altLang="zh-CN" sz="1400" dirty="0">
                <a:latin typeface="Cascadia Code Light" panose="020B0609020000020004" pitchFamily="49" charset="0"/>
                <a:cs typeface="Cascadia Code Light" panose="020B0609020000020004" pitchFamily="49" charset="0"/>
              </a:rPr>
              <a:t>time</a:t>
            </a:r>
            <a:r>
              <a:rPr lang="zh-CN" altLang="en-US" sz="1400" dirty="0">
                <a:latin typeface="Cascadia Code Light" panose="020B0609020000020004" pitchFamily="49" charset="0"/>
                <a:cs typeface="Cascadia Code Light" panose="020B0609020000020004" pitchFamily="49" charset="0"/>
              </a:rPr>
              <a:t> </a:t>
            </a:r>
            <a:r>
              <a:rPr lang="en-US" altLang="zh-CN" sz="1400" dirty="0">
                <a:latin typeface="Cascadia Code Light" panose="020B0609020000020004" pitchFamily="49" charset="0"/>
                <a:cs typeface="Cascadia Code Light" panose="020B0609020000020004" pitchFamily="49" charset="0"/>
              </a:rPr>
              <a:t>node. </a:t>
            </a:r>
          </a:p>
          <a:p>
            <a:r>
              <a:rPr lang="en-US" altLang="zh-CN" sz="1400" dirty="0">
                <a:latin typeface="Cascadia Code Light" panose="020B0609020000020004" pitchFamily="49" charset="0"/>
                <a:cs typeface="Cascadia Code Light" panose="020B0609020000020004" pitchFamily="49" charset="0"/>
              </a:rPr>
              <a:t>And we can create Figures 3 and 4 depending on this date.</a:t>
            </a:r>
            <a:endParaRPr lang="zh-CN" altLang="en-US" sz="1400" dirty="0">
              <a:latin typeface="Cascadia Code Light" panose="020B0609020000020004" pitchFamily="49" charset="0"/>
              <a:cs typeface="Cascadia Code Light" panose="020B0609020000020004" pitchFamily="49" charset="0"/>
            </a:endParaRPr>
          </a:p>
        </p:txBody>
      </p:sp>
      <p:sp>
        <p:nvSpPr>
          <p:cNvPr id="17" name="文本框 16">
            <a:extLst>
              <a:ext uri="{FF2B5EF4-FFF2-40B4-BE49-F238E27FC236}">
                <a16:creationId xmlns:a16="http://schemas.microsoft.com/office/drawing/2014/main" id="{303599F5-9940-2BD1-C04F-26AA695CD7FA}"/>
              </a:ext>
            </a:extLst>
          </p:cNvPr>
          <p:cNvSpPr txBox="1"/>
          <p:nvPr/>
        </p:nvSpPr>
        <p:spPr>
          <a:xfrm>
            <a:off x="10456139" y="216485"/>
            <a:ext cx="1625093" cy="3323987"/>
          </a:xfrm>
          <a:prstGeom prst="rect">
            <a:avLst/>
          </a:prstGeom>
          <a:noFill/>
        </p:spPr>
        <p:txBody>
          <a:bodyPr wrap="square">
            <a:spAutoFit/>
          </a:bodyPr>
          <a:lstStyle/>
          <a:p>
            <a:r>
              <a:rPr lang="en-US" altLang="zh-CN" sz="1400" dirty="0">
                <a:latin typeface="Cascadia Code Light" panose="020B0609020000020004" pitchFamily="49" charset="0"/>
                <a:ea typeface="Cascadia Code Light" panose="020B0609020000020004" pitchFamily="49" charset="0"/>
                <a:cs typeface="Cascadia Code Light" panose="020B0609020000020004" pitchFamily="49" charset="0"/>
              </a:rPr>
              <a:t>Based on Figures 3 and 4, the U.S. ranks first in the world in terms of the number of confirmed cases and the number of deaths, so we will choose the U.S as a focus of analysis. </a:t>
            </a:r>
            <a:endParaRPr lang="zh-CN" altLang="en-US" sz="1400" dirty="0">
              <a:latin typeface="Cascadia Code Light" panose="020B0609020000020004" pitchFamily="49" charset="0"/>
              <a:cs typeface="Cascadia Code Light" panose="020B0609020000020004" pitchFamily="49" charset="0"/>
            </a:endParaRPr>
          </a:p>
        </p:txBody>
      </p:sp>
      <p:pic>
        <p:nvPicPr>
          <p:cNvPr id="3" name="图片 2">
            <a:extLst>
              <a:ext uri="{FF2B5EF4-FFF2-40B4-BE49-F238E27FC236}">
                <a16:creationId xmlns:a16="http://schemas.microsoft.com/office/drawing/2014/main" id="{EA694C65-9626-8BBB-7F9A-2E07EB4CC8EF}"/>
              </a:ext>
            </a:extLst>
          </p:cNvPr>
          <p:cNvPicPr>
            <a:picLocks noChangeAspect="1"/>
          </p:cNvPicPr>
          <p:nvPr/>
        </p:nvPicPr>
        <p:blipFill>
          <a:blip r:embed="rId2"/>
          <a:stretch>
            <a:fillRect/>
          </a:stretch>
        </p:blipFill>
        <p:spPr>
          <a:xfrm>
            <a:off x="415576" y="727142"/>
            <a:ext cx="3754016" cy="2320443"/>
          </a:xfrm>
          <a:prstGeom prst="rect">
            <a:avLst/>
          </a:prstGeom>
        </p:spPr>
      </p:pic>
      <p:pic>
        <p:nvPicPr>
          <p:cNvPr id="7" name="图片 6">
            <a:extLst>
              <a:ext uri="{FF2B5EF4-FFF2-40B4-BE49-F238E27FC236}">
                <a16:creationId xmlns:a16="http://schemas.microsoft.com/office/drawing/2014/main" id="{6510358B-7204-0B36-D927-87AA42FC22F4}"/>
              </a:ext>
            </a:extLst>
          </p:cNvPr>
          <p:cNvPicPr>
            <a:picLocks noChangeAspect="1"/>
          </p:cNvPicPr>
          <p:nvPr/>
        </p:nvPicPr>
        <p:blipFill>
          <a:blip r:embed="rId3"/>
          <a:stretch>
            <a:fillRect/>
          </a:stretch>
        </p:blipFill>
        <p:spPr>
          <a:xfrm>
            <a:off x="415576" y="3808525"/>
            <a:ext cx="4214328" cy="2604973"/>
          </a:xfrm>
          <a:prstGeom prst="rect">
            <a:avLst/>
          </a:prstGeom>
        </p:spPr>
      </p:pic>
      <p:pic>
        <p:nvPicPr>
          <p:cNvPr id="11" name="图片 10">
            <a:extLst>
              <a:ext uri="{FF2B5EF4-FFF2-40B4-BE49-F238E27FC236}">
                <a16:creationId xmlns:a16="http://schemas.microsoft.com/office/drawing/2014/main" id="{FB984262-11DE-529F-48AD-2F7BCB2CAFC3}"/>
              </a:ext>
            </a:extLst>
          </p:cNvPr>
          <p:cNvPicPr>
            <a:picLocks noChangeAspect="1"/>
          </p:cNvPicPr>
          <p:nvPr/>
        </p:nvPicPr>
        <p:blipFill>
          <a:blip r:embed="rId4"/>
          <a:stretch>
            <a:fillRect/>
          </a:stretch>
        </p:blipFill>
        <p:spPr>
          <a:xfrm>
            <a:off x="6565129" y="3487842"/>
            <a:ext cx="4561907" cy="2819210"/>
          </a:xfrm>
          <a:prstGeom prst="rect">
            <a:avLst/>
          </a:prstGeom>
        </p:spPr>
      </p:pic>
      <p:pic>
        <p:nvPicPr>
          <p:cNvPr id="16" name="图片 15">
            <a:extLst>
              <a:ext uri="{FF2B5EF4-FFF2-40B4-BE49-F238E27FC236}">
                <a16:creationId xmlns:a16="http://schemas.microsoft.com/office/drawing/2014/main" id="{7A46BD26-FB18-3F92-BCD7-70AE31DF8F4B}"/>
              </a:ext>
            </a:extLst>
          </p:cNvPr>
          <p:cNvPicPr>
            <a:picLocks noChangeAspect="1"/>
          </p:cNvPicPr>
          <p:nvPr/>
        </p:nvPicPr>
        <p:blipFill>
          <a:blip r:embed="rId5"/>
          <a:stretch>
            <a:fillRect/>
          </a:stretch>
        </p:blipFill>
        <p:spPr>
          <a:xfrm>
            <a:off x="5844667" y="236674"/>
            <a:ext cx="4431869" cy="2738848"/>
          </a:xfrm>
          <a:prstGeom prst="rect">
            <a:avLst/>
          </a:prstGeom>
        </p:spPr>
      </p:pic>
    </p:spTree>
    <p:extLst>
      <p:ext uri="{BB962C8B-B14F-4D97-AF65-F5344CB8AC3E}">
        <p14:creationId xmlns:p14="http://schemas.microsoft.com/office/powerpoint/2010/main" val="3044396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D6DE900F-AFAD-C9E7-B3AC-DA24C204A4ED}"/>
              </a:ext>
            </a:extLst>
          </p:cNvPr>
          <p:cNvSpPr txBox="1"/>
          <p:nvPr/>
        </p:nvSpPr>
        <p:spPr>
          <a:xfrm>
            <a:off x="354531" y="227039"/>
            <a:ext cx="5662811" cy="677108"/>
          </a:xfrm>
          <a:prstGeom prst="rect">
            <a:avLst/>
          </a:prstGeom>
          <a:noFill/>
        </p:spPr>
        <p:txBody>
          <a:bodyPr wrap="square" rtlCol="0">
            <a:spAutoFit/>
          </a:bodyPr>
          <a:lstStyle/>
          <a:p>
            <a:r>
              <a:rPr lang="en-US" altLang="zh-CN" sz="2000" b="1" i="1" dirty="0">
                <a:latin typeface="Cascadia Code" panose="020B0609020000020004" pitchFamily="49" charset="0"/>
                <a:ea typeface="Cascadia Code" panose="020B0609020000020004" pitchFamily="49" charset="0"/>
                <a:cs typeface="Cascadia Code" panose="020B0609020000020004" pitchFamily="49" charset="0"/>
              </a:rPr>
              <a:t>United States epidemic data analysis</a:t>
            </a:r>
          </a:p>
          <a:p>
            <a:endParaRPr lang="zh-CN" altLang="en-US" dirty="0"/>
          </a:p>
        </p:txBody>
      </p:sp>
      <p:pic>
        <p:nvPicPr>
          <p:cNvPr id="3" name="图片 2">
            <a:extLst>
              <a:ext uri="{FF2B5EF4-FFF2-40B4-BE49-F238E27FC236}">
                <a16:creationId xmlns:a16="http://schemas.microsoft.com/office/drawing/2014/main" id="{4D7C1680-91FC-376D-4B32-7E270E9B806B}"/>
              </a:ext>
            </a:extLst>
          </p:cNvPr>
          <p:cNvPicPr>
            <a:picLocks noChangeAspect="1"/>
          </p:cNvPicPr>
          <p:nvPr/>
        </p:nvPicPr>
        <p:blipFill>
          <a:blip r:embed="rId3"/>
          <a:stretch>
            <a:fillRect/>
          </a:stretch>
        </p:blipFill>
        <p:spPr>
          <a:xfrm>
            <a:off x="608185" y="722108"/>
            <a:ext cx="4801363" cy="2967191"/>
          </a:xfrm>
          <a:prstGeom prst="rect">
            <a:avLst/>
          </a:prstGeom>
        </p:spPr>
      </p:pic>
      <p:pic>
        <p:nvPicPr>
          <p:cNvPr id="5" name="图片 4">
            <a:extLst>
              <a:ext uri="{FF2B5EF4-FFF2-40B4-BE49-F238E27FC236}">
                <a16:creationId xmlns:a16="http://schemas.microsoft.com/office/drawing/2014/main" id="{739CFB21-3B25-5A2D-73C8-19D36A30910D}"/>
              </a:ext>
            </a:extLst>
          </p:cNvPr>
          <p:cNvPicPr>
            <a:picLocks noChangeAspect="1"/>
          </p:cNvPicPr>
          <p:nvPr/>
        </p:nvPicPr>
        <p:blipFill>
          <a:blip r:embed="rId4"/>
          <a:stretch>
            <a:fillRect/>
          </a:stretch>
        </p:blipFill>
        <p:spPr>
          <a:xfrm>
            <a:off x="6871305" y="174744"/>
            <a:ext cx="4966164" cy="3069037"/>
          </a:xfrm>
          <a:prstGeom prst="rect">
            <a:avLst/>
          </a:prstGeom>
        </p:spPr>
      </p:pic>
      <p:pic>
        <p:nvPicPr>
          <p:cNvPr id="13" name="图片 12">
            <a:extLst>
              <a:ext uri="{FF2B5EF4-FFF2-40B4-BE49-F238E27FC236}">
                <a16:creationId xmlns:a16="http://schemas.microsoft.com/office/drawing/2014/main" id="{8D797ACD-54CC-11A8-5DCC-6F7CE2549582}"/>
              </a:ext>
            </a:extLst>
          </p:cNvPr>
          <p:cNvPicPr>
            <a:picLocks noChangeAspect="1"/>
          </p:cNvPicPr>
          <p:nvPr/>
        </p:nvPicPr>
        <p:blipFill>
          <a:blip r:embed="rId5"/>
          <a:stretch>
            <a:fillRect/>
          </a:stretch>
        </p:blipFill>
        <p:spPr>
          <a:xfrm>
            <a:off x="1776841" y="3715126"/>
            <a:ext cx="4976359" cy="3075337"/>
          </a:xfrm>
          <a:prstGeom prst="rect">
            <a:avLst/>
          </a:prstGeom>
        </p:spPr>
      </p:pic>
      <p:pic>
        <p:nvPicPr>
          <p:cNvPr id="16" name="图片 15">
            <a:extLst>
              <a:ext uri="{FF2B5EF4-FFF2-40B4-BE49-F238E27FC236}">
                <a16:creationId xmlns:a16="http://schemas.microsoft.com/office/drawing/2014/main" id="{D747D019-90A6-510F-CDB1-02D6816B1772}"/>
              </a:ext>
            </a:extLst>
          </p:cNvPr>
          <p:cNvPicPr>
            <a:picLocks noChangeAspect="1"/>
          </p:cNvPicPr>
          <p:nvPr/>
        </p:nvPicPr>
        <p:blipFill>
          <a:blip r:embed="rId6"/>
          <a:stretch>
            <a:fillRect/>
          </a:stretch>
        </p:blipFill>
        <p:spPr>
          <a:xfrm>
            <a:off x="6782454" y="3614220"/>
            <a:ext cx="5262665" cy="3252271"/>
          </a:xfrm>
          <a:prstGeom prst="rect">
            <a:avLst/>
          </a:prstGeom>
        </p:spPr>
      </p:pic>
      <p:sp>
        <p:nvSpPr>
          <p:cNvPr id="18" name="文本框 17">
            <a:extLst>
              <a:ext uri="{FF2B5EF4-FFF2-40B4-BE49-F238E27FC236}">
                <a16:creationId xmlns:a16="http://schemas.microsoft.com/office/drawing/2014/main" id="{BABB3DD5-3C23-BFAA-87E8-16962C929A7A}"/>
              </a:ext>
            </a:extLst>
          </p:cNvPr>
          <p:cNvSpPr txBox="1"/>
          <p:nvPr/>
        </p:nvSpPr>
        <p:spPr>
          <a:xfrm>
            <a:off x="5434083" y="925160"/>
            <a:ext cx="1566844" cy="2031325"/>
          </a:xfrm>
          <a:prstGeom prst="rect">
            <a:avLst/>
          </a:prstGeom>
          <a:noFill/>
        </p:spPr>
        <p:txBody>
          <a:bodyPr wrap="square">
            <a:spAutoFit/>
          </a:bodyPr>
          <a:lstStyle/>
          <a:p>
            <a:r>
              <a:rPr lang="en-US" altLang="zh-CN" sz="1400" dirty="0">
                <a:latin typeface="Cascadia Code Light" panose="020B0609020000020004" pitchFamily="49" charset="0"/>
                <a:ea typeface="Cascadia Code Light" panose="020B0609020000020004" pitchFamily="49" charset="0"/>
                <a:cs typeface="Cascadia Code Light" panose="020B0609020000020004" pitchFamily="49" charset="0"/>
              </a:rPr>
              <a:t>Here</a:t>
            </a:r>
            <a:r>
              <a:rPr lang="zh-CN" altLang="en-US" sz="1400" dirty="0">
                <a:latin typeface="Cascadia Code Light" panose="020B0609020000020004" pitchFamily="49" charset="0"/>
                <a:ea typeface="Cascadia Code ExtraLight" panose="020B0609020000020004" pitchFamily="49" charset="0"/>
                <a:cs typeface="Cascadia Code Light" panose="020B0609020000020004" pitchFamily="49" charset="0"/>
              </a:rPr>
              <a:t>’</a:t>
            </a:r>
            <a:r>
              <a:rPr lang="en-US" altLang="zh-CN" sz="1400" dirty="0">
                <a:latin typeface="Cascadia Code Light" panose="020B0609020000020004" pitchFamily="49" charset="0"/>
                <a:ea typeface="Cascadia Code Light" panose="020B0609020000020004" pitchFamily="49" charset="0"/>
                <a:cs typeface="Cascadia Code Light" panose="020B0609020000020004" pitchFamily="49" charset="0"/>
              </a:rPr>
              <a:t>re</a:t>
            </a:r>
            <a:r>
              <a:rPr lang="zh-CN" altLang="en-US" sz="1400" dirty="0">
                <a:latin typeface="Cascadia Code Light" panose="020B0609020000020004" pitchFamily="49" charset="0"/>
                <a:ea typeface="Cascadia Code ExtraLight" panose="020B0609020000020004" pitchFamily="49" charset="0"/>
                <a:cs typeface="Cascadia Code Light" panose="020B0609020000020004" pitchFamily="49" charset="0"/>
              </a:rPr>
              <a:t> </a:t>
            </a:r>
            <a:r>
              <a:rPr lang="en-US" altLang="zh-CN" sz="1400" dirty="0">
                <a:latin typeface="Cascadia Code Light" panose="020B0609020000020004" pitchFamily="49" charset="0"/>
                <a:ea typeface="Cascadia Code Light" panose="020B0609020000020004" pitchFamily="49" charset="0"/>
                <a:cs typeface="Cascadia Code Light" panose="020B0609020000020004" pitchFamily="49" charset="0"/>
              </a:rPr>
              <a:t>the daily changes in the number of new confirmed and new deaths as shown in Figure 5 and 6.</a:t>
            </a:r>
            <a:endParaRPr lang="zh-CN" altLang="en-US" sz="1400" dirty="0">
              <a:latin typeface="Cascadia Code Light" panose="020B0609020000020004" pitchFamily="49" charset="0"/>
              <a:cs typeface="Cascadia Code Light" panose="020B0609020000020004" pitchFamily="49" charset="0"/>
            </a:endParaRPr>
          </a:p>
        </p:txBody>
      </p:sp>
      <p:sp>
        <p:nvSpPr>
          <p:cNvPr id="20" name="文本框 19">
            <a:extLst>
              <a:ext uri="{FF2B5EF4-FFF2-40B4-BE49-F238E27FC236}">
                <a16:creationId xmlns:a16="http://schemas.microsoft.com/office/drawing/2014/main" id="{E5EA6793-E148-E3A9-E707-DDF4E9551711}"/>
              </a:ext>
            </a:extLst>
          </p:cNvPr>
          <p:cNvSpPr txBox="1"/>
          <p:nvPr/>
        </p:nvSpPr>
        <p:spPr>
          <a:xfrm>
            <a:off x="1" y="3684490"/>
            <a:ext cx="1938968" cy="2893100"/>
          </a:xfrm>
          <a:prstGeom prst="rect">
            <a:avLst/>
          </a:prstGeom>
          <a:noFill/>
        </p:spPr>
        <p:txBody>
          <a:bodyPr wrap="square">
            <a:spAutoFit/>
          </a:bodyPr>
          <a:lstStyle/>
          <a:p>
            <a:r>
              <a:rPr lang="en-US" altLang="zh-CN" sz="1400" dirty="0">
                <a:latin typeface="Cascadia Code Light" panose="020B0609020000020004" pitchFamily="49" charset="0"/>
                <a:ea typeface="Cascadia Code Light" panose="020B0609020000020004" pitchFamily="49" charset="0"/>
                <a:cs typeface="Cascadia Code Light" panose="020B0609020000020004" pitchFamily="49" charset="0"/>
              </a:rPr>
              <a:t>Next, I analyzed the variation in new confirmed across states. Considering that the total population of each state is different, I compare new confirmed per million people across states.</a:t>
            </a:r>
            <a:endParaRPr lang="zh-CN" altLang="en-US" dirty="0">
              <a:latin typeface="Cascadia Code Light" panose="020B0609020000020004" pitchFamily="49" charset="0"/>
              <a:cs typeface="Cascadia Code Light" panose="020B0609020000020004" pitchFamily="49" charset="0"/>
            </a:endParaRPr>
          </a:p>
        </p:txBody>
      </p:sp>
      <p:sp>
        <p:nvSpPr>
          <p:cNvPr id="22" name="文本框 21">
            <a:extLst>
              <a:ext uri="{FF2B5EF4-FFF2-40B4-BE49-F238E27FC236}">
                <a16:creationId xmlns:a16="http://schemas.microsoft.com/office/drawing/2014/main" id="{42D5ABC5-0AED-14C3-04B4-AAE151BD452E}"/>
              </a:ext>
            </a:extLst>
          </p:cNvPr>
          <p:cNvSpPr txBox="1"/>
          <p:nvPr/>
        </p:nvSpPr>
        <p:spPr>
          <a:xfrm>
            <a:off x="5663202" y="3111163"/>
            <a:ext cx="6871771" cy="584775"/>
          </a:xfrm>
          <a:prstGeom prst="rect">
            <a:avLst/>
          </a:prstGeom>
          <a:noFill/>
        </p:spPr>
        <p:txBody>
          <a:bodyPr wrap="square">
            <a:spAutoFit/>
          </a:bodyPr>
          <a:lstStyle/>
          <a:p>
            <a:r>
              <a:rPr lang="en-US" altLang="zh-CN" sz="1400" dirty="0">
                <a:latin typeface="Cascadia Code Light" panose="020B0609020000020004" pitchFamily="49" charset="0"/>
                <a:ea typeface="Cascadia Code Light" panose="020B0609020000020004" pitchFamily="49" charset="0"/>
                <a:cs typeface="Cascadia Code Light" panose="020B0609020000020004" pitchFamily="49" charset="0"/>
              </a:rPr>
              <a:t>If we restrict the time period within 2020, we can see the difference in new confirmed from state to state</a:t>
            </a:r>
            <a:r>
              <a:rPr lang="en-US" altLang="zh-CN" dirty="0">
                <a:latin typeface="Cascadia Code Light" panose="020B0609020000020004" pitchFamily="49" charset="0"/>
                <a:ea typeface="Cascadia Code Light" panose="020B0609020000020004" pitchFamily="49" charset="0"/>
                <a:cs typeface="Cascadia Code Light" panose="020B0609020000020004" pitchFamily="49" charset="0"/>
              </a:rPr>
              <a:t>.</a:t>
            </a:r>
            <a:endParaRPr lang="zh-CN" altLang="en-US" dirty="0">
              <a:latin typeface="Cascadia Code Light" panose="020B0609020000020004" pitchFamily="49" charset="0"/>
              <a:cs typeface="Cascadia Code Light" panose="020B0609020000020004" pitchFamily="49" charset="0"/>
            </a:endParaRPr>
          </a:p>
        </p:txBody>
      </p:sp>
    </p:spTree>
    <p:extLst>
      <p:ext uri="{BB962C8B-B14F-4D97-AF65-F5344CB8AC3E}">
        <p14:creationId xmlns:p14="http://schemas.microsoft.com/office/powerpoint/2010/main" val="3663887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25080AF7-0B39-5975-1207-895FEC8D060E}"/>
              </a:ext>
            </a:extLst>
          </p:cNvPr>
          <p:cNvSpPr txBox="1"/>
          <p:nvPr/>
        </p:nvSpPr>
        <p:spPr>
          <a:xfrm>
            <a:off x="354530" y="167014"/>
            <a:ext cx="5662811" cy="677108"/>
          </a:xfrm>
          <a:prstGeom prst="rect">
            <a:avLst/>
          </a:prstGeom>
          <a:noFill/>
        </p:spPr>
        <p:txBody>
          <a:bodyPr wrap="square" rtlCol="0">
            <a:spAutoFit/>
          </a:bodyPr>
          <a:lstStyle/>
          <a:p>
            <a:r>
              <a:rPr lang="en-US" altLang="zh-CN" sz="2000" b="1" i="1" dirty="0">
                <a:latin typeface="Cascadia Code" panose="020B0609020000020004" pitchFamily="49" charset="0"/>
                <a:ea typeface="Cascadia Code" panose="020B0609020000020004" pitchFamily="49" charset="0"/>
                <a:cs typeface="Cascadia Code" panose="020B0609020000020004" pitchFamily="49" charset="0"/>
              </a:rPr>
              <a:t>The effect of Policy on the epidemic</a:t>
            </a:r>
          </a:p>
          <a:p>
            <a:endParaRPr lang="zh-CN" altLang="en-US" dirty="0"/>
          </a:p>
        </p:txBody>
      </p:sp>
      <p:pic>
        <p:nvPicPr>
          <p:cNvPr id="3" name="图片 2">
            <a:extLst>
              <a:ext uri="{FF2B5EF4-FFF2-40B4-BE49-F238E27FC236}">
                <a16:creationId xmlns:a16="http://schemas.microsoft.com/office/drawing/2014/main" id="{27E98812-8111-4003-8C47-4B424263AC82}"/>
              </a:ext>
            </a:extLst>
          </p:cNvPr>
          <p:cNvPicPr>
            <a:picLocks noChangeAspect="1"/>
          </p:cNvPicPr>
          <p:nvPr/>
        </p:nvPicPr>
        <p:blipFill>
          <a:blip r:embed="rId2"/>
          <a:stretch>
            <a:fillRect/>
          </a:stretch>
        </p:blipFill>
        <p:spPr>
          <a:xfrm>
            <a:off x="1837806" y="540967"/>
            <a:ext cx="4778841" cy="3330881"/>
          </a:xfrm>
          <a:prstGeom prst="rect">
            <a:avLst/>
          </a:prstGeom>
        </p:spPr>
      </p:pic>
      <p:pic>
        <p:nvPicPr>
          <p:cNvPr id="10" name="图片 9">
            <a:extLst>
              <a:ext uri="{FF2B5EF4-FFF2-40B4-BE49-F238E27FC236}">
                <a16:creationId xmlns:a16="http://schemas.microsoft.com/office/drawing/2014/main" id="{00CCD3BD-258E-F1D2-8F83-DAB4A2242909}"/>
              </a:ext>
            </a:extLst>
          </p:cNvPr>
          <p:cNvPicPr>
            <a:picLocks noChangeAspect="1"/>
          </p:cNvPicPr>
          <p:nvPr/>
        </p:nvPicPr>
        <p:blipFill>
          <a:blip r:embed="rId3"/>
          <a:stretch>
            <a:fillRect/>
          </a:stretch>
        </p:blipFill>
        <p:spPr>
          <a:xfrm>
            <a:off x="7042652" y="1422672"/>
            <a:ext cx="3764997" cy="2326729"/>
          </a:xfrm>
          <a:prstGeom prst="rect">
            <a:avLst/>
          </a:prstGeom>
        </p:spPr>
      </p:pic>
      <p:pic>
        <p:nvPicPr>
          <p:cNvPr id="12" name="图片 11">
            <a:extLst>
              <a:ext uri="{FF2B5EF4-FFF2-40B4-BE49-F238E27FC236}">
                <a16:creationId xmlns:a16="http://schemas.microsoft.com/office/drawing/2014/main" id="{FA19F782-C5E0-8752-EF40-0C92C8DBAF8B}"/>
              </a:ext>
            </a:extLst>
          </p:cNvPr>
          <p:cNvPicPr>
            <a:picLocks noChangeAspect="1"/>
          </p:cNvPicPr>
          <p:nvPr/>
        </p:nvPicPr>
        <p:blipFill>
          <a:blip r:embed="rId4"/>
          <a:stretch>
            <a:fillRect/>
          </a:stretch>
        </p:blipFill>
        <p:spPr>
          <a:xfrm>
            <a:off x="260250" y="3985065"/>
            <a:ext cx="4192418" cy="2590870"/>
          </a:xfrm>
          <a:prstGeom prst="rect">
            <a:avLst/>
          </a:prstGeom>
        </p:spPr>
      </p:pic>
      <p:pic>
        <p:nvPicPr>
          <p:cNvPr id="14" name="图片 13">
            <a:extLst>
              <a:ext uri="{FF2B5EF4-FFF2-40B4-BE49-F238E27FC236}">
                <a16:creationId xmlns:a16="http://schemas.microsoft.com/office/drawing/2014/main" id="{1E635881-3834-6476-6D2B-C55AA5BC9A1E}"/>
              </a:ext>
            </a:extLst>
          </p:cNvPr>
          <p:cNvPicPr>
            <a:picLocks noChangeAspect="1"/>
          </p:cNvPicPr>
          <p:nvPr/>
        </p:nvPicPr>
        <p:blipFill>
          <a:blip r:embed="rId5"/>
          <a:stretch>
            <a:fillRect/>
          </a:stretch>
        </p:blipFill>
        <p:spPr>
          <a:xfrm>
            <a:off x="6840417" y="3985065"/>
            <a:ext cx="4648842" cy="2872935"/>
          </a:xfrm>
          <a:prstGeom prst="rect">
            <a:avLst/>
          </a:prstGeom>
        </p:spPr>
      </p:pic>
      <p:sp>
        <p:nvSpPr>
          <p:cNvPr id="16" name="矩形 15">
            <a:extLst>
              <a:ext uri="{FF2B5EF4-FFF2-40B4-BE49-F238E27FC236}">
                <a16:creationId xmlns:a16="http://schemas.microsoft.com/office/drawing/2014/main" id="{C20A1FD0-9366-42EC-F29C-B87A2745CA0C}"/>
              </a:ext>
            </a:extLst>
          </p:cNvPr>
          <p:cNvSpPr/>
          <p:nvPr/>
        </p:nvSpPr>
        <p:spPr>
          <a:xfrm>
            <a:off x="5368840" y="1689904"/>
            <a:ext cx="821802" cy="166964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50D441E1-2B5F-762E-FEA8-F12D3FEEB88D}"/>
              </a:ext>
            </a:extLst>
          </p:cNvPr>
          <p:cNvSpPr txBox="1"/>
          <p:nvPr/>
        </p:nvSpPr>
        <p:spPr>
          <a:xfrm>
            <a:off x="69448" y="545092"/>
            <a:ext cx="1837480" cy="2893100"/>
          </a:xfrm>
          <a:prstGeom prst="rect">
            <a:avLst/>
          </a:prstGeom>
          <a:noFill/>
        </p:spPr>
        <p:txBody>
          <a:bodyPr wrap="square">
            <a:spAutoFit/>
          </a:bodyPr>
          <a:lstStyle/>
          <a:p>
            <a:r>
              <a:rPr lang="en-US" altLang="zh-CN" sz="1400" dirty="0">
                <a:latin typeface="Cascadia Code Light" panose="020B0609020000020004" pitchFamily="49" charset="0"/>
                <a:ea typeface="Cascadia Code Light" panose="020B0609020000020004" pitchFamily="49" charset="0"/>
                <a:cs typeface="Cascadia Code Light" panose="020B0609020000020004" pitchFamily="49" charset="0"/>
              </a:rPr>
              <a:t>I conduct a regression analysis using new confirmed per million people as the dependent variable and the other policy measure variables as independent variables.</a:t>
            </a:r>
            <a:endParaRPr lang="zh-CN" altLang="en-US" sz="1400" dirty="0">
              <a:latin typeface="Cascadia Code Light" panose="020B0609020000020004" pitchFamily="49" charset="0"/>
              <a:cs typeface="Cascadia Code Light" panose="020B0609020000020004" pitchFamily="49" charset="0"/>
            </a:endParaRPr>
          </a:p>
        </p:txBody>
      </p:sp>
      <p:sp>
        <p:nvSpPr>
          <p:cNvPr id="20" name="文本框 19">
            <a:extLst>
              <a:ext uri="{FF2B5EF4-FFF2-40B4-BE49-F238E27FC236}">
                <a16:creationId xmlns:a16="http://schemas.microsoft.com/office/drawing/2014/main" id="{67B34572-03DE-5602-7336-3EBD1B7C52B6}"/>
              </a:ext>
            </a:extLst>
          </p:cNvPr>
          <p:cNvSpPr txBox="1"/>
          <p:nvPr/>
        </p:nvSpPr>
        <p:spPr>
          <a:xfrm>
            <a:off x="6616647" y="62842"/>
            <a:ext cx="5575353" cy="1384995"/>
          </a:xfrm>
          <a:prstGeom prst="rect">
            <a:avLst/>
          </a:prstGeom>
          <a:noFill/>
        </p:spPr>
        <p:txBody>
          <a:bodyPr wrap="square">
            <a:spAutoFit/>
          </a:bodyPr>
          <a:lstStyle/>
          <a:p>
            <a:r>
              <a:rPr lang="en-US" altLang="zh-CN" sz="1400" dirty="0">
                <a:latin typeface="Cascadia Code Light" panose="020B0609020000020004" pitchFamily="49" charset="0"/>
                <a:ea typeface="Cascadia Code Light" panose="020B0609020000020004" pitchFamily="49" charset="0"/>
                <a:cs typeface="Cascadia Code Light" panose="020B0609020000020004" pitchFamily="49" charset="0"/>
              </a:rPr>
              <a:t>Here’s the coefficient estimates and their confidence intervals for each variable. As confidence intervals have the same sign and neither crosses 0. This means that the effect of policy variables on the new confirmed per million people is statistically significant.</a:t>
            </a:r>
            <a:endParaRPr lang="zh-CN" altLang="en-US" sz="1400" dirty="0">
              <a:latin typeface="Cascadia Code Light" panose="020B0609020000020004" pitchFamily="49" charset="0"/>
              <a:cs typeface="Cascadia Code Light" panose="020B0609020000020004" pitchFamily="49" charset="0"/>
            </a:endParaRPr>
          </a:p>
        </p:txBody>
      </p:sp>
      <p:sp>
        <p:nvSpPr>
          <p:cNvPr id="22" name="文本框 21">
            <a:extLst>
              <a:ext uri="{FF2B5EF4-FFF2-40B4-BE49-F238E27FC236}">
                <a16:creationId xmlns:a16="http://schemas.microsoft.com/office/drawing/2014/main" id="{32AF1B6C-7731-5574-C8BA-3B3596EC9928}"/>
              </a:ext>
            </a:extLst>
          </p:cNvPr>
          <p:cNvSpPr txBox="1"/>
          <p:nvPr/>
        </p:nvSpPr>
        <p:spPr>
          <a:xfrm>
            <a:off x="4452668" y="4023163"/>
            <a:ext cx="2023525" cy="2462213"/>
          </a:xfrm>
          <a:prstGeom prst="rect">
            <a:avLst/>
          </a:prstGeom>
          <a:noFill/>
        </p:spPr>
        <p:txBody>
          <a:bodyPr wrap="square">
            <a:spAutoFit/>
          </a:bodyPr>
          <a:lstStyle/>
          <a:p>
            <a:r>
              <a:rPr lang="en-US" altLang="zh-CN" sz="1400" dirty="0">
                <a:latin typeface="Cascadia Code Light" panose="020B0609020000020004" pitchFamily="49" charset="0"/>
                <a:ea typeface="Cascadia Code Light" panose="020B0609020000020004" pitchFamily="49" charset="0"/>
                <a:cs typeface="Cascadia Code Light" panose="020B0609020000020004" pitchFamily="49" charset="0"/>
              </a:rPr>
              <a:t>As</a:t>
            </a:r>
            <a:r>
              <a:rPr lang="zh-CN" altLang="en-US" sz="1400" dirty="0">
                <a:latin typeface="Cascadia Code Light" panose="020B0609020000020004" pitchFamily="49" charset="0"/>
                <a:cs typeface="Cascadia Code Light" panose="020B0609020000020004" pitchFamily="49" charset="0"/>
              </a:rPr>
              <a:t> </a:t>
            </a:r>
            <a:r>
              <a:rPr lang="en-US" altLang="zh-CN" sz="1400" dirty="0">
                <a:latin typeface="Cascadia Code Light" panose="020B0609020000020004" pitchFamily="49" charset="0"/>
                <a:ea typeface="Cascadia Code Light" panose="020B0609020000020004" pitchFamily="49" charset="0"/>
                <a:cs typeface="Cascadia Code Light" panose="020B0609020000020004" pitchFamily="49" charset="0"/>
              </a:rPr>
              <a:t>policy measure variables are all categorical, I use box plots to analyze the effect of school closures and mask-wearing policies on new confirmed per million people.</a:t>
            </a:r>
            <a:endParaRPr lang="zh-CN" altLang="en-US" sz="1400" dirty="0">
              <a:latin typeface="Cascadia Code Light" panose="020B0609020000020004" pitchFamily="49" charset="0"/>
              <a:cs typeface="Cascadia Code Light" panose="020B0609020000020004" pitchFamily="49" charset="0"/>
            </a:endParaRPr>
          </a:p>
        </p:txBody>
      </p:sp>
    </p:spTree>
    <p:extLst>
      <p:ext uri="{BB962C8B-B14F-4D97-AF65-F5344CB8AC3E}">
        <p14:creationId xmlns:p14="http://schemas.microsoft.com/office/powerpoint/2010/main" val="225426707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317</Words>
  <Application>Microsoft Office PowerPoint</Application>
  <PresentationFormat>宽屏</PresentationFormat>
  <Paragraphs>15</Paragraphs>
  <Slides>3</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vt:i4>
      </vt:variant>
    </vt:vector>
  </HeadingPairs>
  <TitlesOfParts>
    <vt:vector size="9" baseType="lpstr">
      <vt:lpstr>等线</vt:lpstr>
      <vt:lpstr>等线 Light</vt:lpstr>
      <vt:lpstr>Arial</vt:lpstr>
      <vt:lpstr>Cascadia Code</vt:lpstr>
      <vt:lpstr>Cascadia Code Light</vt:lpstr>
      <vt:lpstr>Office 主题​​</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慕妍 程</dc:creator>
  <cp:lastModifiedBy>慕妍 程</cp:lastModifiedBy>
  <cp:revision>3</cp:revision>
  <dcterms:created xsi:type="dcterms:W3CDTF">2024-11-23T00:55:30Z</dcterms:created>
  <dcterms:modified xsi:type="dcterms:W3CDTF">2024-12-07T04:25:37Z</dcterms:modified>
</cp:coreProperties>
</file>