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8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E23A9-C118-C14E-925C-19011C9BFDDA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F19D4-4E0C-6749-84EB-CF25E073C5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3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F19D4-4E0C-6749-84EB-CF25E073C58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35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8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9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960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9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39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2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11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71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0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5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55B7-E84F-F749-86DD-8084CF6DC7D9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D6A5-845A-E148-916E-C0013263AA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7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24" y="1597826"/>
            <a:ext cx="7215188" cy="113617"/>
          </a:xfrm>
          <a:prstGeom prst="rect">
            <a:avLst/>
          </a:prstGeom>
          <a:gradFill flip="none" rotWithShape="1">
            <a:gsLst>
              <a:gs pos="0">
                <a:srgbClr val="3F619D"/>
              </a:gs>
              <a:gs pos="0">
                <a:schemeClr val="accent1">
                  <a:lumMod val="7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6642" y="1711443"/>
            <a:ext cx="9144000" cy="2387600"/>
          </a:xfrm>
        </p:spPr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汉语多音字注音方法研究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问题认识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6642" y="4845761"/>
            <a:ext cx="9144000" cy="1655762"/>
          </a:xfrm>
        </p:spPr>
        <p:txBody>
          <a:bodyPr/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汇报人：胡兆杰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20" cy="15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en-US" altLang="zh-CN" sz="40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方法描述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918" y="107627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基于神经网络的方法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0" y="1661051"/>
            <a:ext cx="567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6151" y="17882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800" b="1" dirty="0">
                <a:latin typeface="SimHei" charset="-122"/>
                <a:ea typeface="SimHei" charset="-122"/>
                <a:cs typeface="SimHei" charset="-122"/>
              </a:rPr>
              <a:t>用双向长短期记忆</a:t>
            </a:r>
            <a:r>
              <a:rPr kumimoji="1" lang="en-US" altLang="zh-CN" sz="2800" b="1" dirty="0">
                <a:latin typeface="SimHei" charset="-122"/>
                <a:ea typeface="SimHei" charset="-122"/>
                <a:cs typeface="SimHei" charset="-122"/>
              </a:rPr>
              <a:t>(Bi-directional</a:t>
            </a:r>
            <a:r>
              <a:rPr kumimoji="1" lang="zh-CN" altLang="en-US" sz="28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2800" b="1" dirty="0">
                <a:latin typeface="SimHei" charset="-122"/>
                <a:ea typeface="SimHei" charset="-122"/>
                <a:cs typeface="SimHei" charset="-122"/>
              </a:rPr>
              <a:t>LSTM)</a:t>
            </a:r>
            <a:r>
              <a:rPr kumimoji="1" lang="zh-CN" altLang="en-US" sz="2800" b="1" dirty="0">
                <a:latin typeface="SimHei" charset="-122"/>
                <a:ea typeface="SimHei" charset="-122"/>
                <a:cs typeface="SimHei" charset="-122"/>
              </a:rPr>
              <a:t>进行多音字消岐</a:t>
            </a:r>
            <a:endParaRPr kumimoji="1" lang="en-US" altLang="zh-CN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7861" y="2742371"/>
            <a:ext cx="46771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消岐过程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输入句子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进行分词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进行词性标注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生成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token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序列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用向量表示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token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序列，并输入至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BLSTM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得到结果。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只输出多音字的读音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en-US" altLang="zh-CN" sz="2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1" y="1220309"/>
            <a:ext cx="5181389" cy="5327912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2690647" y="3415863"/>
            <a:ext cx="3668111" cy="1135116"/>
          </a:xfrm>
          <a:prstGeom prst="wedgeRectCallout">
            <a:avLst>
              <a:gd name="adj1" fmla="val -45255"/>
              <a:gd name="adj2" fmla="val 867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其中含多音字的词前后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的部分全部视为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一个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token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，进行词性标注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，将含多音字的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词的每一个字都进行词性标注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6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下一步计划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22833" y="1529054"/>
            <a:ext cx="387183" cy="45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3007" y="1342789"/>
            <a:ext cx="482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学习深度神经网络和</a:t>
            </a:r>
            <a:r>
              <a:rPr kumimoji="1"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NLP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的一些框架和平台</a:t>
            </a:r>
            <a:endParaRPr kumimoji="1"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22832" y="2895916"/>
            <a:ext cx="387183" cy="45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63007" y="2709651"/>
            <a:ext cx="482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学习分词、词性标注等预处理手段的实现方法</a:t>
            </a:r>
            <a:endParaRPr kumimoji="1"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22831" y="4262779"/>
            <a:ext cx="387183" cy="45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322831" y="5629641"/>
            <a:ext cx="387183" cy="45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3007" y="4076513"/>
            <a:ext cx="482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在一个比较权威的语料库内对数据进行处理</a:t>
            </a:r>
            <a:endParaRPr kumimoji="1"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2138" y="5443375"/>
            <a:ext cx="482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实现用</a:t>
            </a:r>
            <a:r>
              <a:rPr kumimoji="1"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进行多音字注音，并思考有无可以改进的地方</a:t>
            </a:r>
            <a:endParaRPr kumimoji="1"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8266386" y="2895916"/>
            <a:ext cx="3652345" cy="1119119"/>
          </a:xfrm>
          <a:prstGeom prst="wedgeRectCallout">
            <a:avLst>
              <a:gd name="adj1" fmla="val -37536"/>
              <a:gd name="adj2" fmla="val 7739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还没有找到一个统一使用的语料库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几个常用的有：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CCL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、搜狗实验室语料、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NLPIR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7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/>
      <p:bldP spid="12" grpId="0" animBg="1"/>
      <p:bldP spid="13" grpId="0" animBg="1"/>
      <p:bldP spid="17" grpId="0"/>
      <p:bldP spid="18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624" y="1597826"/>
            <a:ext cx="7215188" cy="113617"/>
          </a:xfrm>
          <a:prstGeom prst="rect">
            <a:avLst/>
          </a:prstGeom>
          <a:gradFill flip="none" rotWithShape="1">
            <a:gsLst>
              <a:gs pos="0">
                <a:srgbClr val="3F619D"/>
              </a:gs>
              <a:gs pos="0">
                <a:schemeClr val="accent1">
                  <a:lumMod val="7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20" cy="15804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82360" y="3031730"/>
            <a:ext cx="76102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</a:t>
            </a:r>
            <a:r>
              <a:rPr lang="zh-CN" altLang="en-US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YOU</a:t>
            </a:r>
            <a:endParaRPr lang="zh-CN" alt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7175" y="257174"/>
            <a:ext cx="3543300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目录 </a:t>
            </a:r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Contents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50280" y="1813324"/>
            <a:ext cx="785813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endParaRPr kumimoji="1" lang="zh-CN" altLang="en-US" sz="4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50280" y="3530209"/>
            <a:ext cx="785813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endParaRPr kumimoji="1" lang="zh-CN" altLang="en-US" sz="4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50280" y="5247094"/>
            <a:ext cx="785813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SimHei" charset="-122"/>
                <a:ea typeface="SimHei" charset="-122"/>
                <a:cs typeface="SimHei" charset="-122"/>
              </a:rPr>
              <a:t>3</a:t>
            </a:r>
            <a:endParaRPr kumimoji="1" lang="zh-CN" altLang="en-US" sz="4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71975" y="1718669"/>
            <a:ext cx="544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研究现状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71974" y="5152439"/>
            <a:ext cx="544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下一步计划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71975" y="3435554"/>
            <a:ext cx="544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方法描述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1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研究现状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96788" y="4908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381519" y="1474848"/>
            <a:ext cx="41821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早期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，为每个多音字匹配一个频度最高的读音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错误率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高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81519" y="3900084"/>
            <a:ext cx="468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统计法，通过机器学习进行分类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决策树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决策列表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错误驱动的基于转换的规则学习法（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TBL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）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最大熵模型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8825" y="1189681"/>
            <a:ext cx="4081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人为根据每个多音字的特征建立规则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无法建立完备的规则集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规则之间容易冲突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无法适应复杂的语言环境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8825" y="4446510"/>
            <a:ext cx="35762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采用神经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主要采用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LSTM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目前使用比较广泛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1181" y="1608376"/>
            <a:ext cx="387183" cy="45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948700" y="4678942"/>
            <a:ext cx="387183" cy="45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6948700" y="1608376"/>
            <a:ext cx="387183" cy="45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641181" y="4678942"/>
            <a:ext cx="387183" cy="45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1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en-US" altLang="zh-CN" sz="40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方法描述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8918" y="107627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基于规则的方法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0" y="1661051"/>
            <a:ext cx="567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92593" y="276547"/>
            <a:ext cx="619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《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种新的基于规则的多音字自动注音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》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郑敏 蔡莲红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0924" y="2039007"/>
            <a:ext cx="502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5479" y="2039006"/>
            <a:ext cx="4934834" cy="418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多音字所在语法词和前后若干语法词的词性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多音字所在的前后若干语法词中，是否存在特殊的语法词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多音字所在的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前后若干字中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，是否存在特殊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的字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多音字所在语法词和前后若干语法词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的长度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多音字所在语法词的位置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多音字所在句中的位置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多音字所在句子的句末语法词及其词性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多音字所在句子的句末的标点符号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25" y="1853159"/>
            <a:ext cx="5108027" cy="4248121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3649604" y="370146"/>
            <a:ext cx="5546947" cy="1608082"/>
          </a:xfrm>
          <a:prstGeom prst="wedgeRect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针对规则可能有冲突的情况，有人提出了为每条规则赋予权值，采用支持向量机</a:t>
            </a:r>
            <a:r>
              <a:rPr kumimoji="1" lang="en-US" altLang="zh-CN" dirty="0" smtClean="0"/>
              <a:t>(SVM)</a:t>
            </a:r>
            <a:r>
              <a:rPr kumimoji="1" lang="zh-CN" altLang="en-US" dirty="0" smtClean="0"/>
              <a:t>自动调整权值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7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en-US" altLang="zh-CN" sz="40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方法描述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918" y="107627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基于统计的方法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0" y="1661051"/>
            <a:ext cx="567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698711" y="2448909"/>
            <a:ext cx="2789023" cy="41095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选取具有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最优分类性能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的词的位置作为根节点的测试，根据相应位置的词性或位置信息将不同样本分支到不同节点，然后递归地选择当前的最优分类词位置作为本节点的测试。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主要不足：容易产生碎片，通常要进行剪枝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15630" y="2448909"/>
            <a:ext cx="2789023" cy="41095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初始时为每个多音字标注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频率最高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的读音，如果读音不正确，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TBL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会生成一些用于纠错的候选规则，该候选规则在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纠正现有样本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的同时可能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改错其他的样本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，此时需要评分函数来进行判定，选择评分最高的规则输出，作为注音时使用的规则。</a:t>
            </a:r>
            <a:endParaRPr kumimoji="1" lang="en-US" altLang="zh-CN" sz="14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  可以将决策树产生的规则作为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TBL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输入的模板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32549" y="2448909"/>
            <a:ext cx="2789023" cy="41095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将消岐问题看做是某个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读音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y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在上下文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x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中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的发生概率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在估算概率分布时，所有特征组成一个集合，用特定公式计算出熵，选择熵最大的概率分布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可被看做一个带权重的规则系统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222" y="2224803"/>
            <a:ext cx="1524000" cy="48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决策树法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8141" y="2205477"/>
            <a:ext cx="1524000" cy="48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TBL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65060" y="2224803"/>
            <a:ext cx="1569858" cy="48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最大熵模型法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875083" y="687581"/>
            <a:ext cx="3163614" cy="851754"/>
          </a:xfrm>
          <a:prstGeom prst="wedgeRect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准确率依次递增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2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en-US" altLang="zh-CN" sz="40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方法描述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918" y="107627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基于神经网络的方法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0" y="1661051"/>
            <a:ext cx="567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7846" y="3047555"/>
            <a:ext cx="6894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循环神经网络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(RNN)</a:t>
            </a:r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用于处理序列数据，能处理序列变化的数据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12" y="1450428"/>
            <a:ext cx="4662874" cy="34789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55136" y="5016540"/>
            <a:ext cx="5111650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为输入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为某个结点的输出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为传递到下一个结点的输出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7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en-US" altLang="zh-CN" sz="40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方法描述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918" y="107627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基于神经网络的方法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0" y="1661051"/>
            <a:ext cx="567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8419" y="31824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长短期记忆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(LSTM)</a:t>
            </a:r>
            <a:endParaRPr kumimoji="1" lang="en-US" altLang="zh-CN" sz="3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/>
              <a:t>	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RNN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的一种，对处理较长的序列有更好的表现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86" y="328345"/>
            <a:ext cx="5414353" cy="40544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11917" y="4498428"/>
            <a:ext cx="4948004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相比于普通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RNN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只有一个传递状态，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有两个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cell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state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: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hidden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state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对应于普通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RNN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446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en-US" altLang="zh-CN" sz="40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方法描述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918" y="107627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基于神经网络的方法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0" y="1661051"/>
            <a:ext cx="567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36332" y="2007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长短期记忆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(LSTM)</a:t>
            </a:r>
            <a:endParaRPr kumimoji="1" lang="en-US" altLang="zh-CN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248" y="2953407"/>
            <a:ext cx="5423338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有三个阶段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忘记阶段：对上一节点传输进来的内容进行选择性忘记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选择记忆阶段：对这一节点的输入进行选择性记忆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输出阶段：来决定哪些会被当成当前结点的输出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86" y="4762164"/>
            <a:ext cx="2921921" cy="20964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17" y="136151"/>
            <a:ext cx="6276229" cy="4665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507" y="4840141"/>
            <a:ext cx="3027137" cy="19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86" y="887507"/>
            <a:ext cx="6301766" cy="50625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6151" y="136151"/>
            <a:ext cx="3561790" cy="75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en-US" altLang="zh-CN" sz="40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方法描述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918" y="107627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基于神经网络的方法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0" y="1661051"/>
            <a:ext cx="5675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6151" y="1957541"/>
            <a:ext cx="6097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400" b="1" dirty="0" smtClean="0">
                <a:latin typeface="SimHei" charset="-122"/>
                <a:ea typeface="SimHei" charset="-122"/>
                <a:cs typeface="SimHei" charset="-122"/>
              </a:rPr>
              <a:t>用双向长短期</a:t>
            </a:r>
            <a:r>
              <a:rPr kumimoji="1" lang="zh-CN" altLang="en-US" sz="2400" b="1" dirty="0">
                <a:latin typeface="SimHei" charset="-122"/>
                <a:ea typeface="SimHei" charset="-122"/>
                <a:cs typeface="SimHei" charset="-122"/>
              </a:rPr>
              <a:t>记忆</a:t>
            </a:r>
            <a:r>
              <a:rPr kumimoji="1" lang="en-US" altLang="zh-CN" sz="2400" b="1" dirty="0" smtClean="0">
                <a:latin typeface="SimHei" charset="-122"/>
                <a:ea typeface="SimHei" charset="-122"/>
                <a:cs typeface="SimHei" charset="-122"/>
              </a:rPr>
              <a:t>(Bi-directional</a:t>
            </a:r>
            <a:r>
              <a:rPr kumimoji="1" lang="zh-CN" altLang="en-US" sz="2400" b="1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2400" b="1" dirty="0" smtClean="0">
                <a:latin typeface="SimHei" charset="-122"/>
                <a:ea typeface="SimHei" charset="-122"/>
                <a:cs typeface="SimHei" charset="-122"/>
              </a:rPr>
              <a:t>LSTM)</a:t>
            </a:r>
            <a:r>
              <a:rPr kumimoji="1" lang="zh-CN" altLang="en-US" sz="2400" b="1" dirty="0" smtClean="0">
                <a:latin typeface="SimHei" charset="-122"/>
                <a:ea typeface="SimHei" charset="-122"/>
                <a:cs typeface="SimHei" charset="-122"/>
              </a:rPr>
              <a:t>进行多音字消岐</a:t>
            </a:r>
            <a:endParaRPr kumimoji="1" lang="en-US" altLang="zh-CN" sz="24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6331" y="3100552"/>
            <a:ext cx="467710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单项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只能处理一个词语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前面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的部分，而多音字的读音既取决于含多音字的词语前面的部分，也取决于其后面的部分，所以还需要使用反向的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，最后将两个输出叠加在一起，形成双向的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9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848</Words>
  <Application>Microsoft Macintosh PowerPoint</Application>
  <PresentationFormat>宽屏</PresentationFormat>
  <Paragraphs>107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DengXian Light</vt:lpstr>
      <vt:lpstr>SimHei</vt:lpstr>
      <vt:lpstr>STHeiti Light</vt:lpstr>
      <vt:lpstr>Times New Roman</vt:lpstr>
      <vt:lpstr>Arial</vt:lpstr>
      <vt:lpstr>Office 主题</vt:lpstr>
      <vt:lpstr>汉语多音字注音方法研究 问题认识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55</cp:revision>
  <dcterms:created xsi:type="dcterms:W3CDTF">2019-01-01T11:21:06Z</dcterms:created>
  <dcterms:modified xsi:type="dcterms:W3CDTF">2019-01-04T04:00:34Z</dcterms:modified>
</cp:coreProperties>
</file>