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jp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 y="0"/>
            <a:ext cx="914400" cy="914400"/>
          </a:xfrm>
          <a:prstGeom prst="rect">
            <a:avLst/>
          </a:prstGeom>
          <a:noFill/>
        </p:spPr>
        <p:txBody>
          <a:bodyPr wrap="none">
            <a:spAutoFit/>
          </a:bodyPr>
          <a:lstStyle/>
          <a:p>
            <a:r>
              <a:rPr sz="700"/>
              <a:t>Reference Number: </a:t>
            </a:r>
          </a:p>
        </p:txBody>
      </p:sp>
      <p:sp>
        <p:nvSpPr>
          <p:cNvPr id="3" name="TextBox 2"/>
          <p:cNvSpPr txBox="1"/>
          <p:nvPr/>
        </p:nvSpPr>
        <p:spPr>
          <a:xfrm>
            <a:off x="3886200" y="0"/>
            <a:ext cx="1371600" cy="274320"/>
          </a:xfrm>
          <a:prstGeom prst="rect">
            <a:avLst/>
          </a:prstGeom>
          <a:noFill/>
        </p:spPr>
        <p:txBody>
          <a:bodyPr wrap="none">
            <a:spAutoFit/>
          </a:bodyPr>
          <a:lstStyle/>
          <a:p>
            <a:pPr algn="ctr"/>
            <a:r>
              <a:rPr sz="700" b="1"/>
              <a:t>OFFICIAL-SENSITIVE</a:t>
            </a:r>
          </a:p>
        </p:txBody>
      </p:sp>
      <p:cxnSp>
        <p:nvCxnSpPr>
          <p:cNvPr id="4" name="Connector 3"/>
          <p:cNvCxnSpPr/>
          <p:nvPr/>
        </p:nvCxnSpPr>
        <p:spPr>
          <a:xfrm>
            <a:off x="182880" y="640080"/>
            <a:ext cx="8778240" cy="0"/>
          </a:xfrm>
          <a:prstGeom prst="line">
            <a:avLst/>
          </a:prstGeom>
          <a:ln w="9144">
            <a:solidFill>
              <a:srgbClr val="000000"/>
            </a:solidFill>
          </a:ln>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91440" y="6675120"/>
            <a:ext cx="914400" cy="914400"/>
          </a:xfrm>
          <a:prstGeom prst="rect">
            <a:avLst/>
          </a:prstGeom>
          <a:noFill/>
        </p:spPr>
        <p:txBody>
          <a:bodyPr wrap="none">
            <a:spAutoFit/>
          </a:bodyPr>
          <a:lstStyle/>
          <a:p>
            <a:r>
              <a:rPr sz="700"/>
              <a:t>Code version: 5.0.0</a:t>
            </a:r>
          </a:p>
        </p:txBody>
      </p:sp>
      <p:sp>
        <p:nvSpPr>
          <p:cNvPr id="6" name="TextBox 5"/>
          <p:cNvSpPr txBox="1"/>
          <p:nvPr/>
        </p:nvSpPr>
        <p:spPr>
          <a:xfrm>
            <a:off x="1005840" y="6675120"/>
            <a:ext cx="914400" cy="914400"/>
          </a:xfrm>
          <a:prstGeom prst="rect">
            <a:avLst/>
          </a:prstGeom>
          <a:noFill/>
        </p:spPr>
        <p:txBody>
          <a:bodyPr wrap="none">
            <a:spAutoFit/>
          </a:bodyPr>
          <a:lstStyle/>
          <a:p>
            <a:r>
              <a:rPr sz="700"/>
              <a:t>Job ID: strike-2025-02-19.13-24-41</a:t>
            </a:r>
          </a:p>
        </p:txBody>
      </p:sp>
      <p:sp>
        <p:nvSpPr>
          <p:cNvPr id="7" name="TextBox 6"/>
          <p:cNvSpPr txBox="1"/>
          <p:nvPr/>
        </p:nvSpPr>
        <p:spPr>
          <a:xfrm>
            <a:off x="3886200" y="6675120"/>
            <a:ext cx="1371600" cy="274320"/>
          </a:xfrm>
          <a:prstGeom prst="rect">
            <a:avLst/>
          </a:prstGeom>
          <a:noFill/>
        </p:spPr>
        <p:txBody>
          <a:bodyPr wrap="none">
            <a:spAutoFit/>
          </a:bodyPr>
          <a:lstStyle/>
          <a:p>
            <a:pPr algn="ctr"/>
            <a:r>
              <a:rPr sz="700" b="1"/>
              <a:t>OFFICIAL-SENSITIVE</a:t>
            </a:r>
          </a:p>
        </p:txBody>
      </p:sp>
      <p:sp>
        <p:nvSpPr>
          <p:cNvPr id="8" name="TextBox 7"/>
          <p:cNvSpPr txBox="1"/>
          <p:nvPr/>
        </p:nvSpPr>
        <p:spPr>
          <a:xfrm>
            <a:off x="100584" y="329184"/>
            <a:ext cx="914400" cy="365760"/>
          </a:xfrm>
          <a:prstGeom prst="rect">
            <a:avLst/>
          </a:prstGeom>
          <a:noFill/>
        </p:spPr>
        <p:txBody>
          <a:bodyPr wrap="none">
            <a:spAutoFit/>
          </a:bodyPr>
          <a:lstStyle/>
          <a:p>
            <a:r>
              <a:rPr sz="1800"/>
              <a:t>1kt Nuclear Explosion</a:t>
            </a:r>
          </a:p>
        </p:txBody>
      </p:sp>
      <p:sp>
        <p:nvSpPr>
          <p:cNvPr id="9" name="TextBox 8"/>
          <p:cNvSpPr txBox="1"/>
          <p:nvPr/>
        </p:nvSpPr>
        <p:spPr>
          <a:xfrm>
            <a:off x="457200" y="1828800"/>
            <a:ext cx="2743200" cy="457200"/>
          </a:xfrm>
          <a:prstGeom prst="rect">
            <a:avLst/>
          </a:prstGeom>
          <a:noFill/>
        </p:spPr>
        <p:txBody>
          <a:bodyPr wrap="none">
            <a:spAutoFit/>
          </a:bodyPr>
          <a:lstStyle/>
          <a:p>
            <a:r>
              <a:rPr sz="1200"/>
              <a:t>Issued On: 27 February 2025</a:t>
            </a:r>
          </a:p>
        </p:txBody>
      </p:sp>
      <p:pic>
        <p:nvPicPr>
          <p:cNvPr id="10" name="Picture 9" descr="images.jpg"/>
          <p:cNvPicPr>
            <a:picLocks noChangeAspect="1"/>
          </p:cNvPicPr>
          <p:nvPr/>
        </p:nvPicPr>
        <p:blipFill>
          <a:blip r:embed="rId2"/>
          <a:stretch>
            <a:fillRect/>
          </a:stretch>
        </p:blipFill>
        <p:spPr>
          <a:xfrm>
            <a:off x="3200400" y="1828800"/>
            <a:ext cx="5486400" cy="3082660"/>
          </a:xfrm>
          <a:prstGeom prst="rect">
            <a:avLst/>
          </a:prstGeom>
        </p:spPr>
      </p:pic>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182880" y="914400"/>
            <a:ext cx="3657600" cy="274320"/>
          </a:xfrm>
          <a:prstGeom prst="rect">
            <a:avLst/>
          </a:prstGeom>
          <a:solidFill>
            <a:srgbClr val="75808B"/>
          </a:solidFill>
        </p:spPr>
        <p:txBody>
          <a:bodyPr wrap="none">
            <a:spAutoFit/>
          </a:bodyPr>
          <a:lstStyle/>
          <a:p>
            <a:pPr>
              <a:defRPr sz="1300">
                <a:solidFill>
                  <a:srgbClr val="FFFFFF"/>
                </a:solidFill>
              </a:defRPr>
            </a:pPr>
            <a:r>
              <a:t>Summary</a:t>
            </a:r>
          </a:p>
        </p:txBody>
      </p:sp>
      <p:sp>
        <p:nvSpPr>
          <p:cNvPr id="3" name="TextBox 2"/>
          <p:cNvSpPr txBox="1"/>
          <p:nvPr/>
        </p:nvSpPr>
        <p:spPr>
          <a:xfrm>
            <a:off x="182880" y="1188720"/>
            <a:ext cx="3657600" cy="822960"/>
          </a:xfrm>
          <a:prstGeom prst="rect">
            <a:avLst/>
          </a:prstGeom>
          <a:solidFill>
            <a:srgbClr val="E9E9E9"/>
          </a:solidFill>
        </p:spPr>
        <p:txBody>
          <a:bodyPr wrap="square">
            <a:spAutoFit/>
          </a:bodyPr>
          <a:lstStyle/>
          <a:p>
            <a:pPr>
              <a:defRPr sz="1200"/>
            </a:pPr>
            <a:r>
              <a:t>Location: coordinates (51.505311, -0.22901)</a:t>
            </a:r>
          </a:p>
          <a:p>
            <a:pPr>
              <a:defRPr sz="1200"/>
            </a:pPr>
            <a:r>
              <a:t>Date/Time: 19/02/2025 1157 GMT</a:t>
            </a:r>
          </a:p>
          <a:p>
            <a:pPr>
              <a:defRPr sz="1200"/>
            </a:pPr>
            <a:r>
              <a:t>Source: </a:t>
            </a:r>
            <a:br/>
            <a:r>
              <a:t>           • 1.0Kt Nuclear Explosion at 0.0m height-of-burst</a:t>
            </a:r>
          </a:p>
        </p:txBody>
      </p:sp>
      <p:sp>
        <p:nvSpPr>
          <p:cNvPr id="4" name="TextBox 3"/>
          <p:cNvSpPr txBox="1"/>
          <p:nvPr/>
        </p:nvSpPr>
        <p:spPr>
          <a:xfrm>
            <a:off x="91440" y="0"/>
            <a:ext cx="914400" cy="914400"/>
          </a:xfrm>
          <a:prstGeom prst="rect">
            <a:avLst/>
          </a:prstGeom>
          <a:noFill/>
        </p:spPr>
        <p:txBody>
          <a:bodyPr wrap="none">
            <a:spAutoFit/>
          </a:bodyPr>
          <a:lstStyle/>
          <a:p>
            <a:r>
              <a:rPr sz="700"/>
              <a:t>Reference Number: </a:t>
            </a:r>
          </a:p>
        </p:txBody>
      </p:sp>
      <p:sp>
        <p:nvSpPr>
          <p:cNvPr id="5" name="TextBox 4"/>
          <p:cNvSpPr txBox="1"/>
          <p:nvPr/>
        </p:nvSpPr>
        <p:spPr>
          <a:xfrm>
            <a:off x="3886200" y="0"/>
            <a:ext cx="1371600" cy="274320"/>
          </a:xfrm>
          <a:prstGeom prst="rect">
            <a:avLst/>
          </a:prstGeom>
          <a:noFill/>
        </p:spPr>
        <p:txBody>
          <a:bodyPr wrap="none">
            <a:spAutoFit/>
          </a:bodyPr>
          <a:lstStyle/>
          <a:p>
            <a:pPr algn="ctr"/>
            <a:r>
              <a:rPr sz="700" b="1"/>
              <a:t>OFFICIAL-SENSITIVE</a:t>
            </a:r>
          </a:p>
        </p:txBody>
      </p:sp>
      <p:cxnSp>
        <p:nvCxnSpPr>
          <p:cNvPr id="6" name="Connector 5"/>
          <p:cNvCxnSpPr/>
          <p:nvPr/>
        </p:nvCxnSpPr>
        <p:spPr>
          <a:xfrm>
            <a:off x="182880" y="640080"/>
            <a:ext cx="8778240" cy="0"/>
          </a:xfrm>
          <a:prstGeom prst="line">
            <a:avLst/>
          </a:prstGeom>
          <a:ln w="9144">
            <a:solidFill>
              <a:srgbClr val="000000"/>
            </a:solidFill>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91440" y="6675120"/>
            <a:ext cx="914400" cy="914400"/>
          </a:xfrm>
          <a:prstGeom prst="rect">
            <a:avLst/>
          </a:prstGeom>
          <a:noFill/>
        </p:spPr>
        <p:txBody>
          <a:bodyPr wrap="none">
            <a:spAutoFit/>
          </a:bodyPr>
          <a:lstStyle/>
          <a:p>
            <a:r>
              <a:rPr sz="700"/>
              <a:t>Code version: 5.0.0</a:t>
            </a:r>
          </a:p>
        </p:txBody>
      </p:sp>
      <p:sp>
        <p:nvSpPr>
          <p:cNvPr id="8" name="TextBox 7"/>
          <p:cNvSpPr txBox="1"/>
          <p:nvPr/>
        </p:nvSpPr>
        <p:spPr>
          <a:xfrm>
            <a:off x="1005840" y="6675120"/>
            <a:ext cx="914400" cy="914400"/>
          </a:xfrm>
          <a:prstGeom prst="rect">
            <a:avLst/>
          </a:prstGeom>
          <a:noFill/>
        </p:spPr>
        <p:txBody>
          <a:bodyPr wrap="none">
            <a:spAutoFit/>
          </a:bodyPr>
          <a:lstStyle/>
          <a:p>
            <a:r>
              <a:rPr sz="700"/>
              <a:t>Job ID: strike-2025-02-19.13-24-41</a:t>
            </a:r>
          </a:p>
        </p:txBody>
      </p:sp>
      <p:sp>
        <p:nvSpPr>
          <p:cNvPr id="9" name="TextBox 8"/>
          <p:cNvSpPr txBox="1"/>
          <p:nvPr/>
        </p:nvSpPr>
        <p:spPr>
          <a:xfrm>
            <a:off x="3886200" y="6675120"/>
            <a:ext cx="1371600" cy="274320"/>
          </a:xfrm>
          <a:prstGeom prst="rect">
            <a:avLst/>
          </a:prstGeom>
          <a:noFill/>
        </p:spPr>
        <p:txBody>
          <a:bodyPr wrap="none">
            <a:spAutoFit/>
          </a:bodyPr>
          <a:lstStyle/>
          <a:p>
            <a:pPr algn="ctr"/>
            <a:r>
              <a:rPr sz="700" b="1"/>
              <a:t>OFFICIAL-SENSITIVE</a:t>
            </a:r>
          </a:p>
        </p:txBody>
      </p:sp>
      <p:sp>
        <p:nvSpPr>
          <p:cNvPr id="10" name="TextBox 9"/>
          <p:cNvSpPr txBox="1"/>
          <p:nvPr/>
        </p:nvSpPr>
        <p:spPr>
          <a:xfrm>
            <a:off x="100584" y="329184"/>
            <a:ext cx="914400" cy="365760"/>
          </a:xfrm>
          <a:prstGeom prst="rect">
            <a:avLst/>
          </a:prstGeom>
          <a:noFill/>
        </p:spPr>
        <p:txBody>
          <a:bodyPr wrap="none">
            <a:spAutoFit/>
          </a:bodyPr>
          <a:lstStyle/>
          <a:p>
            <a:r>
              <a:rPr sz="1800"/>
              <a:t>Summary</a:t>
            </a:r>
          </a:p>
        </p:txBody>
      </p:sp>
      <p:graphicFrame>
        <p:nvGraphicFramePr>
          <p:cNvPr id="11" name="Table 10"/>
          <p:cNvGraphicFramePr>
            <a:graphicFrameLocks noGrp="1"/>
          </p:cNvGraphicFramePr>
          <p:nvPr/>
        </p:nvGraphicFramePr>
        <p:xfrm>
          <a:off x="182880" y="2377440"/>
          <a:ext cx="3771900" cy="91440"/>
        </p:xfrm>
        <a:graphic>
          <a:graphicData uri="http://schemas.openxmlformats.org/drawingml/2006/table">
            <a:tbl>
              <a:tblPr firstRow="1" bandRow="1">
                <a:tableStyleId>{5C22544A-7EE6-4342-B048-85BDC9FD1C3A}</a:tableStyleId>
              </a:tblPr>
              <a:tblGrid>
                <a:gridCol w="708660"/>
                <a:gridCol w="1645920"/>
                <a:gridCol w="708660"/>
                <a:gridCol w="708660"/>
              </a:tblGrid>
              <a:tr h="15240">
                <a:tc>
                  <a:txBody>
                    <a:bodyPr/>
                    <a:lstStyle/>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sz="900">
                          <a:solidFill>
                            <a:srgbClr val="000000"/>
                          </a:solidFill>
                        </a:rPr>
                        <a:t>Consequence</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sz="900">
                          <a:solidFill>
                            <a:srgbClr val="000000"/>
                          </a:solidFill>
                        </a:rPr>
                        <a:t>Range (m)</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sz="900">
                          <a:solidFill>
                            <a:srgbClr val="000000"/>
                          </a:solidFill>
                        </a:rPr>
                        <a:t>Population</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5240">
                <a:tc>
                  <a:txBody>
                    <a:bodyPr/>
                    <a:lstStyle/>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r>
                        <a:rPr sz="900">
                          <a:solidFill>
                            <a:srgbClr val="000000"/>
                          </a:solidFill>
                        </a:rPr>
                        <a:t>50% lethality (body translation)</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sz="900">
                          <a:solidFill>
                            <a:srgbClr val="000000"/>
                          </a:solidFill>
                        </a:rPr>
                        <a:t>223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sz="900">
                          <a:solidFill>
                            <a:srgbClr val="000000"/>
                          </a:solidFill>
                        </a:rPr>
                        <a:t>5626</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5240">
                <a:tc>
                  <a:txBody>
                    <a:bodyPr/>
                    <a:lstStyle/>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4000"/>
                    </a:solidFill>
                  </a:tcPr>
                </a:tc>
                <a:tc>
                  <a:txBody>
                    <a:bodyPr/>
                    <a:lstStyle/>
                    <a:p>
                      <a:r>
                        <a:rPr sz="900">
                          <a:solidFill>
                            <a:srgbClr val="000000"/>
                          </a:solidFill>
                        </a:rPr>
                        <a:t>50% lethality (lung damage)</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sz="900">
                          <a:solidFill>
                            <a:srgbClr val="000000"/>
                          </a:solidFill>
                        </a:rPr>
                        <a:t>236</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sz="900">
                          <a:solidFill>
                            <a:srgbClr val="000000"/>
                          </a:solidFill>
                        </a:rPr>
                        <a:t>5626</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5240">
                <a:tc>
                  <a:txBody>
                    <a:bodyPr/>
                    <a:lstStyle/>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8000"/>
                    </a:solidFill>
                  </a:tcPr>
                </a:tc>
                <a:tc>
                  <a:txBody>
                    <a:bodyPr/>
                    <a:lstStyle/>
                    <a:p>
                      <a:r>
                        <a:rPr sz="900">
                          <a:solidFill>
                            <a:srgbClr val="000000"/>
                          </a:solidFill>
                        </a:rPr>
                        <a:t>Threshold of Lethality (body translation)</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sz="900">
                          <a:solidFill>
                            <a:srgbClr val="000000"/>
                          </a:solidFill>
                        </a:rPr>
                        <a:t>347</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sz="900">
                          <a:solidFill>
                            <a:srgbClr val="000000"/>
                          </a:solidFill>
                        </a:rPr>
                        <a:t>5626</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5240">
                <a:tc>
                  <a:txBody>
                    <a:bodyPr/>
                    <a:lstStyle/>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BF00"/>
                    </a:solidFill>
                  </a:tcPr>
                </a:tc>
                <a:tc>
                  <a:txBody>
                    <a:bodyPr/>
                    <a:lstStyle/>
                    <a:p>
                      <a:r>
                        <a:rPr sz="900">
                          <a:solidFill>
                            <a:srgbClr val="000000"/>
                          </a:solidFill>
                        </a:rPr>
                        <a:t>Threshold of Lung Damage</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sz="900">
                          <a:solidFill>
                            <a:srgbClr val="000000"/>
                          </a:solidFill>
                        </a:rPr>
                        <a:t>400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sz="900">
                          <a:solidFill>
                            <a:srgbClr val="000000"/>
                          </a:solidFill>
                        </a:rPr>
                        <a:t>5626</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5240">
                <a:tc>
                  <a:txBody>
                    <a:bodyPr/>
                    <a:lstStyle/>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r>
                        <a:rPr sz="900">
                          <a:solidFill>
                            <a:srgbClr val="000000"/>
                          </a:solidFill>
                        </a:rPr>
                        <a:t>Threshold of Eardrum Rupture</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sz="900">
                          <a:solidFill>
                            <a:srgbClr val="000000"/>
                          </a:solidFill>
                        </a:rPr>
                        <a:t>532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sz="900">
                          <a:solidFill>
                            <a:srgbClr val="000000"/>
                          </a:solidFill>
                        </a:rPr>
                        <a:t>21936</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bl>
          </a:graphicData>
        </a:graphic>
      </p:graphicFrame>
      <p:cxnSp>
        <p:nvCxnSpPr>
          <p:cNvPr id="12" name="Connector 11"/>
          <p:cNvCxnSpPr/>
          <p:nvPr/>
        </p:nvCxnSpPr>
        <p:spPr>
          <a:xfrm>
            <a:off x="182880" y="2194560"/>
            <a:ext cx="8778240" cy="0"/>
          </a:xfrm>
          <a:prstGeom prst="line">
            <a:avLst/>
          </a:prstGeom>
          <a:ln w="9144">
            <a:solidFill>
              <a:srgbClr val="000000"/>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 y="0"/>
            <a:ext cx="914400" cy="914400"/>
          </a:xfrm>
          <a:prstGeom prst="rect">
            <a:avLst/>
          </a:prstGeom>
          <a:noFill/>
        </p:spPr>
        <p:txBody>
          <a:bodyPr wrap="none">
            <a:spAutoFit/>
          </a:bodyPr>
          <a:lstStyle/>
          <a:p>
            <a:r>
              <a:rPr sz="700"/>
              <a:t>Reference Number: </a:t>
            </a:r>
          </a:p>
        </p:txBody>
      </p:sp>
      <p:sp>
        <p:nvSpPr>
          <p:cNvPr id="3" name="TextBox 2"/>
          <p:cNvSpPr txBox="1"/>
          <p:nvPr/>
        </p:nvSpPr>
        <p:spPr>
          <a:xfrm>
            <a:off x="3886200" y="0"/>
            <a:ext cx="1371600" cy="274320"/>
          </a:xfrm>
          <a:prstGeom prst="rect">
            <a:avLst/>
          </a:prstGeom>
          <a:noFill/>
        </p:spPr>
        <p:txBody>
          <a:bodyPr wrap="none">
            <a:spAutoFit/>
          </a:bodyPr>
          <a:lstStyle/>
          <a:p>
            <a:pPr algn="ctr"/>
            <a:r>
              <a:rPr sz="700" b="1"/>
              <a:t>OFFICIAL-SENSITIVE</a:t>
            </a:r>
          </a:p>
        </p:txBody>
      </p:sp>
      <p:cxnSp>
        <p:nvCxnSpPr>
          <p:cNvPr id="4" name="Connector 3"/>
          <p:cNvCxnSpPr/>
          <p:nvPr/>
        </p:nvCxnSpPr>
        <p:spPr>
          <a:xfrm>
            <a:off x="182880" y="640080"/>
            <a:ext cx="8778240" cy="0"/>
          </a:xfrm>
          <a:prstGeom prst="line">
            <a:avLst/>
          </a:prstGeom>
          <a:ln w="9144">
            <a:solidFill>
              <a:srgbClr val="000000"/>
            </a:solidFill>
          </a:ln>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91440" y="6675120"/>
            <a:ext cx="914400" cy="914400"/>
          </a:xfrm>
          <a:prstGeom prst="rect">
            <a:avLst/>
          </a:prstGeom>
          <a:noFill/>
        </p:spPr>
        <p:txBody>
          <a:bodyPr wrap="none">
            <a:spAutoFit/>
          </a:bodyPr>
          <a:lstStyle/>
          <a:p>
            <a:r>
              <a:rPr sz="700"/>
              <a:t>Code version: 5.0.0</a:t>
            </a:r>
          </a:p>
        </p:txBody>
      </p:sp>
      <p:sp>
        <p:nvSpPr>
          <p:cNvPr id="6" name="TextBox 5"/>
          <p:cNvSpPr txBox="1"/>
          <p:nvPr/>
        </p:nvSpPr>
        <p:spPr>
          <a:xfrm>
            <a:off x="1005840" y="6675120"/>
            <a:ext cx="914400" cy="914400"/>
          </a:xfrm>
          <a:prstGeom prst="rect">
            <a:avLst/>
          </a:prstGeom>
          <a:noFill/>
        </p:spPr>
        <p:txBody>
          <a:bodyPr wrap="none">
            <a:spAutoFit/>
          </a:bodyPr>
          <a:lstStyle/>
          <a:p>
            <a:r>
              <a:rPr sz="700"/>
              <a:t>Job ID: strike-2025-02-19.13-24-41</a:t>
            </a:r>
          </a:p>
        </p:txBody>
      </p:sp>
      <p:sp>
        <p:nvSpPr>
          <p:cNvPr id="7" name="TextBox 6"/>
          <p:cNvSpPr txBox="1"/>
          <p:nvPr/>
        </p:nvSpPr>
        <p:spPr>
          <a:xfrm>
            <a:off x="3886200" y="6675120"/>
            <a:ext cx="1371600" cy="274320"/>
          </a:xfrm>
          <a:prstGeom prst="rect">
            <a:avLst/>
          </a:prstGeom>
          <a:noFill/>
        </p:spPr>
        <p:txBody>
          <a:bodyPr wrap="none">
            <a:spAutoFit/>
          </a:bodyPr>
          <a:lstStyle/>
          <a:p>
            <a:pPr algn="ctr"/>
            <a:r>
              <a:rPr sz="700" b="1"/>
              <a:t>OFFICIAL-SENSITIVE</a:t>
            </a:r>
          </a:p>
        </p:txBody>
      </p:sp>
      <p:sp>
        <p:nvSpPr>
          <p:cNvPr id="8" name="TextBox 7"/>
          <p:cNvSpPr txBox="1"/>
          <p:nvPr/>
        </p:nvSpPr>
        <p:spPr>
          <a:xfrm>
            <a:off x="100584" y="329184"/>
            <a:ext cx="914400" cy="365760"/>
          </a:xfrm>
          <a:prstGeom prst="rect">
            <a:avLst/>
          </a:prstGeom>
          <a:noFill/>
        </p:spPr>
        <p:txBody>
          <a:bodyPr wrap="none">
            <a:spAutoFit/>
          </a:bodyPr>
          <a:lstStyle/>
          <a:p>
            <a:r>
              <a:rPr sz="1800"/>
              <a:t>Direct Blast Casualty Areas</a:t>
            </a:r>
          </a:p>
        </p:txBody>
      </p:sp>
      <p:sp>
        <p:nvSpPr>
          <p:cNvPr id="9" name="TextBox 8"/>
          <p:cNvSpPr txBox="1"/>
          <p:nvPr/>
        </p:nvSpPr>
        <p:spPr>
          <a:xfrm>
            <a:off x="4709160" y="1005840"/>
            <a:ext cx="1143000" cy="182880"/>
          </a:xfrm>
          <a:prstGeom prst="rect">
            <a:avLst/>
          </a:prstGeom>
          <a:noFill/>
        </p:spPr>
        <p:txBody>
          <a:bodyPr wrap="none">
            <a:spAutoFit/>
          </a:bodyPr>
          <a:lstStyle/>
          <a:p>
            <a:r>
              <a:rPr sz="1100" b="1"/>
              <a:t>Consequences</a:t>
            </a:r>
          </a:p>
        </p:txBody>
      </p:sp>
      <p:graphicFrame>
        <p:nvGraphicFramePr>
          <p:cNvPr id="10" name="Table 9"/>
          <p:cNvGraphicFramePr>
            <a:graphicFrameLocks noGrp="1"/>
          </p:cNvGraphicFramePr>
          <p:nvPr/>
        </p:nvGraphicFramePr>
        <p:xfrm>
          <a:off x="4663440" y="1280160"/>
          <a:ext cx="4320540" cy="91440"/>
        </p:xfrm>
        <a:graphic>
          <a:graphicData uri="http://schemas.openxmlformats.org/drawingml/2006/table">
            <a:tbl>
              <a:tblPr firstRow="1" bandRow="1">
                <a:tableStyleId>{5C22544A-7EE6-4342-B048-85BDC9FD1C3A}</a:tableStyleId>
              </a:tblPr>
              <a:tblGrid>
                <a:gridCol w="891540"/>
                <a:gridCol w="1645920"/>
                <a:gridCol w="891540"/>
                <a:gridCol w="891540"/>
              </a:tblGrid>
              <a:tr h="15240">
                <a:tc>
                  <a:txBody>
                    <a:bodyPr/>
                    <a:lstStyle/>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sz="700">
                          <a:solidFill>
                            <a:srgbClr val="000000"/>
                          </a:solidFill>
                        </a:rPr>
                        <a:t>Consequence</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sz="700">
                          <a:solidFill>
                            <a:srgbClr val="000000"/>
                          </a:solidFill>
                        </a:rPr>
                        <a:t>Range (m)</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sz="700">
                          <a:solidFill>
                            <a:srgbClr val="000000"/>
                          </a:solidFill>
                        </a:rPr>
                        <a:t>Population</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5240">
                <a:tc>
                  <a:txBody>
                    <a:bodyPr/>
                    <a:lstStyle/>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r>
                        <a:rPr sz="700">
                          <a:solidFill>
                            <a:srgbClr val="000000"/>
                          </a:solidFill>
                        </a:rPr>
                        <a:t>50% lethality (body translation)</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sz="700">
                          <a:solidFill>
                            <a:srgbClr val="000000"/>
                          </a:solidFill>
                        </a:rPr>
                        <a:t>223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sz="700">
                          <a:solidFill>
                            <a:srgbClr val="000000"/>
                          </a:solidFill>
                        </a:rPr>
                        <a:t>5626</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5240">
                <a:tc>
                  <a:txBody>
                    <a:bodyPr/>
                    <a:lstStyle/>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4000"/>
                    </a:solidFill>
                  </a:tcPr>
                </a:tc>
                <a:tc>
                  <a:txBody>
                    <a:bodyPr/>
                    <a:lstStyle/>
                    <a:p>
                      <a:r>
                        <a:rPr sz="700">
                          <a:solidFill>
                            <a:srgbClr val="000000"/>
                          </a:solidFill>
                        </a:rPr>
                        <a:t>50% lethality (lung damage)</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sz="700">
                          <a:solidFill>
                            <a:srgbClr val="000000"/>
                          </a:solidFill>
                        </a:rPr>
                        <a:t>236</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sz="700">
                          <a:solidFill>
                            <a:srgbClr val="000000"/>
                          </a:solidFill>
                        </a:rPr>
                        <a:t>5626</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5240">
                <a:tc>
                  <a:txBody>
                    <a:bodyPr/>
                    <a:lstStyle/>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8000"/>
                    </a:solidFill>
                  </a:tcPr>
                </a:tc>
                <a:tc>
                  <a:txBody>
                    <a:bodyPr/>
                    <a:lstStyle/>
                    <a:p>
                      <a:r>
                        <a:rPr sz="700">
                          <a:solidFill>
                            <a:srgbClr val="000000"/>
                          </a:solidFill>
                        </a:rPr>
                        <a:t>Threshold of Lethality (body translation)</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sz="700">
                          <a:solidFill>
                            <a:srgbClr val="000000"/>
                          </a:solidFill>
                        </a:rPr>
                        <a:t>347</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sz="700">
                          <a:solidFill>
                            <a:srgbClr val="000000"/>
                          </a:solidFill>
                        </a:rPr>
                        <a:t>5626</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5240">
                <a:tc>
                  <a:txBody>
                    <a:bodyPr/>
                    <a:lstStyle/>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BF00"/>
                    </a:solidFill>
                  </a:tcPr>
                </a:tc>
                <a:tc>
                  <a:txBody>
                    <a:bodyPr/>
                    <a:lstStyle/>
                    <a:p>
                      <a:r>
                        <a:rPr sz="700">
                          <a:solidFill>
                            <a:srgbClr val="000000"/>
                          </a:solidFill>
                        </a:rPr>
                        <a:t>Threshold of Lung Damage</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sz="700">
                          <a:solidFill>
                            <a:srgbClr val="000000"/>
                          </a:solidFill>
                        </a:rPr>
                        <a:t>400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sz="700">
                          <a:solidFill>
                            <a:srgbClr val="000000"/>
                          </a:solidFill>
                        </a:rPr>
                        <a:t>5626</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5240">
                <a:tc>
                  <a:txBody>
                    <a:bodyPr/>
                    <a:lstStyle/>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r>
                        <a:rPr sz="700">
                          <a:solidFill>
                            <a:srgbClr val="000000"/>
                          </a:solidFill>
                        </a:rPr>
                        <a:t>Threshold of Eardrum Rupture</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sz="700">
                          <a:solidFill>
                            <a:srgbClr val="000000"/>
                          </a:solidFill>
                        </a:rPr>
                        <a:t>532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sz="700">
                          <a:solidFill>
                            <a:srgbClr val="000000"/>
                          </a:solidFill>
                        </a:rPr>
                        <a:t>21936</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bl>
          </a:graphicData>
        </a:graphic>
      </p:graphicFrame>
      <p:sp>
        <p:nvSpPr>
          <p:cNvPr id="11" name="TextBox 10"/>
          <p:cNvSpPr txBox="1"/>
          <p:nvPr/>
        </p:nvSpPr>
        <p:spPr>
          <a:xfrm>
            <a:off x="4663440" y="1417320"/>
            <a:ext cx="4389120" cy="1325880"/>
          </a:xfrm>
          <a:prstGeom prst="rect">
            <a:avLst/>
          </a:prstGeom>
          <a:noFill/>
        </p:spPr>
        <p:txBody>
          <a:bodyPr wrap="square">
            <a:spAutoFit/>
          </a:bodyPr>
          <a:lstStyle/>
          <a:p>
            <a:pPr>
              <a:defRPr sz="800"/>
            </a:pPr>
            <a:r>
              <a:t>• With the exception of shattered glass, for which secondary injuries may occur to those near windows, consequences do not take account of secondary or tertiary injuries, such as injuries due to flying debris.</a:t>
            </a:r>
          </a:p>
          <a:p>
            <a:pPr>
              <a:defRPr sz="800"/>
            </a:pPr>
            <a:r>
              <a:t>• Effect threshold source: MOD Defence Safety Authority 03 OME Part 2 (JSP 482)</a:t>
            </a:r>
          </a:p>
          <a:p>
            <a:pPr>
              <a:defRPr sz="800"/>
            </a:pPr>
            <a:r>
              <a:t>• Area designations are for planning purposes; consequences limits will not be as clearly defined as model results imply.</a:t>
            </a:r>
          </a:p>
          <a:p>
            <a:pPr>
              <a:defRPr sz="800"/>
            </a:pPr>
            <a:r>
              <a:t>• Range calculated as maximum distance between ground-zero and consequence contour.</a:t>
            </a:r>
          </a:p>
          <a:p>
            <a:pPr>
              <a:defRPr sz="800"/>
            </a:pPr>
            <a:r>
              <a:t>• Population counts are cumulative. Population source: Landscan (Oak Ridge National Laboratory. Globe 2023)</a:t>
            </a:r>
          </a:p>
        </p:txBody>
      </p:sp>
      <p:cxnSp>
        <p:nvCxnSpPr>
          <p:cNvPr id="12" name="Connector 11"/>
          <p:cNvCxnSpPr/>
          <p:nvPr/>
        </p:nvCxnSpPr>
        <p:spPr>
          <a:xfrm>
            <a:off x="4663440" y="4754880"/>
            <a:ext cx="4297680" cy="0"/>
          </a:xfrm>
          <a:prstGeom prst="line">
            <a:avLst/>
          </a:prstGeom>
          <a:ln w="9144">
            <a:solidFill>
              <a:srgbClr val="000000"/>
            </a:solidFill>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4663440" y="4846320"/>
            <a:ext cx="4297680" cy="182880"/>
          </a:xfrm>
          <a:prstGeom prst="rect">
            <a:avLst/>
          </a:prstGeom>
          <a:solidFill>
            <a:srgbClr val="75808B"/>
          </a:solidFill>
        </p:spPr>
        <p:txBody>
          <a:bodyPr wrap="none">
            <a:spAutoFit/>
          </a:bodyPr>
          <a:lstStyle/>
          <a:p>
            <a:pPr>
              <a:defRPr sz="900">
                <a:solidFill>
                  <a:srgbClr val="FFFFFF"/>
                </a:solidFill>
              </a:defRPr>
            </a:pPr>
            <a:r>
              <a:t>Scenario</a:t>
            </a:r>
          </a:p>
        </p:txBody>
      </p:sp>
      <p:sp>
        <p:nvSpPr>
          <p:cNvPr id="14" name="TextBox 13"/>
          <p:cNvSpPr txBox="1"/>
          <p:nvPr/>
        </p:nvSpPr>
        <p:spPr>
          <a:xfrm>
            <a:off x="4663440" y="5029200"/>
            <a:ext cx="4297680" cy="548640"/>
          </a:xfrm>
          <a:prstGeom prst="rect">
            <a:avLst/>
          </a:prstGeom>
          <a:solidFill>
            <a:srgbClr val="E9E9E9"/>
          </a:solidFill>
        </p:spPr>
        <p:txBody>
          <a:bodyPr wrap="square">
            <a:spAutoFit/>
          </a:bodyPr>
          <a:lstStyle/>
          <a:p>
            <a:pPr>
              <a:defRPr sz="800"/>
            </a:pPr>
            <a:r>
              <a:t>Location: coordinates (51.505311, -0.22901)</a:t>
            </a:r>
          </a:p>
          <a:p>
            <a:pPr>
              <a:defRPr sz="800"/>
            </a:pPr>
            <a:r>
              <a:t>Date/Time: 19/02/2025 1157 GMT</a:t>
            </a:r>
          </a:p>
          <a:p>
            <a:pPr>
              <a:defRPr sz="800"/>
            </a:pPr>
            <a:r>
              <a:t>Source: </a:t>
            </a:r>
            <a:br/>
            <a:r>
              <a:t>           • 1.0Kt Nuclear Explosion at 0.0m height-of-burst</a:t>
            </a:r>
          </a:p>
        </p:txBody>
      </p:sp>
      <p:sp>
        <p:nvSpPr>
          <p:cNvPr id="15" name="TextBox 14"/>
          <p:cNvSpPr txBox="1"/>
          <p:nvPr/>
        </p:nvSpPr>
        <p:spPr>
          <a:xfrm>
            <a:off x="4663440" y="5669280"/>
            <a:ext cx="4297680" cy="182880"/>
          </a:xfrm>
          <a:prstGeom prst="rect">
            <a:avLst/>
          </a:prstGeom>
          <a:solidFill>
            <a:srgbClr val="75808B"/>
          </a:solidFill>
        </p:spPr>
        <p:txBody>
          <a:bodyPr wrap="none">
            <a:spAutoFit/>
          </a:bodyPr>
          <a:lstStyle/>
          <a:p>
            <a:pPr>
              <a:defRPr sz="900">
                <a:solidFill>
                  <a:srgbClr val="FFFFFF"/>
                </a:solidFill>
              </a:defRPr>
            </a:pPr>
            <a:r>
              <a:t>Assumptions</a:t>
            </a:r>
          </a:p>
        </p:txBody>
      </p:sp>
      <p:sp>
        <p:nvSpPr>
          <p:cNvPr id="16" name="TextBox 15"/>
          <p:cNvSpPr txBox="1"/>
          <p:nvPr/>
        </p:nvSpPr>
        <p:spPr>
          <a:xfrm>
            <a:off x="4663440" y="5852160"/>
            <a:ext cx="4297680" cy="457200"/>
          </a:xfrm>
          <a:prstGeom prst="rect">
            <a:avLst/>
          </a:prstGeom>
          <a:solidFill>
            <a:srgbClr val="E9E9E9"/>
          </a:solidFill>
        </p:spPr>
        <p:txBody>
          <a:bodyPr wrap="square">
            <a:spAutoFit/>
          </a:bodyPr>
          <a:lstStyle/>
          <a:p>
            <a:pPr>
              <a:defRPr sz="800"/>
            </a:pPr>
            <a:r>
              <a:t>The accuracy of the model is contingent on the available building data which may not be complete.</a:t>
            </a:r>
          </a:p>
          <a:p>
            <a:pPr>
              <a:defRPr sz="800"/>
            </a:pPr>
            <a:r>
              <a:t>The presence of terrain that could provide a degree of shielding is not taken into account.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