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Slides/notesSlide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8" r:id="rId2"/>
    <p:sldId id="2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894" autoAdjust="0"/>
  </p:normalViewPr>
  <p:slideViewPr>
    <p:cSldViewPr snapToGrid="0">
      <p:cViewPr varScale="1">
        <p:scale>
          <a:sx n="67" d="100"/>
          <a:sy n="67" d="100"/>
        </p:scale>
        <p:origin x="12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openxmlformats.org/officeDocument/2006/relationships/customXml" Target="../customXml/item2.xml"/><Relationship Id="rId4" Type="http://schemas.openxmlformats.org/officeDocument/2006/relationships/notesMaster" Target="notesMasters/notesMaster1.xml"/><Relationship Id="rId9" Type="http://schemas.openxmlformats.org/officeDocument/2006/relationships/customXml" Target="../customXml/item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50D39-6E52-475F-B493-BC6A01EEF9C7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5A8AB1-446C-4306-9AC8-EA6F1CAC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34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extract as image: select all objects, right-click, and copy. Paste into Word as an image, and it resize to a width of 4.5 inches.  Then, in Word, right-click on image, and select “Save as Picture…”. Save as a .</a:t>
            </a:r>
            <a:r>
              <a:rPr lang="en-US" dirty="0" err="1"/>
              <a:t>png</a:t>
            </a:r>
            <a:r>
              <a:rPr lang="en-US" dirty="0"/>
              <a:t> image. Save with name “REDCap-ETL-Task.png”.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A8AB1-446C-4306-9AC8-EA6F1CAC3B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190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To extract as image: select all objects, right-click, and copy. Paste into Word as an image, and resize (right-click on image and select “Size and Position…) to a width of 4.5 inches.  Then, in Word, right-click on image, and select “Save as Picture…”. Save as a .</a:t>
            </a:r>
            <a:r>
              <a:rPr lang="en-US" dirty="0" err="1"/>
              <a:t>png</a:t>
            </a:r>
            <a:r>
              <a:rPr lang="en-US" dirty="0"/>
              <a:t> image. Save with name “REDCap-ETL-Workflow.png”.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5A8AB1-446C-4306-9AC8-EA6F1CAC3B1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77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60F25-E79D-42FF-AD37-7023A3F57F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6FD90-4D4A-4A5C-BF55-45B449693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971B-BF90-48C6-9E10-80808CADB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8694C2-4C4A-45EA-8425-1F98345B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F1F30A-EA62-4728-A512-80D3252B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2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84DEF-BD7C-402C-84E3-2FA13E666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6DE440-D6D6-4D51-B0CE-617994738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ECBAF8-2160-4CE2-BB4A-758A816B1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B9A2D-E03A-4FF4-ABD9-AF3B0CB86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ED079-82D9-46DB-A307-671344B60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743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81EBFE-54D8-473C-BF3D-16B2300751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EBC5D-CDAA-4594-AA18-6C203E2D6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9CF33-254F-4CCB-A950-5F7859F4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F4208-0C2F-4DA5-AAF9-D4CB01ACD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6E47F-3556-46FD-9534-A77A97F80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12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58AF8-3700-4DC2-90DE-B213B8F9E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877EB-1316-437B-9650-B01A9F4D8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0285D-BBB7-4F36-9284-015EC2A9D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2DCD-F55D-474B-B8C3-6385D8F3E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5FA94-43C0-4110-B709-36D8BF2DD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812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6BBA2-4312-4C33-A3E3-BFE9A1A63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3B3D2-0148-4202-97D9-CC3479D67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B100-B3C4-4E14-A596-E60674FA3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FC77-114C-45AC-9929-DEAD1E02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3B843-50AB-42FA-916E-F76775E21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22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AA539-8A0A-4484-A09D-CE20CF63C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F135C-FA5B-45EC-98FC-1F5426F5F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97009D-961F-41F9-9E11-1D2C82AB81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1EC19-9160-4191-AA8B-A9B3CB8F2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4CB99-4121-42B1-83F1-81B67654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399E8-950B-4A3D-A0E1-8968141D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472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4F867-E83E-4C67-B859-0AF51909A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03B9F-4CBE-464A-90B4-6976E3CAD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D0BD40-1405-45CA-A495-0E6D77C190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8D87CF-EB85-4B1B-9112-E60754D06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3E75E-66D8-42FC-8578-6B442148DD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027B84-0889-4851-9B91-BD0162FD5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2FEC05-206C-4DBB-977F-9C90227F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22CA5-ED06-43D8-9C95-EBE35E94F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98C72-C40A-4C69-89C1-1165D953F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2EB5DF-911C-442E-B1D5-3F80BFC4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A2BA9-C6CE-4FA9-92CE-588D837E3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64F7F2-A4C8-4600-9208-33EB68EEC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03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1BDE7-4777-4544-96EE-93CD4BEDF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5307FC-1007-40D6-A0FB-71AEA8D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4E61A5-4DA9-4D9A-A49F-E20F791D6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005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08474-20F3-4672-B5DA-0C579AAB3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753A4-9FC0-4E3B-931F-E43E51245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B1DCC-CEAA-4AE3-8D2C-B70D9A20A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440AD1-ABF5-4860-9C5E-BA9E2A4F8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242C3B-67A8-4144-93B1-F503BEDCC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66DA1-E505-4CB5-92EA-FD5EEDA56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1585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BD12A-D8CE-4BBC-808C-E8ECD570E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0A6A69-5B50-4F8C-867A-209CBAC19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195F8-9A71-493D-98F0-72F7AB3016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C67D6-B339-402F-9626-5EAAD25A6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4AD0D-04B4-4215-B7F2-A164CE0A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2A51A-16F3-4B52-91BB-31E2DD4C1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77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D0384-F4D3-4C72-9D77-26ECE1570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50A67D-084E-4970-ADD3-3EC60E40D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21645-BB51-41A5-B4F2-3F3AEF47B0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1AD4C-6110-4E3E-ABB7-B60795A9E103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64188-1CB0-4640-BB49-9BB51F3F9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DADA0-80BF-4756-B9F3-BA4C4BB79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F5080-C219-4BE3-BA82-1938BD68A4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43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39">
            <a:extLst>
              <a:ext uri="{FF2B5EF4-FFF2-40B4-BE49-F238E27FC236}">
                <a16:creationId xmlns:a16="http://schemas.microsoft.com/office/drawing/2014/main" id="{4C8AEABE-369D-4BC7-89E8-C91E06BC1CC9}"/>
              </a:ext>
            </a:extLst>
          </p:cNvPr>
          <p:cNvSpPr>
            <a:spLocks noChangeAspect="1"/>
          </p:cNvSpPr>
          <p:nvPr/>
        </p:nvSpPr>
        <p:spPr>
          <a:xfrm>
            <a:off x="3952875" y="933450"/>
            <a:ext cx="3886200" cy="3286125"/>
          </a:xfrm>
          <a:prstGeom prst="roundRect">
            <a:avLst>
              <a:gd name="adj" fmla="val 4496"/>
            </a:avLst>
          </a:prstGeom>
          <a:solidFill>
            <a:schemeClr val="accent1">
              <a:lumMod val="20000"/>
              <a:lumOff val="80000"/>
              <a:alpha val="70000"/>
            </a:schemeClr>
          </a:solidFill>
          <a:ln w="25400" cap="flat" cmpd="sng" algn="ctr">
            <a:solidFill>
              <a:schemeClr val="accent1">
                <a:lumMod val="75000"/>
              </a:schemeClr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REDCap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uLnTx/>
                <a:uFillTx/>
                <a:ea typeface="+mn-ea"/>
                <a:cs typeface="+mn-cs"/>
              </a:rPr>
              <a:t>-ETL Task</a:t>
            </a:r>
          </a:p>
        </p:txBody>
      </p:sp>
      <p:sp>
        <p:nvSpPr>
          <p:cNvPr id="5" name="Rounded Rectangle 3">
            <a:extLst>
              <a:ext uri="{FF2B5EF4-FFF2-40B4-BE49-F238E27FC236}">
                <a16:creationId xmlns:a16="http://schemas.microsoft.com/office/drawing/2014/main" id="{343EE7BF-BB7A-4C2D-8C2B-7629994B034B}"/>
              </a:ext>
            </a:extLst>
          </p:cNvPr>
          <p:cNvSpPr>
            <a:spLocks noChangeAspect="1"/>
          </p:cNvSpPr>
          <p:nvPr/>
        </p:nvSpPr>
        <p:spPr>
          <a:xfrm>
            <a:off x="792150" y="1976802"/>
            <a:ext cx="1643063" cy="1169170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/>
        </p:spPr>
        <p:txBody>
          <a:bodyPr rtlCol="0" anchor="t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0997B-9BF0-4CAC-9B80-3F0ABED84F76}"/>
              </a:ext>
            </a:extLst>
          </p:cNvPr>
          <p:cNvSpPr>
            <a:spLocks noChangeAspect="1"/>
          </p:cNvSpPr>
          <p:nvPr/>
        </p:nvSpPr>
        <p:spPr>
          <a:xfrm>
            <a:off x="1139785" y="2498586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Project</a:t>
            </a:r>
          </a:p>
        </p:txBody>
      </p:sp>
      <p:sp>
        <p:nvSpPr>
          <p:cNvPr id="19" name="Can 4">
            <a:extLst>
              <a:ext uri="{FF2B5EF4-FFF2-40B4-BE49-F238E27FC236}">
                <a16:creationId xmlns:a16="http://schemas.microsoft.com/office/drawing/2014/main" id="{E49E9093-C85E-4710-BAAD-82F5EA66F6D8}"/>
              </a:ext>
            </a:extLst>
          </p:cNvPr>
          <p:cNvSpPr>
            <a:spLocks noChangeAspect="1"/>
          </p:cNvSpPr>
          <p:nvPr/>
        </p:nvSpPr>
        <p:spPr>
          <a:xfrm>
            <a:off x="8927905" y="2180985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rPr>
              <a:t>Database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06BB1D9-55D4-4869-9D4E-98D4D274CD9E}"/>
              </a:ext>
            </a:extLst>
          </p:cNvPr>
          <p:cNvCxnSpPr>
            <a:cxnSpLocks noChangeAspect="1"/>
            <a:stCxn id="6" idx="3"/>
            <a:endCxn id="57" idx="1"/>
          </p:cNvCxnSpPr>
          <p:nvPr/>
        </p:nvCxnSpPr>
        <p:spPr>
          <a:xfrm>
            <a:off x="2085104" y="2687568"/>
            <a:ext cx="2447306" cy="5012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3F0D251-31BE-4684-87B3-D92113702565}"/>
              </a:ext>
            </a:extLst>
          </p:cNvPr>
          <p:cNvCxnSpPr>
            <a:cxnSpLocks noChangeAspect="1"/>
            <a:stCxn id="57" idx="3"/>
            <a:endCxn id="19" idx="2"/>
          </p:cNvCxnSpPr>
          <p:nvPr/>
        </p:nvCxnSpPr>
        <p:spPr>
          <a:xfrm>
            <a:off x="7224810" y="2692580"/>
            <a:ext cx="1703095" cy="639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7" name="Rounded Rectangle 6">
            <a:extLst>
              <a:ext uri="{FF2B5EF4-FFF2-40B4-BE49-F238E27FC236}">
                <a16:creationId xmlns:a16="http://schemas.microsoft.com/office/drawing/2014/main" id="{96606016-09EB-41D4-9AEA-810F06A36D1D}"/>
              </a:ext>
            </a:extLst>
          </p:cNvPr>
          <p:cNvSpPr>
            <a:spLocks noChangeAspect="1"/>
          </p:cNvSpPr>
          <p:nvPr/>
        </p:nvSpPr>
        <p:spPr>
          <a:xfrm>
            <a:off x="4532410" y="1575159"/>
            <a:ext cx="2692400" cy="2234841"/>
          </a:xfrm>
          <a:prstGeom prst="roundRect">
            <a:avLst>
              <a:gd name="adj" fmla="val 8713"/>
            </a:avLst>
          </a:prstGeom>
          <a:solidFill>
            <a:sysClr val="window" lastClr="FFFFFF">
              <a:lumMod val="85000"/>
            </a:sysClr>
          </a:solidFill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b" anchorCtr="0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kern="0" dirty="0"/>
              <a:t>Transform</a:t>
            </a:r>
            <a:endParaRPr kumimoji="0" lang="en-US" sz="18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212C165-7428-4D21-976F-8945E71425E2}"/>
              </a:ext>
            </a:extLst>
          </p:cNvPr>
          <p:cNvSpPr>
            <a:spLocks noChangeAspect="1"/>
          </p:cNvSpPr>
          <p:nvPr/>
        </p:nvSpPr>
        <p:spPr>
          <a:xfrm>
            <a:off x="4773708" y="2089531"/>
            <a:ext cx="1050878" cy="77004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------------------------------------------------------------------------------------------------------------------------------------------------------------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5F73795-00A9-44D0-B5D9-56F4E6234395}"/>
              </a:ext>
            </a:extLst>
          </p:cNvPr>
          <p:cNvSpPr>
            <a:spLocks noChangeAspect="1"/>
          </p:cNvSpPr>
          <p:nvPr/>
        </p:nvSpPr>
        <p:spPr>
          <a:xfrm>
            <a:off x="6454269" y="2327600"/>
            <a:ext cx="525440" cy="53416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----------------------------------------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8790037-0515-4EB5-9672-71AB895E2F17}"/>
              </a:ext>
            </a:extLst>
          </p:cNvPr>
          <p:cNvSpPr>
            <a:spLocks noChangeAspect="1"/>
          </p:cNvSpPr>
          <p:nvPr/>
        </p:nvSpPr>
        <p:spPr>
          <a:xfrm>
            <a:off x="6519878" y="1687764"/>
            <a:ext cx="394223" cy="510068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------------------------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9AD75767-DC60-49E7-BE0C-23E7A801D277}"/>
              </a:ext>
            </a:extLst>
          </p:cNvPr>
          <p:cNvSpPr>
            <a:spLocks noChangeAspect="1"/>
          </p:cNvSpPr>
          <p:nvPr/>
        </p:nvSpPr>
        <p:spPr>
          <a:xfrm>
            <a:off x="6519878" y="2999833"/>
            <a:ext cx="394227" cy="306639"/>
          </a:xfrm>
          <a:prstGeom prst="rect">
            <a:avLst/>
          </a:prstGeom>
          <a:solidFill>
            <a:sysClr val="window" lastClr="FFFFFF"/>
          </a:solidFill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------------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8351220-009B-402E-A64B-D3F6513E2ACB}"/>
              </a:ext>
            </a:extLst>
          </p:cNvPr>
          <p:cNvCxnSpPr>
            <a:cxnSpLocks noChangeAspect="1"/>
            <a:stCxn id="58" idx="3"/>
            <a:endCxn id="60" idx="1"/>
          </p:cNvCxnSpPr>
          <p:nvPr/>
        </p:nvCxnSpPr>
        <p:spPr>
          <a:xfrm flipV="1">
            <a:off x="5824586" y="1942798"/>
            <a:ext cx="695292" cy="531757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FB4ED766-9676-45D3-BF0B-C62FCBF2BEFB}"/>
              </a:ext>
            </a:extLst>
          </p:cNvPr>
          <p:cNvCxnSpPr>
            <a:cxnSpLocks noChangeAspect="1"/>
            <a:stCxn id="58" idx="3"/>
            <a:endCxn id="59" idx="1"/>
          </p:cNvCxnSpPr>
          <p:nvPr/>
        </p:nvCxnSpPr>
        <p:spPr>
          <a:xfrm>
            <a:off x="5824586" y="2474555"/>
            <a:ext cx="629683" cy="120130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6A4B8A8-8F3C-4E43-8C3F-96FB006C578A}"/>
              </a:ext>
            </a:extLst>
          </p:cNvPr>
          <p:cNvCxnSpPr>
            <a:cxnSpLocks noChangeAspect="1"/>
            <a:stCxn id="58" idx="3"/>
            <a:endCxn id="61" idx="1"/>
          </p:cNvCxnSpPr>
          <p:nvPr/>
        </p:nvCxnSpPr>
        <p:spPr>
          <a:xfrm>
            <a:off x="5824586" y="2474555"/>
            <a:ext cx="695292" cy="678598"/>
          </a:xfrm>
          <a:prstGeom prst="straightConnector1">
            <a:avLst/>
          </a:prstGeom>
          <a:noFill/>
          <a:ln w="254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404BD9FE-DFDB-4B99-87A1-4B1B4E63958A}"/>
              </a:ext>
            </a:extLst>
          </p:cNvPr>
          <p:cNvSpPr>
            <a:spLocks noChangeAspect="1"/>
          </p:cNvSpPr>
          <p:nvPr/>
        </p:nvSpPr>
        <p:spPr>
          <a:xfrm>
            <a:off x="891540" y="4693613"/>
            <a:ext cx="8364171" cy="1361436"/>
          </a:xfrm>
          <a:prstGeom prst="round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254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Task Configuration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BFDABF5-84CD-454A-A09F-24B1B67FCF5C}"/>
              </a:ext>
            </a:extLst>
          </p:cNvPr>
          <p:cNvSpPr>
            <a:spLocks noChangeAspect="1"/>
          </p:cNvSpPr>
          <p:nvPr/>
        </p:nvSpPr>
        <p:spPr>
          <a:xfrm>
            <a:off x="1130332" y="4888398"/>
            <a:ext cx="1952625" cy="641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accent6">
                    <a:lumMod val="50000"/>
                  </a:schemeClr>
                </a:solidFill>
              </a:rPr>
              <a:t>REDCap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API URL</a:t>
            </a:r>
          </a:p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+ API Token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A155B57-2784-408B-A692-DC63A2BC8644}"/>
              </a:ext>
            </a:extLst>
          </p:cNvPr>
          <p:cNvSpPr>
            <a:spLocks noChangeAspect="1"/>
          </p:cNvSpPr>
          <p:nvPr/>
        </p:nvSpPr>
        <p:spPr>
          <a:xfrm>
            <a:off x="4935330" y="4909055"/>
            <a:ext cx="1952625" cy="62077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Transformation Rules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D816DD07-5B18-46CF-9FF3-A3206A444712}"/>
              </a:ext>
            </a:extLst>
          </p:cNvPr>
          <p:cNvSpPr>
            <a:spLocks noChangeAspect="1"/>
          </p:cNvSpPr>
          <p:nvPr/>
        </p:nvSpPr>
        <p:spPr>
          <a:xfrm>
            <a:off x="7065754" y="4909054"/>
            <a:ext cx="1952625" cy="62077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Database Connection Info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BA7AD47-3A24-417E-A0E3-65D0B6833623}"/>
              </a:ext>
            </a:extLst>
          </p:cNvPr>
          <p:cNvCxnSpPr>
            <a:cxnSpLocks noChangeAspect="1"/>
            <a:stCxn id="6" idx="2"/>
            <a:endCxn id="79" idx="0"/>
          </p:cNvCxnSpPr>
          <p:nvPr/>
        </p:nvCxnSpPr>
        <p:spPr>
          <a:xfrm>
            <a:off x="1612445" y="2876550"/>
            <a:ext cx="494200" cy="2011848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8C96750E-4397-413B-A6E4-5EAC79373835}"/>
              </a:ext>
            </a:extLst>
          </p:cNvPr>
          <p:cNvCxnSpPr>
            <a:cxnSpLocks noChangeAspect="1"/>
            <a:stCxn id="57" idx="2"/>
            <a:endCxn id="81" idx="0"/>
          </p:cNvCxnSpPr>
          <p:nvPr/>
        </p:nvCxnSpPr>
        <p:spPr>
          <a:xfrm>
            <a:off x="5878610" y="3810000"/>
            <a:ext cx="33033" cy="1099055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4FD5E7C-9A69-499B-B021-05165699F02E}"/>
              </a:ext>
            </a:extLst>
          </p:cNvPr>
          <p:cNvCxnSpPr>
            <a:cxnSpLocks noChangeAspect="1"/>
            <a:stCxn id="19" idx="3"/>
            <a:endCxn id="83" idx="0"/>
          </p:cNvCxnSpPr>
          <p:nvPr/>
        </p:nvCxnSpPr>
        <p:spPr>
          <a:xfrm flipH="1">
            <a:off x="8042067" y="3205452"/>
            <a:ext cx="1617773" cy="170360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F7D5C0C8-8343-41A9-A6E5-06174FCC9DA0}"/>
              </a:ext>
            </a:extLst>
          </p:cNvPr>
          <p:cNvSpPr txBox="1"/>
          <p:nvPr/>
        </p:nvSpPr>
        <p:spPr>
          <a:xfrm>
            <a:off x="3096036" y="2349954"/>
            <a:ext cx="846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Extract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0FC2C6B-8457-44E5-BAF7-CB04644C86AD}"/>
              </a:ext>
            </a:extLst>
          </p:cNvPr>
          <p:cNvSpPr txBox="1"/>
          <p:nvPr/>
        </p:nvSpPr>
        <p:spPr>
          <a:xfrm>
            <a:off x="8003627" y="2349954"/>
            <a:ext cx="643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Load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A7E27C-DA30-4B9C-87FD-FFB5FD8DA80F}"/>
              </a:ext>
            </a:extLst>
          </p:cNvPr>
          <p:cNvSpPr>
            <a:spLocks noChangeAspect="1"/>
          </p:cNvSpPr>
          <p:nvPr/>
        </p:nvSpPr>
        <p:spPr>
          <a:xfrm>
            <a:off x="3260756" y="4891778"/>
            <a:ext cx="1496775" cy="641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Extract Filter Logic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035BCF7-88E6-418C-8074-07CED4F04AD0}"/>
              </a:ext>
            </a:extLst>
          </p:cNvPr>
          <p:cNvCxnSpPr>
            <a:cxnSpLocks noChangeAspect="1"/>
            <a:stCxn id="99" idx="2"/>
            <a:endCxn id="25" idx="0"/>
          </p:cNvCxnSpPr>
          <p:nvPr/>
        </p:nvCxnSpPr>
        <p:spPr>
          <a:xfrm>
            <a:off x="3519261" y="2719286"/>
            <a:ext cx="489883" cy="2172492"/>
          </a:xfrm>
          <a:prstGeom prst="line">
            <a:avLst/>
          </a:prstGeom>
          <a:ln w="15875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4897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C01440B-B7FB-48F5-850A-03011961EC7A}"/>
              </a:ext>
            </a:extLst>
          </p:cNvPr>
          <p:cNvSpPr/>
          <p:nvPr/>
        </p:nvSpPr>
        <p:spPr>
          <a:xfrm>
            <a:off x="4810127" y="1504950"/>
            <a:ext cx="3171825" cy="4800600"/>
          </a:xfrm>
          <a:prstGeom prst="roundRect">
            <a:avLst>
              <a:gd name="adj" fmla="val 5256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 w="2540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400" b="1" dirty="0" err="1">
                <a:solidFill>
                  <a:schemeClr val="accent1">
                    <a:lumMod val="75000"/>
                  </a:schemeClr>
                </a:solidFill>
              </a:rPr>
              <a:t>REDCap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-ETL Workflow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AE5CB1-83B6-40A1-BAA4-46FFFFD97B82}"/>
              </a:ext>
            </a:extLst>
          </p:cNvPr>
          <p:cNvSpPr/>
          <p:nvPr/>
        </p:nvSpPr>
        <p:spPr>
          <a:xfrm>
            <a:off x="5372100" y="2400300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9E00EE7-52CC-415D-9253-6304A78FC115}"/>
              </a:ext>
            </a:extLst>
          </p:cNvPr>
          <p:cNvSpPr/>
          <p:nvPr/>
        </p:nvSpPr>
        <p:spPr>
          <a:xfrm>
            <a:off x="5372100" y="3005137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E9C819-C8FC-4086-9AE0-67952F6D90D0}"/>
              </a:ext>
            </a:extLst>
          </p:cNvPr>
          <p:cNvSpPr/>
          <p:nvPr/>
        </p:nvSpPr>
        <p:spPr>
          <a:xfrm>
            <a:off x="5372100" y="3609974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46D55BE-A49C-439C-95FE-E22C4728F807}"/>
              </a:ext>
            </a:extLst>
          </p:cNvPr>
          <p:cNvSpPr/>
          <p:nvPr/>
        </p:nvSpPr>
        <p:spPr>
          <a:xfrm>
            <a:off x="5357814" y="4248147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87E278-1D30-4B0D-839B-82E5385101E1}"/>
              </a:ext>
            </a:extLst>
          </p:cNvPr>
          <p:cNvSpPr/>
          <p:nvPr/>
        </p:nvSpPr>
        <p:spPr>
          <a:xfrm>
            <a:off x="5372100" y="5391146"/>
            <a:ext cx="2095500" cy="4667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 </a:t>
            </a:r>
            <a:r>
              <a:rPr lang="en-US" i="1" dirty="0"/>
              <a:t>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0E17F6C-2B8A-4E99-B0E6-5AD8FA08DDF2}"/>
              </a:ext>
            </a:extLst>
          </p:cNvPr>
          <p:cNvSpPr txBox="1"/>
          <p:nvPr/>
        </p:nvSpPr>
        <p:spPr>
          <a:xfrm rot="5400000">
            <a:off x="6315075" y="4680013"/>
            <a:ext cx="466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</a:t>
            </a:r>
          </a:p>
        </p:txBody>
      </p:sp>
      <p:sp>
        <p:nvSpPr>
          <p:cNvPr id="24" name="Rounded Rectangle 3">
            <a:extLst>
              <a:ext uri="{FF2B5EF4-FFF2-40B4-BE49-F238E27FC236}">
                <a16:creationId xmlns:a16="http://schemas.microsoft.com/office/drawing/2014/main" id="{16C55518-1005-47DF-AC35-E90215B71755}"/>
              </a:ext>
            </a:extLst>
          </p:cNvPr>
          <p:cNvSpPr/>
          <p:nvPr/>
        </p:nvSpPr>
        <p:spPr>
          <a:xfrm>
            <a:off x="2175409" y="1972726"/>
            <a:ext cx="1643063" cy="2142073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55409F1-BFEE-4AFB-BBFD-8FCA20876C52}"/>
              </a:ext>
            </a:extLst>
          </p:cNvPr>
          <p:cNvSpPr/>
          <p:nvPr/>
        </p:nvSpPr>
        <p:spPr>
          <a:xfrm>
            <a:off x="2475956" y="2512710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CCFDA1E-93C0-4217-B767-677919B6AE40}"/>
              </a:ext>
            </a:extLst>
          </p:cNvPr>
          <p:cNvSpPr/>
          <p:nvPr/>
        </p:nvSpPr>
        <p:spPr>
          <a:xfrm>
            <a:off x="2475956" y="3008898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Project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0C6A46-B09B-425A-B4FA-26CD1C6DCBBD}"/>
              </a:ext>
            </a:extLst>
          </p:cNvPr>
          <p:cNvSpPr/>
          <p:nvPr/>
        </p:nvSpPr>
        <p:spPr>
          <a:xfrm>
            <a:off x="2487646" y="3480886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E9A1362-0079-4CFD-AD68-E978628CEA13}"/>
              </a:ext>
            </a:extLst>
          </p:cNvPr>
          <p:cNvCxnSpPr>
            <a:cxnSpLocks/>
            <a:stCxn id="26" idx="3"/>
            <a:endCxn id="7" idx="1"/>
          </p:cNvCxnSpPr>
          <p:nvPr/>
        </p:nvCxnSpPr>
        <p:spPr>
          <a:xfrm flipV="1">
            <a:off x="3421275" y="2633663"/>
            <a:ext cx="1950825" cy="68029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155373C-672F-4540-BF8A-43DE681DA977}"/>
              </a:ext>
            </a:extLst>
          </p:cNvPr>
          <p:cNvCxnSpPr>
            <a:cxnSpLocks/>
            <a:stCxn id="28" idx="3"/>
            <a:endCxn id="9" idx="1"/>
          </p:cNvCxnSpPr>
          <p:nvPr/>
        </p:nvCxnSpPr>
        <p:spPr>
          <a:xfrm>
            <a:off x="3421275" y="3197880"/>
            <a:ext cx="1950825" cy="40620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BC29E2B-5527-4B04-A677-284C0DF34C05}"/>
              </a:ext>
            </a:extLst>
          </p:cNvPr>
          <p:cNvCxnSpPr>
            <a:cxnSpLocks/>
            <a:stCxn id="30" idx="3"/>
            <a:endCxn id="11" idx="1"/>
          </p:cNvCxnSpPr>
          <p:nvPr/>
        </p:nvCxnSpPr>
        <p:spPr>
          <a:xfrm>
            <a:off x="3432965" y="3669868"/>
            <a:ext cx="1939135" cy="173469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sp>
        <p:nvSpPr>
          <p:cNvPr id="42" name="Can 4">
            <a:extLst>
              <a:ext uri="{FF2B5EF4-FFF2-40B4-BE49-F238E27FC236}">
                <a16:creationId xmlns:a16="http://schemas.microsoft.com/office/drawing/2014/main" id="{00ED74BA-14E3-4995-A3FE-2B1F5C2BC1AF}"/>
              </a:ext>
            </a:extLst>
          </p:cNvPr>
          <p:cNvSpPr/>
          <p:nvPr/>
        </p:nvSpPr>
        <p:spPr>
          <a:xfrm>
            <a:off x="9056827" y="2731941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 1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9498D62-7427-455F-98D0-63346AEE0D5F}"/>
              </a:ext>
            </a:extLst>
          </p:cNvPr>
          <p:cNvCxnSpPr>
            <a:cxnSpLocks/>
            <a:stCxn id="7" idx="3"/>
            <a:endCxn id="42" idx="2"/>
          </p:cNvCxnSpPr>
          <p:nvPr/>
        </p:nvCxnSpPr>
        <p:spPr>
          <a:xfrm>
            <a:off x="7467600" y="2633663"/>
            <a:ext cx="1589227" cy="61051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9BF1E7A-3A73-4EAB-8FB9-33191C92F393}"/>
              </a:ext>
            </a:extLst>
          </p:cNvPr>
          <p:cNvCxnSpPr>
            <a:cxnSpLocks/>
            <a:stCxn id="9" idx="3"/>
            <a:endCxn id="42" idx="2"/>
          </p:cNvCxnSpPr>
          <p:nvPr/>
        </p:nvCxnSpPr>
        <p:spPr>
          <a:xfrm>
            <a:off x="7467600" y="3238500"/>
            <a:ext cx="1589227" cy="567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D222746-5BFF-4E46-94D4-509642447CBF}"/>
              </a:ext>
            </a:extLst>
          </p:cNvPr>
          <p:cNvCxnSpPr>
            <a:cxnSpLocks/>
            <a:stCxn id="11" idx="3"/>
            <a:endCxn id="42" idx="2"/>
          </p:cNvCxnSpPr>
          <p:nvPr/>
        </p:nvCxnSpPr>
        <p:spPr>
          <a:xfrm flipV="1">
            <a:off x="7467600" y="3244175"/>
            <a:ext cx="1589227" cy="599162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53" name="Rounded Rectangle 3">
            <a:extLst>
              <a:ext uri="{FF2B5EF4-FFF2-40B4-BE49-F238E27FC236}">
                <a16:creationId xmlns:a16="http://schemas.microsoft.com/office/drawing/2014/main" id="{C7AA94B0-BD97-443C-B899-51CC67CEE772}"/>
              </a:ext>
            </a:extLst>
          </p:cNvPr>
          <p:cNvSpPr/>
          <p:nvPr/>
        </p:nvSpPr>
        <p:spPr>
          <a:xfrm>
            <a:off x="2175409" y="4422006"/>
            <a:ext cx="1643063" cy="1169170"/>
          </a:xfrm>
          <a:prstGeom prst="roundRect">
            <a:avLst/>
          </a:prstGeom>
          <a:solidFill>
            <a:srgbClr val="C00000">
              <a:alpha val="20000"/>
            </a:srgbClr>
          </a:solidFill>
          <a:ln w="38100" cap="flat" cmpd="sng" algn="ctr">
            <a:solidFill>
              <a:srgbClr val="C00000"/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t" anchorCtr="0"/>
          <a:lstStyle/>
          <a:p>
            <a:pPr marL="0" marR="0" lvl="0" indent="0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 </a:t>
            </a:r>
            <a:r>
              <a:rPr kumimoji="0" lang="en-US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REDCap</a:t>
            </a: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2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6979041-79C6-4D35-AE9F-63FE695E3E20}"/>
              </a:ext>
            </a:extLst>
          </p:cNvPr>
          <p:cNvSpPr/>
          <p:nvPr/>
        </p:nvSpPr>
        <p:spPr>
          <a:xfrm>
            <a:off x="2493853" y="5006591"/>
            <a:ext cx="945319" cy="37796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Project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72CD878-7F81-465C-9ADB-6A0D11A4C213}"/>
              </a:ext>
            </a:extLst>
          </p:cNvPr>
          <p:cNvCxnSpPr>
            <a:cxnSpLocks/>
            <a:stCxn id="55" idx="3"/>
            <a:endCxn id="13" idx="1"/>
          </p:cNvCxnSpPr>
          <p:nvPr/>
        </p:nvCxnSpPr>
        <p:spPr>
          <a:xfrm flipV="1">
            <a:off x="3439172" y="4481510"/>
            <a:ext cx="1918642" cy="714063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2EFDEC-2F8A-48E7-AFB8-680264270CFE}"/>
              </a:ext>
            </a:extLst>
          </p:cNvPr>
          <p:cNvCxnSpPr>
            <a:cxnSpLocks/>
            <a:stCxn id="55" idx="3"/>
            <a:endCxn id="15" idx="1"/>
          </p:cNvCxnSpPr>
          <p:nvPr/>
        </p:nvCxnSpPr>
        <p:spPr>
          <a:xfrm>
            <a:off x="3439172" y="5195573"/>
            <a:ext cx="1932928" cy="428936"/>
          </a:xfrm>
          <a:prstGeom prst="straightConnector1">
            <a:avLst/>
          </a:prstGeom>
          <a:noFill/>
          <a:ln w="38100" cap="flat" cmpd="sng" algn="ctr">
            <a:solidFill>
              <a:schemeClr val="bg2">
                <a:lumMod val="50000"/>
              </a:schemeClr>
            </a:solidFill>
            <a:prstDash val="solid"/>
            <a:tailEnd type="triangle" w="lg" len="lg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CCEB2BF5-6BFD-4784-A504-F96B358580E3}"/>
              </a:ext>
            </a:extLst>
          </p:cNvPr>
          <p:cNvCxnSpPr>
            <a:cxnSpLocks/>
            <a:stCxn id="13" idx="3"/>
            <a:endCxn id="42" idx="2"/>
          </p:cNvCxnSpPr>
          <p:nvPr/>
        </p:nvCxnSpPr>
        <p:spPr>
          <a:xfrm flipV="1">
            <a:off x="7453314" y="3244175"/>
            <a:ext cx="1603513" cy="1237335"/>
          </a:xfrm>
          <a:prstGeom prst="bentConnector3">
            <a:avLst>
              <a:gd name="adj1" fmla="val 50000"/>
            </a:avLst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  <p:sp>
        <p:nvSpPr>
          <p:cNvPr id="70" name="Can 4">
            <a:extLst>
              <a:ext uri="{FF2B5EF4-FFF2-40B4-BE49-F238E27FC236}">
                <a16:creationId xmlns:a16="http://schemas.microsoft.com/office/drawing/2014/main" id="{89806852-C25E-47C0-8E5D-F50CC073465D}"/>
              </a:ext>
            </a:extLst>
          </p:cNvPr>
          <p:cNvSpPr/>
          <p:nvPr/>
        </p:nvSpPr>
        <p:spPr>
          <a:xfrm>
            <a:off x="9075489" y="5112274"/>
            <a:ext cx="1463870" cy="1024467"/>
          </a:xfrm>
          <a:prstGeom prst="can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solidFill>
              <a:sysClr val="window" lastClr="FFFFFF">
                <a:lumMod val="65000"/>
              </a:sysClr>
            </a:solidFill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Database 2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7BA42AA-AB51-4E06-AA28-DD8ED3AE4870}"/>
              </a:ext>
            </a:extLst>
          </p:cNvPr>
          <p:cNvCxnSpPr>
            <a:cxnSpLocks/>
            <a:stCxn id="15" idx="3"/>
            <a:endCxn id="70" idx="2"/>
          </p:cNvCxnSpPr>
          <p:nvPr/>
        </p:nvCxnSpPr>
        <p:spPr>
          <a:xfrm flipV="1">
            <a:off x="7467600" y="5624508"/>
            <a:ext cx="1607889" cy="1"/>
          </a:xfrm>
          <a:prstGeom prst="straightConnector1">
            <a:avLst/>
          </a:prstGeom>
          <a:noFill/>
          <a:ln w="38100" cap="flat" cmpd="sng" algn="ctr">
            <a:solidFill>
              <a:srgbClr val="1F497D">
                <a:lumMod val="60000"/>
                <a:lumOff val="40000"/>
              </a:srgbClr>
            </a:solidFill>
            <a:prstDash val="soli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758026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BAA34CC6AED446A8DC4C384578997C" ma:contentTypeVersion="15" ma:contentTypeDescription="Create a new document." ma:contentTypeScope="" ma:versionID="e2ad23d68e7a3c06716981244217b41b">
  <xsd:schema xmlns:xsd="http://www.w3.org/2001/XMLSchema" xmlns:xs="http://www.w3.org/2001/XMLSchema" xmlns:p="http://schemas.microsoft.com/office/2006/metadata/properties" xmlns:ns2="58c0d428-2702-4d64-bf6d-07785857138b" xmlns:ns3="0fc9c8e7-b150-4ce1-958c-8ac426f73bc8" targetNamespace="http://schemas.microsoft.com/office/2006/metadata/properties" ma:root="true" ma:fieldsID="27464fe1224382228b8a0ff2b233f59a" ns2:_="" ns3:_="">
    <xsd:import namespace="58c0d428-2702-4d64-bf6d-07785857138b"/>
    <xsd:import namespace="0fc9c8e7-b150-4ce1-958c-8ac426f73bc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DateTaken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0d428-2702-4d64-bf6d-07785857138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4ff67c1a-bbc0-40b3-931d-5bf9605fe7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fc9c8e7-b150-4ce1-958c-8ac426f73bc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71f270de-c4df-49ba-a27c-7a3a17987e20}" ma:internalName="TaxCatchAll" ma:showField="CatchAllData" ma:web="0fc9c8e7-b150-4ce1-958c-8ac426f73b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704FE9B-78C3-44DE-9494-2843103ACEC0}"/>
</file>

<file path=customXml/itemProps2.xml><?xml version="1.0" encoding="utf-8"?>
<ds:datastoreItem xmlns:ds="http://schemas.openxmlformats.org/officeDocument/2006/customXml" ds:itemID="{3B246A3E-693A-4DCB-9ABD-57C81A3D2109}"/>
</file>

<file path=docProps/app.xml><?xml version="1.0" encoding="utf-8"?>
<Properties xmlns="http://schemas.openxmlformats.org/officeDocument/2006/extended-properties" xmlns:vt="http://schemas.openxmlformats.org/officeDocument/2006/docPropsVTypes">
  <TotalTime>3135</TotalTime>
  <Words>191</Words>
  <Application>Microsoft Office PowerPoint</Application>
  <PresentationFormat>Widescreen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REDCap-ETL Workflows</dc:title>
  <dc:creator>Jim</dc:creator>
  <cp:lastModifiedBy>Mullen, Jim</cp:lastModifiedBy>
  <cp:revision>127</cp:revision>
  <dcterms:created xsi:type="dcterms:W3CDTF">2020-10-13T20:56:42Z</dcterms:created>
  <dcterms:modified xsi:type="dcterms:W3CDTF">2022-06-15T17:21:44Z</dcterms:modified>
</cp:coreProperties>
</file>