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4" r:id="rId8"/>
    <p:sldId id="266" r:id="rId9"/>
    <p:sldId id="270" r:id="rId10"/>
    <p:sldId id="281" r:id="rId11"/>
    <p:sldId id="271" r:id="rId12"/>
    <p:sldId id="275" r:id="rId13"/>
    <p:sldId id="283" r:id="rId14"/>
    <p:sldId id="282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1270" y="1627759"/>
            <a:ext cx="4969566" cy="2343027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&amp;&amp;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多态 </a:t>
            </a:r>
            <a:endParaRPr lang="zh-CN" altLang="en-US" dirty="0"/>
          </a:p>
        </p:txBody>
      </p:sp>
      <p:sp>
        <p:nvSpPr>
          <p:cNvPr id="4" name="副标题 2"/>
          <p:cNvSpPr txBox="1"/>
          <p:nvPr/>
        </p:nvSpPr>
        <p:spPr>
          <a:xfrm>
            <a:off x="3605047" y="4111298"/>
            <a:ext cx="4981905" cy="44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pic>
        <p:nvPicPr>
          <p:cNvPr id="4098" name="Picture 2" descr="https://timgsa.baidu.com/timg?image&amp;quality=80&amp;size=b9999_10000&amp;sec=1530709091524&amp;di=61379b701e086c6634ddf051f1fffc81&amp;imgtype=0&amp;src=http%3A%2F%2Fimg.sj33.cn%2Fuploads%2Fallimg%2F201401%2F7-140126231522E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51" y="3270088"/>
            <a:ext cx="2788719" cy="212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多态</a:t>
            </a:r>
            <a:r>
              <a:rPr lang="en-US" altLang="zh-CN" b="1" dirty="0" smtClean="0"/>
              <a:t>---</a:t>
            </a:r>
            <a:r>
              <a:rPr lang="zh-CN" altLang="en-US" b="1" dirty="0"/>
              <a:t>为什么需要多态？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81382"/>
            <a:ext cx="10515600" cy="57073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zh-CN" altLang="en-US" dirty="0"/>
              <a:t>解决项目中的紧偶合问题，提高程序的可</a:t>
            </a:r>
            <a:r>
              <a:rPr lang="zh-CN" altLang="en-US" dirty="0" smtClean="0"/>
              <a:t>扩展性，可维护性，以及稳定性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多态</a:t>
            </a:r>
            <a:r>
              <a:rPr lang="en-US" altLang="zh-CN" b="1" dirty="0" smtClean="0"/>
              <a:t>---</a:t>
            </a:r>
            <a:r>
              <a:rPr lang="zh-CN" altLang="en-US" b="1" dirty="0"/>
              <a:t>多态如何实现？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7487" y="1690689"/>
            <a:ext cx="2461591" cy="4808711"/>
          </a:xfr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public abstract class Human{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public abstract void anger();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 }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public class Male extends Human{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@Override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public void anger(){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     System.out.println("</a:t>
            </a:r>
            <a:r>
              <a:rPr lang="zh-CN" altLang="en-US" sz="2700" dirty="0"/>
              <a:t>喝喝喝</a:t>
            </a:r>
            <a:r>
              <a:rPr lang="en-US" altLang="zh-CN" sz="2700" dirty="0"/>
              <a:t>!");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}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}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public class Female extends Human{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@Override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public void anger()  {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     System.out.println("</a:t>
            </a:r>
            <a:r>
              <a:rPr lang="zh-CN" altLang="en-US" sz="2700" dirty="0"/>
              <a:t>卖卖卖</a:t>
            </a:r>
            <a:r>
              <a:rPr lang="en-US" altLang="zh-CN" sz="2700" dirty="0"/>
              <a:t>!");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   }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 smtClean="0"/>
              <a:t>}</a:t>
            </a:r>
            <a:endParaRPr lang="en-US" altLang="zh-CN" b="1" dirty="0" smtClean="0"/>
          </a:p>
        </p:txBody>
      </p:sp>
      <p:sp>
        <p:nvSpPr>
          <p:cNvPr id="5" name="内容占位符 2"/>
          <p:cNvSpPr txBox="1"/>
          <p:nvPr/>
        </p:nvSpPr>
        <p:spPr>
          <a:xfrm>
            <a:off x="5049078" y="1690688"/>
            <a:ext cx="4505739" cy="48087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00" dirty="0" smtClean="0"/>
              <a:t>public </a:t>
            </a:r>
            <a:r>
              <a:rPr lang="en-US" altLang="zh-CN" sz="1500" dirty="0"/>
              <a:t>class </a:t>
            </a:r>
            <a:r>
              <a:rPr lang="en-US" altLang="zh-CN" sz="1500" dirty="0" err="1"/>
              <a:t>tran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{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public static void main(String[] </a:t>
            </a:r>
            <a:r>
              <a:rPr lang="en-US" altLang="zh-CN" sz="1500" dirty="0" err="1"/>
              <a:t>args</a:t>
            </a:r>
            <a:r>
              <a:rPr lang="en-US" altLang="zh-CN" sz="1500" dirty="0"/>
              <a:t>)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{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dirty="0" smtClean="0"/>
              <a:t>   ArrayList&lt;Human</a:t>
            </a:r>
            <a:r>
              <a:rPr lang="en-US" altLang="zh-CN" sz="1500" dirty="0"/>
              <a:t>&gt; group = new ArrayList&lt;Human&gt;();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dirty="0" smtClean="0"/>
              <a:t>   group.add(new </a:t>
            </a:r>
            <a:r>
              <a:rPr lang="en-US" altLang="zh-CN" sz="1500" dirty="0"/>
              <a:t>Male());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dirty="0" smtClean="0"/>
              <a:t>   group.add(new </a:t>
            </a:r>
            <a:r>
              <a:rPr lang="en-US" altLang="zh-CN" sz="1500" dirty="0"/>
              <a:t>Female());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dirty="0" smtClean="0"/>
              <a:t>   for(Human </a:t>
            </a:r>
            <a:r>
              <a:rPr lang="en-US" altLang="zh-CN" sz="1500" dirty="0"/>
              <a:t>person:group)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dirty="0" smtClean="0"/>
              <a:t>       {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1500" dirty="0"/>
              <a:t> </a:t>
            </a:r>
            <a:r>
              <a:rPr lang="en-US" altLang="zh-CN" sz="1500" dirty="0" smtClean="0"/>
              <a:t>            person.anger</a:t>
            </a:r>
            <a:r>
              <a:rPr lang="en-US" altLang="zh-CN" sz="1500" dirty="0"/>
              <a:t>();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</a:t>
            </a:r>
            <a:r>
              <a:rPr lang="en-US" altLang="zh-CN" sz="1500" dirty="0" smtClean="0"/>
              <a:t>        }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}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}</a:t>
            </a:r>
            <a:endParaRPr lang="en-US" altLang="zh-CN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多态</a:t>
            </a:r>
            <a:r>
              <a:rPr lang="en-US" altLang="zh-CN" b="1" dirty="0" smtClean="0"/>
              <a:t>---</a:t>
            </a:r>
            <a:r>
              <a:rPr lang="zh-CN" altLang="en-US" b="1" dirty="0"/>
              <a:t>多态如何实现？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7487" y="1690689"/>
            <a:ext cx="2461591" cy="4808711"/>
          </a:xfr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public abstract class Human{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public abstract void anger();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 }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public class Male extends Human{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@Override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public void anger(){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     System.out.println("</a:t>
            </a:r>
            <a:r>
              <a:rPr lang="zh-CN" altLang="en-US" sz="2700" dirty="0"/>
              <a:t>喝喝喝</a:t>
            </a:r>
            <a:r>
              <a:rPr lang="en-US" altLang="zh-CN" sz="2700" dirty="0"/>
              <a:t>!");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}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}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public class Female extends Human{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@Override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public void anger()  {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     System.out.println("</a:t>
            </a:r>
            <a:r>
              <a:rPr lang="zh-CN" altLang="en-US" sz="2700" dirty="0"/>
              <a:t>卖卖卖</a:t>
            </a:r>
            <a:r>
              <a:rPr lang="en-US" altLang="zh-CN" sz="2700" dirty="0"/>
              <a:t>!");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   }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 smtClean="0"/>
              <a:t>}</a:t>
            </a:r>
            <a:endParaRPr lang="en-US" altLang="zh-CN" b="1" dirty="0" smtClean="0"/>
          </a:p>
        </p:txBody>
      </p:sp>
      <p:sp>
        <p:nvSpPr>
          <p:cNvPr id="5" name="内容占位符 2"/>
          <p:cNvSpPr txBox="1"/>
          <p:nvPr/>
        </p:nvSpPr>
        <p:spPr>
          <a:xfrm>
            <a:off x="5049077" y="1690688"/>
            <a:ext cx="4611757" cy="48087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00" dirty="0" smtClean="0"/>
              <a:t>public </a:t>
            </a:r>
            <a:r>
              <a:rPr lang="en-US" altLang="zh-CN" sz="1500" dirty="0"/>
              <a:t>class </a:t>
            </a:r>
            <a:r>
              <a:rPr lang="en-US" altLang="zh-CN" sz="1500" dirty="0" err="1"/>
              <a:t>tran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{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public static void main(String[] </a:t>
            </a:r>
            <a:r>
              <a:rPr lang="en-US" altLang="zh-CN" sz="1500" dirty="0" err="1"/>
              <a:t>args</a:t>
            </a:r>
            <a:r>
              <a:rPr lang="en-US" altLang="zh-CN" sz="1500" dirty="0"/>
              <a:t>)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{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dirty="0" smtClean="0"/>
              <a:t>   ArrayList&lt;Human</a:t>
            </a:r>
            <a:r>
              <a:rPr lang="en-US" altLang="zh-CN" sz="1500" dirty="0"/>
              <a:t>&gt; group = new ArrayList&lt;Human</a:t>
            </a:r>
            <a:r>
              <a:rPr lang="en-US" altLang="zh-CN" sz="1500" dirty="0" smtClean="0"/>
              <a:t>&gt;();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1500" dirty="0"/>
              <a:t> </a:t>
            </a:r>
            <a:r>
              <a:rPr lang="en-US" altLang="zh-CN" sz="1500" dirty="0" smtClean="0"/>
              <a:t>      group.add(new </a:t>
            </a:r>
            <a:r>
              <a:rPr lang="en-US" altLang="zh-CN" sz="1500" dirty="0"/>
              <a:t>Male</a:t>
            </a:r>
            <a:r>
              <a:rPr lang="en-US" altLang="zh-CN" sz="1500" dirty="0" smtClean="0"/>
              <a:t>()); </a:t>
            </a:r>
            <a:r>
              <a:rPr lang="en-US" altLang="zh-CN" sz="1500" dirty="0">
                <a:solidFill>
                  <a:srgbClr val="FF0000"/>
                </a:solidFill>
              </a:rPr>
              <a:t>Human </a:t>
            </a:r>
            <a:r>
              <a:rPr lang="en-US" altLang="zh-CN" sz="1500" dirty="0" smtClean="0">
                <a:solidFill>
                  <a:srgbClr val="FF0000"/>
                </a:solidFill>
              </a:rPr>
              <a:t>xxx </a:t>
            </a:r>
            <a:r>
              <a:rPr lang="en-US" altLang="zh-CN" sz="1500" dirty="0">
                <a:solidFill>
                  <a:srgbClr val="FF0000"/>
                </a:solidFill>
              </a:rPr>
              <a:t>= new Male()</a:t>
            </a:r>
            <a:endParaRPr lang="en-US" altLang="zh-CN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dirty="0" smtClean="0"/>
              <a:t>   group.add(new </a:t>
            </a:r>
            <a:r>
              <a:rPr lang="en-US" altLang="zh-CN" sz="1500" dirty="0"/>
              <a:t>Female</a:t>
            </a:r>
            <a:r>
              <a:rPr lang="en-US" altLang="zh-CN" sz="1500" dirty="0" smtClean="0"/>
              <a:t>()); </a:t>
            </a:r>
            <a:r>
              <a:rPr lang="en-US" altLang="zh-CN" sz="1500" dirty="0">
                <a:solidFill>
                  <a:srgbClr val="FF0000"/>
                </a:solidFill>
              </a:rPr>
              <a:t>Human xxx = new </a:t>
            </a:r>
            <a:r>
              <a:rPr lang="en-US" altLang="zh-CN" sz="1500" dirty="0" smtClean="0">
                <a:solidFill>
                  <a:srgbClr val="FF0000"/>
                </a:solidFill>
              </a:rPr>
              <a:t>Female</a:t>
            </a:r>
            <a:r>
              <a:rPr lang="en-US" altLang="zh-CN" sz="1500" dirty="0">
                <a:solidFill>
                  <a:srgbClr val="FF0000"/>
                </a:solidFill>
              </a:rPr>
              <a:t>()</a:t>
            </a:r>
            <a:endParaRPr lang="en-US" altLang="zh-CN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dirty="0" smtClean="0"/>
              <a:t>   for(Human </a:t>
            </a:r>
            <a:r>
              <a:rPr lang="en-US" altLang="zh-CN" sz="1500" dirty="0"/>
              <a:t>person:group)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dirty="0" smtClean="0"/>
              <a:t>       {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1500" dirty="0"/>
              <a:t> </a:t>
            </a:r>
            <a:r>
              <a:rPr lang="en-US" altLang="zh-CN" sz="1500" dirty="0" smtClean="0"/>
              <a:t>            person.anger</a:t>
            </a:r>
            <a:r>
              <a:rPr lang="en-US" altLang="zh-CN" sz="1500" dirty="0"/>
              <a:t>();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</a:t>
            </a:r>
            <a:r>
              <a:rPr lang="en-US" altLang="zh-CN" sz="1500" dirty="0" smtClean="0"/>
              <a:t>        }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}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}</a:t>
            </a:r>
            <a:endParaRPr lang="en-US" altLang="zh-CN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多态</a:t>
            </a:r>
            <a:r>
              <a:rPr lang="en-US" altLang="zh-CN" b="1" dirty="0" smtClean="0"/>
              <a:t>---</a:t>
            </a:r>
            <a:r>
              <a:rPr lang="zh-CN" altLang="en-US" b="1" dirty="0"/>
              <a:t>多态如何实现？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7487" y="1690689"/>
            <a:ext cx="2461591" cy="4808711"/>
          </a:xfr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public abstract class Human{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public abstract void anger();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 }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public class Male extends Human{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@Override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public void anger(){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     System.out.println("</a:t>
            </a:r>
            <a:r>
              <a:rPr lang="zh-CN" altLang="en-US" sz="2700" dirty="0"/>
              <a:t>喝喝喝</a:t>
            </a:r>
            <a:r>
              <a:rPr lang="en-US" altLang="zh-CN" sz="2700" dirty="0"/>
              <a:t>!");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}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}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public class Female extends Human{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@Override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public void anger()  {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     System.out.println("</a:t>
            </a:r>
            <a:r>
              <a:rPr lang="zh-CN" altLang="en-US" sz="2700" dirty="0"/>
              <a:t>卖卖卖</a:t>
            </a:r>
            <a:r>
              <a:rPr lang="en-US" altLang="zh-CN" sz="2700" dirty="0"/>
              <a:t>!");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   }</a:t>
            </a:r>
            <a:endParaRPr lang="en-US" altLang="zh-CN" sz="27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 smtClean="0"/>
              <a:t>}</a:t>
            </a:r>
            <a:endParaRPr lang="en-US" altLang="zh-CN" b="1" dirty="0" smtClean="0"/>
          </a:p>
        </p:txBody>
      </p:sp>
      <p:sp>
        <p:nvSpPr>
          <p:cNvPr id="5" name="内容占位符 2"/>
          <p:cNvSpPr txBox="1"/>
          <p:nvPr/>
        </p:nvSpPr>
        <p:spPr>
          <a:xfrm>
            <a:off x="5049078" y="1690688"/>
            <a:ext cx="4505739" cy="48087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00" dirty="0" smtClean="0"/>
              <a:t>public </a:t>
            </a:r>
            <a:r>
              <a:rPr lang="en-US" altLang="zh-CN" sz="1500" dirty="0"/>
              <a:t>class </a:t>
            </a:r>
            <a:r>
              <a:rPr lang="en-US" altLang="zh-CN" sz="1500" dirty="0" err="1"/>
              <a:t>tran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{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public static void main(String[] </a:t>
            </a:r>
            <a:r>
              <a:rPr lang="en-US" altLang="zh-CN" sz="1500" dirty="0" err="1"/>
              <a:t>args</a:t>
            </a:r>
            <a:r>
              <a:rPr lang="en-US" altLang="zh-CN" sz="1500" dirty="0"/>
              <a:t>)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{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dirty="0" smtClean="0"/>
              <a:t>   ArrayList&lt;Human</a:t>
            </a:r>
            <a:r>
              <a:rPr lang="en-US" altLang="zh-CN" sz="1500" dirty="0"/>
              <a:t>&gt; group = new ArrayList&lt;Human&gt;();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dirty="0" smtClean="0"/>
              <a:t>   group.add(new </a:t>
            </a:r>
            <a:r>
              <a:rPr lang="en-US" altLang="zh-CN" sz="1500" dirty="0"/>
              <a:t>Male());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dirty="0" smtClean="0"/>
              <a:t>   group.add(new </a:t>
            </a:r>
            <a:r>
              <a:rPr lang="en-US" altLang="zh-CN" sz="1500" dirty="0"/>
              <a:t>Female());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dirty="0" smtClean="0"/>
              <a:t>   for(Human </a:t>
            </a:r>
            <a:r>
              <a:rPr lang="en-US" altLang="zh-CN" sz="1500" dirty="0"/>
              <a:t>person:group)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dirty="0" smtClean="0"/>
              <a:t>       {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1500" dirty="0"/>
              <a:t> </a:t>
            </a:r>
            <a:r>
              <a:rPr lang="en-US" altLang="zh-CN" sz="1500" dirty="0" smtClean="0"/>
              <a:t>            person.anger</a:t>
            </a:r>
            <a:r>
              <a:rPr lang="en-US" altLang="zh-CN" sz="1500" dirty="0"/>
              <a:t>();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</a:t>
            </a:r>
            <a:r>
              <a:rPr lang="en-US" altLang="zh-CN" sz="1500" dirty="0" smtClean="0"/>
              <a:t>        }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}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}</a:t>
            </a:r>
            <a:endParaRPr lang="en-US" altLang="zh-CN" sz="1500" dirty="0"/>
          </a:p>
        </p:txBody>
      </p:sp>
      <p:sp>
        <p:nvSpPr>
          <p:cNvPr id="8" name="文本框 7"/>
          <p:cNvSpPr txBox="1"/>
          <p:nvPr/>
        </p:nvSpPr>
        <p:spPr>
          <a:xfrm>
            <a:off x="10137913" y="3171713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输出结果：</a:t>
            </a:r>
            <a:br>
              <a:rPr lang="en-US" altLang="zh-CN" dirty="0" smtClean="0"/>
            </a:br>
            <a:r>
              <a:rPr lang="zh-CN" altLang="en-US" dirty="0" smtClean="0"/>
              <a:t>喝喝喝！</a:t>
            </a:r>
            <a:endParaRPr lang="en-US" altLang="zh-CN" dirty="0" smtClean="0"/>
          </a:p>
          <a:p>
            <a:r>
              <a:rPr lang="zh-CN" altLang="en-US" dirty="0"/>
              <a:t>卖卖</a:t>
            </a:r>
            <a:r>
              <a:rPr lang="zh-CN" altLang="en-US" dirty="0" smtClean="0"/>
              <a:t>卖！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多态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形成必要条件</a:t>
            </a:r>
            <a:endParaRPr lang="en-US" altLang="zh-CN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248439" y="2647386"/>
            <a:ext cx="5695121" cy="16311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   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1.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要有继承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。</a:t>
            </a:r>
            <a:b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</a:b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　　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2.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要有方法的重写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。</a:t>
            </a:r>
            <a:b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</a:b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　　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3.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父类引用指向子类对象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PingFang SC"/>
              </a:rPr>
              <a:t>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PingFang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     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继承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应用程序</a:t>
            </a:r>
            <a:r>
              <a:rPr lang="zh-CN" altLang="en-US" dirty="0"/>
              <a:t>不必为每一个派生类编写功能调用，只需要对抽象基类进行处理即可。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 </a:t>
            </a:r>
            <a:r>
              <a:rPr lang="zh-CN" altLang="en-US" dirty="0" smtClean="0"/>
              <a:t>多态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派生</a:t>
            </a:r>
            <a:r>
              <a:rPr lang="zh-CN" altLang="en-US" dirty="0"/>
              <a:t>类的功能可以被基类的方法或引用变量所调用</a:t>
            </a:r>
            <a:r>
              <a:rPr lang="zh-CN" altLang="en-US" dirty="0" smtClean="0"/>
              <a:t>，可以</a:t>
            </a:r>
            <a:r>
              <a:rPr lang="zh-CN" altLang="en-US" dirty="0"/>
              <a:t>提高可扩充性和可维护性。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                                          </a:t>
            </a:r>
            <a:r>
              <a:rPr lang="zh-CN" altLang="en-US" sz="1800" dirty="0"/>
              <a:t> 形成多态的必要条件：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                                                                                                 继承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                                                                                                 重写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                                                                                                    父类引用指向子类对象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3853" y="2724013"/>
            <a:ext cx="2395330" cy="1325563"/>
          </a:xfrm>
        </p:spPr>
        <p:txBody>
          <a:bodyPr>
            <a:normAutofit/>
          </a:bodyPr>
          <a:lstStyle/>
          <a:p>
            <a:r>
              <a:rPr lang="en-US" altLang="zh-CN" sz="8800" dirty="0" smtClean="0"/>
              <a:t>Q&amp;A</a:t>
            </a:r>
            <a:endParaRPr lang="zh-CN" alt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0195" y="1952662"/>
            <a:ext cx="4091609" cy="40373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什么是继承？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为什么需要继承？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继承如何实现？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什么是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什么是继承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与类之间有一种父与子的关系，子类继承父类方法与属性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子类拥有父类的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的属性和方法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子类可以通过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父类的方法来重定义自己的行为方式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为什么需要继承？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712075" y="1690688"/>
            <a:ext cx="3029608" cy="312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768136" y="1842050"/>
            <a:ext cx="3853070" cy="4452731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Male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void eat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System.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out.println("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会吃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sleep()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System.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out.println("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会睡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work()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System.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out.println("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会工作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void anger()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System.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out.println("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会发火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7"/>
          <p:cNvSpPr txBox="1"/>
          <p:nvPr/>
        </p:nvSpPr>
        <p:spPr>
          <a:xfrm>
            <a:off x="6423991" y="1842050"/>
            <a:ext cx="3925957" cy="44527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 Female {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void eat() {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out.println("</a:t>
            </a:r>
            <a:r>
              <a:rPr lang="zh-CN" altLang="en-US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会吃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void sleep() {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out.println("</a:t>
            </a:r>
            <a:r>
              <a:rPr lang="zh-CN" altLang="en-US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会睡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en-US" altLang="zh-CN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void work() {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out.println("</a:t>
            </a:r>
            <a:r>
              <a:rPr lang="zh-CN" altLang="en-US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会工作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en-US" altLang="zh-CN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void anger() {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out.println("</a:t>
            </a:r>
            <a:r>
              <a:rPr lang="zh-CN" altLang="en-US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会发火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en-US" altLang="zh-CN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712075" y="1690688"/>
            <a:ext cx="3029608" cy="31230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447800" y="1703938"/>
            <a:ext cx="3998843" cy="4760736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Human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void eat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System.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out.println("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会吃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sleep()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System.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out.println("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会睡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work()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System.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out.println("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会工作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void anger() 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System.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out.println("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会发火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7"/>
          <p:cNvSpPr txBox="1"/>
          <p:nvPr/>
        </p:nvSpPr>
        <p:spPr>
          <a:xfrm>
            <a:off x="6182368" y="1707771"/>
            <a:ext cx="4498883" cy="120594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 Male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Human {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7"/>
          <p:cNvSpPr txBox="1"/>
          <p:nvPr/>
        </p:nvSpPr>
        <p:spPr>
          <a:xfrm>
            <a:off x="6182368" y="3210700"/>
            <a:ext cx="4498883" cy="11095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Female extends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Human{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7"/>
          <p:cNvSpPr txBox="1"/>
          <p:nvPr/>
        </p:nvSpPr>
        <p:spPr>
          <a:xfrm>
            <a:off x="259674" y="1704456"/>
            <a:ext cx="934682" cy="4816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父类</a:t>
            </a:r>
            <a:endParaRPr lang="zh-CN" altLang="en-US" dirty="0"/>
          </a:p>
        </p:txBody>
      </p:sp>
      <p:sp>
        <p:nvSpPr>
          <p:cNvPr id="10" name="内容占位符 7"/>
          <p:cNvSpPr txBox="1"/>
          <p:nvPr/>
        </p:nvSpPr>
        <p:spPr>
          <a:xfrm>
            <a:off x="10886459" y="1707771"/>
            <a:ext cx="934682" cy="4816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子类</a:t>
            </a:r>
            <a:endParaRPr lang="zh-CN" altLang="en-US" dirty="0"/>
          </a:p>
        </p:txBody>
      </p:sp>
      <p:sp>
        <p:nvSpPr>
          <p:cNvPr id="11" name="内容占位符 7"/>
          <p:cNvSpPr txBox="1"/>
          <p:nvPr/>
        </p:nvSpPr>
        <p:spPr>
          <a:xfrm>
            <a:off x="10886459" y="3216130"/>
            <a:ext cx="934682" cy="4816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子类</a:t>
            </a:r>
            <a:endParaRPr lang="zh-CN" altLang="en-US" dirty="0"/>
          </a:p>
        </p:txBody>
      </p:sp>
      <p:sp>
        <p:nvSpPr>
          <p:cNvPr id="12" name="内容占位符 7"/>
          <p:cNvSpPr txBox="1"/>
          <p:nvPr/>
        </p:nvSpPr>
        <p:spPr>
          <a:xfrm>
            <a:off x="6182368" y="5258725"/>
            <a:ext cx="4498883" cy="120594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Kid extends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Human{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7"/>
          <p:cNvSpPr txBox="1"/>
          <p:nvPr/>
        </p:nvSpPr>
        <p:spPr>
          <a:xfrm>
            <a:off x="10886459" y="5317163"/>
            <a:ext cx="934682" cy="4816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子类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547652" y="4585257"/>
            <a:ext cx="4969" cy="567452"/>
          </a:xfrm>
          <a:prstGeom prst="line">
            <a:avLst/>
          </a:prstGeom>
          <a:ln w="50800"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426840" y="4532249"/>
            <a:ext cx="4969" cy="567452"/>
          </a:xfrm>
          <a:prstGeom prst="line">
            <a:avLst/>
          </a:prstGeom>
          <a:ln w="508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继承</a:t>
            </a:r>
            <a:r>
              <a:rPr lang="en-US" altLang="zh-CN" b="1" dirty="0" smtClean="0"/>
              <a:t>---</a:t>
            </a:r>
            <a:r>
              <a:rPr lang="zh-CN" altLang="en-US" b="1" dirty="0"/>
              <a:t>为什么需要</a:t>
            </a:r>
            <a:r>
              <a:rPr lang="zh-CN" altLang="en-US" b="1" dirty="0" smtClean="0"/>
              <a:t>继承？代码</a:t>
            </a:r>
            <a:r>
              <a:rPr lang="zh-CN" altLang="en-US" b="1" dirty="0"/>
              <a:t>复用</a:t>
            </a:r>
            <a:endParaRPr lang="en-US" altLang="zh-CN" b="1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712075" y="1690688"/>
            <a:ext cx="3029608" cy="312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447800" y="1703938"/>
            <a:ext cx="3482009" cy="4452731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class </a:t>
            </a:r>
            <a:r>
              <a:rPr lang="en-US" altLang="zh-CN" b="1" dirty="0" smtClean="0"/>
              <a:t>Human </a:t>
            </a:r>
            <a:r>
              <a:rPr lang="en-US" altLang="zh-CN" b="1" dirty="0"/>
              <a:t>{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public void eat</a:t>
            </a:r>
            <a:r>
              <a:rPr lang="en-US" altLang="zh-CN" b="1" dirty="0" smtClean="0"/>
              <a:t>() </a:t>
            </a:r>
            <a:r>
              <a:rPr lang="en-US" altLang="zh-CN" b="1" dirty="0"/>
              <a:t>{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System.</a:t>
            </a:r>
            <a:r>
              <a:rPr lang="en-US" altLang="zh-CN" b="1" i="1" dirty="0"/>
              <a:t>out.println("</a:t>
            </a:r>
            <a:r>
              <a:rPr lang="zh-CN" altLang="en-US" b="1" i="1" dirty="0"/>
              <a:t>会吃</a:t>
            </a:r>
            <a:r>
              <a:rPr lang="en-US" altLang="zh-CN" b="1" i="1" dirty="0" smtClean="0"/>
              <a:t>");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/>
              <a:t>public </a:t>
            </a:r>
            <a:r>
              <a:rPr lang="en-US" altLang="zh-CN" b="1" dirty="0"/>
              <a:t>void sleep() {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System.</a:t>
            </a:r>
            <a:r>
              <a:rPr lang="en-US" altLang="zh-CN" b="1" i="1" dirty="0"/>
              <a:t>out.println("</a:t>
            </a:r>
            <a:r>
              <a:rPr lang="zh-CN" altLang="en-US" b="1" i="1" dirty="0"/>
              <a:t>会睡</a:t>
            </a:r>
            <a:r>
              <a:rPr lang="en-US" altLang="zh-CN" b="1" i="1" dirty="0"/>
              <a:t>");</a:t>
            </a:r>
            <a:endParaRPr lang="en-US" altLang="zh-CN" b="1" i="1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/>
              <a:t>public </a:t>
            </a:r>
            <a:r>
              <a:rPr lang="en-US" altLang="zh-CN" b="1" dirty="0"/>
              <a:t>void work() {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System.</a:t>
            </a:r>
            <a:r>
              <a:rPr lang="en-US" altLang="zh-CN" b="1" i="1" dirty="0"/>
              <a:t>out.println("</a:t>
            </a:r>
            <a:r>
              <a:rPr lang="zh-CN" altLang="en-US" b="1" i="1" dirty="0"/>
              <a:t>会工作</a:t>
            </a:r>
            <a:r>
              <a:rPr lang="en-US" altLang="zh-CN" b="1" i="1" dirty="0"/>
              <a:t>");</a:t>
            </a:r>
            <a:endParaRPr lang="en-US" altLang="zh-CN" b="1" i="1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b="1" dirty="0"/>
              <a:t>public void anger() {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System.</a:t>
            </a:r>
            <a:r>
              <a:rPr lang="en-US" altLang="zh-CN" b="1" i="1" dirty="0"/>
              <a:t>out.println("</a:t>
            </a:r>
            <a:r>
              <a:rPr lang="zh-CN" altLang="en-US" b="1" i="1" dirty="0"/>
              <a:t>会发火</a:t>
            </a:r>
            <a:r>
              <a:rPr lang="en-US" altLang="zh-CN" b="1" i="1" dirty="0"/>
              <a:t>");</a:t>
            </a:r>
            <a:endParaRPr lang="en-US" altLang="zh-CN" b="1" i="1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内容占位符 7"/>
          <p:cNvSpPr txBox="1"/>
          <p:nvPr/>
        </p:nvSpPr>
        <p:spPr>
          <a:xfrm>
            <a:off x="6423990" y="1707771"/>
            <a:ext cx="4257261" cy="120594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 smtClean="0"/>
              <a:t>class Male </a:t>
            </a:r>
            <a:r>
              <a:rPr lang="en-US" altLang="zh-CN" b="1" dirty="0"/>
              <a:t>extends</a:t>
            </a:r>
            <a:r>
              <a:rPr lang="en-US" altLang="zh-CN" b="1" dirty="0" smtClean="0"/>
              <a:t> Human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内容占位符 7"/>
          <p:cNvSpPr txBox="1"/>
          <p:nvPr/>
        </p:nvSpPr>
        <p:spPr>
          <a:xfrm>
            <a:off x="6423990" y="3210700"/>
            <a:ext cx="4257261" cy="120594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 smtClean="0"/>
              <a:t>class Female </a:t>
            </a:r>
            <a:r>
              <a:rPr lang="en-US" altLang="zh-CN" b="1" dirty="0"/>
              <a:t>extends</a:t>
            </a:r>
            <a:r>
              <a:rPr lang="en-US" altLang="zh-CN" b="1" dirty="0" smtClean="0"/>
              <a:t> Human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内容占位符 7"/>
          <p:cNvSpPr txBox="1"/>
          <p:nvPr/>
        </p:nvSpPr>
        <p:spPr>
          <a:xfrm>
            <a:off x="259674" y="1704456"/>
            <a:ext cx="934682" cy="4816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父类</a:t>
            </a:r>
            <a:endParaRPr lang="zh-CN" altLang="en-US" dirty="0"/>
          </a:p>
        </p:txBody>
      </p:sp>
      <p:sp>
        <p:nvSpPr>
          <p:cNvPr id="10" name="内容占位符 7"/>
          <p:cNvSpPr txBox="1"/>
          <p:nvPr/>
        </p:nvSpPr>
        <p:spPr>
          <a:xfrm>
            <a:off x="10886459" y="1707771"/>
            <a:ext cx="934682" cy="4816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子类</a:t>
            </a:r>
            <a:endParaRPr lang="zh-CN" altLang="en-US" dirty="0"/>
          </a:p>
        </p:txBody>
      </p:sp>
      <p:sp>
        <p:nvSpPr>
          <p:cNvPr id="11" name="内容占位符 7"/>
          <p:cNvSpPr txBox="1"/>
          <p:nvPr/>
        </p:nvSpPr>
        <p:spPr>
          <a:xfrm>
            <a:off x="10886459" y="3216130"/>
            <a:ext cx="934682" cy="4816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子类</a:t>
            </a:r>
            <a:endParaRPr lang="zh-CN" altLang="en-US" dirty="0"/>
          </a:p>
        </p:txBody>
      </p:sp>
      <p:sp>
        <p:nvSpPr>
          <p:cNvPr id="12" name="内容占位符 7"/>
          <p:cNvSpPr txBox="1"/>
          <p:nvPr/>
        </p:nvSpPr>
        <p:spPr>
          <a:xfrm>
            <a:off x="6423990" y="5258725"/>
            <a:ext cx="4257261" cy="120594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 smtClean="0"/>
              <a:t>class Kid </a:t>
            </a:r>
            <a:r>
              <a:rPr lang="en-US" altLang="zh-CN" b="1" dirty="0"/>
              <a:t>extends</a:t>
            </a:r>
            <a:r>
              <a:rPr lang="en-US" altLang="zh-CN" b="1" dirty="0" smtClean="0"/>
              <a:t> Human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3" name="内容占位符 7"/>
          <p:cNvSpPr txBox="1"/>
          <p:nvPr/>
        </p:nvSpPr>
        <p:spPr>
          <a:xfrm>
            <a:off x="10886459" y="5317163"/>
            <a:ext cx="934682" cy="4816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子类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547652" y="4585257"/>
            <a:ext cx="4969" cy="567452"/>
          </a:xfrm>
          <a:prstGeom prst="line">
            <a:avLst/>
          </a:prstGeom>
          <a:ln w="508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继承</a:t>
            </a:r>
            <a:r>
              <a:rPr lang="en-US" altLang="zh-CN" b="1" dirty="0" smtClean="0"/>
              <a:t>---</a:t>
            </a:r>
            <a:r>
              <a:rPr lang="zh-CN" altLang="en-US" b="1" dirty="0"/>
              <a:t>继承如何实现？</a:t>
            </a:r>
            <a:endParaRPr lang="en-US" altLang="zh-CN" b="1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712075" y="1690688"/>
            <a:ext cx="3029608" cy="312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447800" y="1703938"/>
            <a:ext cx="3482009" cy="4452731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class A</a:t>
            </a:r>
            <a:r>
              <a:rPr lang="en-US" altLang="zh-CN" b="1" dirty="0" smtClean="0"/>
              <a:t> </a:t>
            </a:r>
            <a:r>
              <a:rPr lang="en-US" altLang="zh-CN" b="1" dirty="0"/>
              <a:t>{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public void </a:t>
            </a:r>
            <a:r>
              <a:rPr lang="en-US" altLang="zh-CN" b="1" dirty="0" smtClean="0"/>
              <a:t>F1() </a:t>
            </a:r>
            <a:r>
              <a:rPr lang="en-US" altLang="zh-CN" b="1" dirty="0"/>
              <a:t>{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System.</a:t>
            </a:r>
            <a:r>
              <a:rPr lang="en-US" altLang="zh-CN" b="1" i="1" dirty="0"/>
              <a:t>out.println</a:t>
            </a:r>
            <a:r>
              <a:rPr lang="en-US" altLang="zh-CN" b="1" i="1" dirty="0" smtClean="0"/>
              <a:t>(“F1");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/>
              <a:t>public </a:t>
            </a:r>
            <a:r>
              <a:rPr lang="en-US" altLang="zh-CN" b="1" dirty="0"/>
              <a:t>void </a:t>
            </a:r>
            <a:r>
              <a:rPr lang="en-US" altLang="zh-CN" b="1" dirty="0" smtClean="0"/>
              <a:t>F2() </a:t>
            </a:r>
            <a:r>
              <a:rPr lang="en-US" altLang="zh-CN" b="1" dirty="0"/>
              <a:t>{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System.</a:t>
            </a:r>
            <a:r>
              <a:rPr lang="en-US" altLang="zh-CN" b="1" i="1" dirty="0"/>
              <a:t>out.println</a:t>
            </a:r>
            <a:r>
              <a:rPr lang="en-US" altLang="zh-CN" b="1" i="1" dirty="0" smtClean="0"/>
              <a:t>(“F2");</a:t>
            </a:r>
            <a:endParaRPr lang="en-US" altLang="zh-CN" b="1" i="1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/>
              <a:t>public </a:t>
            </a:r>
            <a:r>
              <a:rPr lang="en-US" altLang="zh-CN" b="1" dirty="0"/>
              <a:t>void </a:t>
            </a:r>
            <a:r>
              <a:rPr lang="en-US" altLang="zh-CN" b="1" dirty="0" smtClean="0"/>
              <a:t>F3() </a:t>
            </a:r>
            <a:r>
              <a:rPr lang="en-US" altLang="zh-CN" b="1" dirty="0"/>
              <a:t>{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System.</a:t>
            </a:r>
            <a:r>
              <a:rPr lang="en-US" altLang="zh-CN" b="1" i="1" dirty="0"/>
              <a:t>out.println</a:t>
            </a:r>
            <a:r>
              <a:rPr lang="en-US" altLang="zh-CN" b="1" i="1" dirty="0" smtClean="0"/>
              <a:t>(“F3");</a:t>
            </a:r>
            <a:endParaRPr lang="en-US" altLang="zh-CN" b="1" i="1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b="1" dirty="0"/>
              <a:t>public void </a:t>
            </a:r>
            <a:r>
              <a:rPr lang="en-US" altLang="zh-CN" b="1" dirty="0" smtClean="0"/>
              <a:t>F4() </a:t>
            </a:r>
            <a:r>
              <a:rPr lang="en-US" altLang="zh-CN" b="1" dirty="0"/>
              <a:t>{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System.</a:t>
            </a:r>
            <a:r>
              <a:rPr lang="en-US" altLang="zh-CN" b="1" i="1" dirty="0"/>
              <a:t>out.println</a:t>
            </a:r>
            <a:r>
              <a:rPr lang="en-US" altLang="zh-CN" b="1" i="1" dirty="0" smtClean="0"/>
              <a:t>(“F4");</a:t>
            </a:r>
            <a:endParaRPr lang="en-US" altLang="zh-CN" b="1" i="1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内容占位符 7"/>
          <p:cNvSpPr txBox="1"/>
          <p:nvPr/>
        </p:nvSpPr>
        <p:spPr>
          <a:xfrm>
            <a:off x="6423990" y="1707771"/>
            <a:ext cx="4257261" cy="120594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 smtClean="0"/>
              <a:t>class A1 </a:t>
            </a:r>
            <a:r>
              <a:rPr lang="en-US" altLang="zh-CN" b="1" dirty="0" smtClean="0">
                <a:solidFill>
                  <a:srgbClr val="FF0000"/>
                </a:solidFill>
              </a:rPr>
              <a:t>extends</a:t>
            </a:r>
            <a:r>
              <a:rPr lang="en-US" altLang="zh-CN" b="1" dirty="0" smtClean="0"/>
              <a:t> A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内容占位符 7"/>
          <p:cNvSpPr txBox="1"/>
          <p:nvPr/>
        </p:nvSpPr>
        <p:spPr>
          <a:xfrm>
            <a:off x="6423990" y="3210700"/>
            <a:ext cx="4257261" cy="120594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 smtClean="0"/>
              <a:t>class A2 </a:t>
            </a:r>
            <a:r>
              <a:rPr lang="en-US" altLang="zh-CN" b="1" dirty="0">
                <a:solidFill>
                  <a:srgbClr val="FF0000"/>
                </a:solidFill>
              </a:rPr>
              <a:t>extends</a:t>
            </a:r>
            <a:r>
              <a:rPr lang="en-US" altLang="zh-CN" b="1" dirty="0" smtClean="0"/>
              <a:t> A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内容占位符 7"/>
          <p:cNvSpPr txBox="1"/>
          <p:nvPr/>
        </p:nvSpPr>
        <p:spPr>
          <a:xfrm>
            <a:off x="259674" y="1704456"/>
            <a:ext cx="934682" cy="4816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父类</a:t>
            </a:r>
            <a:endParaRPr lang="zh-CN" altLang="en-US" dirty="0"/>
          </a:p>
        </p:txBody>
      </p:sp>
      <p:sp>
        <p:nvSpPr>
          <p:cNvPr id="10" name="内容占位符 7"/>
          <p:cNvSpPr txBox="1"/>
          <p:nvPr/>
        </p:nvSpPr>
        <p:spPr>
          <a:xfrm>
            <a:off x="10886459" y="1707771"/>
            <a:ext cx="934682" cy="4816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子类</a:t>
            </a:r>
            <a:endParaRPr lang="zh-CN" altLang="en-US" dirty="0"/>
          </a:p>
        </p:txBody>
      </p:sp>
      <p:sp>
        <p:nvSpPr>
          <p:cNvPr id="11" name="内容占位符 7"/>
          <p:cNvSpPr txBox="1"/>
          <p:nvPr/>
        </p:nvSpPr>
        <p:spPr>
          <a:xfrm>
            <a:off x="10886459" y="3216130"/>
            <a:ext cx="934682" cy="4816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子类</a:t>
            </a:r>
            <a:endParaRPr lang="zh-CN" altLang="en-US" dirty="0"/>
          </a:p>
        </p:txBody>
      </p:sp>
      <p:sp>
        <p:nvSpPr>
          <p:cNvPr id="12" name="内容占位符 7"/>
          <p:cNvSpPr txBox="1"/>
          <p:nvPr/>
        </p:nvSpPr>
        <p:spPr>
          <a:xfrm>
            <a:off x="6423990" y="5258725"/>
            <a:ext cx="4257261" cy="120594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 smtClean="0"/>
              <a:t>class Ai </a:t>
            </a:r>
            <a:r>
              <a:rPr lang="en-US" altLang="zh-CN" b="1" dirty="0">
                <a:solidFill>
                  <a:srgbClr val="FF0000"/>
                </a:solidFill>
              </a:rPr>
              <a:t>extends</a:t>
            </a:r>
            <a:r>
              <a:rPr lang="en-US" altLang="zh-CN" b="1" dirty="0" smtClean="0"/>
              <a:t> A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3" name="内容占位符 7"/>
          <p:cNvSpPr txBox="1"/>
          <p:nvPr/>
        </p:nvSpPr>
        <p:spPr>
          <a:xfrm>
            <a:off x="10886459" y="5317163"/>
            <a:ext cx="934682" cy="4816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子类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547652" y="4585257"/>
            <a:ext cx="4969" cy="567452"/>
          </a:xfrm>
          <a:prstGeom prst="line">
            <a:avLst/>
          </a:prstGeom>
          <a:ln w="508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多态</a:t>
            </a:r>
            <a:r>
              <a:rPr lang="en-US" altLang="zh-CN" b="1" dirty="0" smtClean="0"/>
              <a:t>---</a:t>
            </a:r>
            <a:r>
              <a:rPr lang="zh-CN" altLang="en-US" b="1" dirty="0"/>
              <a:t>什么</a:t>
            </a:r>
            <a:r>
              <a:rPr lang="zh-CN" altLang="en-US" b="1" dirty="0" smtClean="0"/>
              <a:t>是</a:t>
            </a:r>
            <a:r>
              <a:rPr lang="zh-CN" altLang="en-US" b="1" dirty="0"/>
              <a:t>多态</a:t>
            </a:r>
            <a:r>
              <a:rPr lang="zh-CN" altLang="en-US" b="1" dirty="0" smtClean="0"/>
              <a:t>？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45129"/>
            <a:ext cx="10515600" cy="2031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概念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同</a:t>
            </a:r>
            <a:r>
              <a:rPr lang="zh-CN" altLang="en-US" dirty="0"/>
              <a:t>一操作作用于不同的对象，可以有不同的解释，产生不同的执行结果，这就是多态性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多态</a:t>
            </a:r>
            <a:r>
              <a:rPr lang="en-US" altLang="zh-CN" b="1" dirty="0" smtClean="0"/>
              <a:t>---</a:t>
            </a:r>
            <a:r>
              <a:rPr lang="zh-CN" altLang="en-US" b="1" dirty="0"/>
              <a:t>什么</a:t>
            </a:r>
            <a:r>
              <a:rPr lang="zh-CN" altLang="en-US" b="1" dirty="0" smtClean="0"/>
              <a:t>是</a:t>
            </a:r>
            <a:r>
              <a:rPr lang="zh-CN" altLang="en-US" b="1" dirty="0"/>
              <a:t>多态</a:t>
            </a:r>
            <a:r>
              <a:rPr lang="zh-CN" altLang="en-US" b="1" dirty="0" smtClean="0"/>
              <a:t>？</a:t>
            </a:r>
            <a:endParaRPr lang="en-US" altLang="zh-CN" b="1" dirty="0"/>
          </a:p>
        </p:txBody>
      </p:sp>
      <p:pic>
        <p:nvPicPr>
          <p:cNvPr id="3074" name="Picture 2" descr="Javaä¸­å¤æçç±»åç»æ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5" y="1690688"/>
            <a:ext cx="5580235" cy="420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096000" y="2574826"/>
            <a:ext cx="58574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通用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多态引用有 相同结构类型的大量对象，他们有着共同的特征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强制的：一种隐 式做类型转换的方法。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重载</a:t>
            </a:r>
            <a:r>
              <a:rPr lang="zh-CN" altLang="en-US" dirty="0"/>
              <a:t>的：将一个标志符用作多个意义。</a:t>
            </a:r>
            <a:endParaRPr lang="zh-CN" altLang="en-US" dirty="0"/>
          </a:p>
          <a:p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特定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的多态涉及的是小部分没有相同特征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的         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参数</a:t>
            </a:r>
            <a:r>
              <a:rPr lang="zh-CN" altLang="en-US" dirty="0"/>
              <a:t>的：为不同类型的参数提供相同的操作。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包含</a:t>
            </a:r>
            <a:r>
              <a:rPr lang="zh-CN" altLang="en-US" dirty="0"/>
              <a:t>的：类包含关系的抽象操作。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3962</Words>
  <Application>WPS 演示</Application>
  <PresentationFormat>宽屏</PresentationFormat>
  <Paragraphs>294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Verdana</vt:lpstr>
      <vt:lpstr>Arial Unicode MS</vt:lpstr>
      <vt:lpstr>PingFang SC</vt:lpstr>
      <vt:lpstr>Calibri Light</vt:lpstr>
      <vt:lpstr>Calibri</vt:lpstr>
      <vt:lpstr>Segoe Print</vt:lpstr>
      <vt:lpstr>Office 主题</vt:lpstr>
      <vt:lpstr> 继承          &amp;&amp;                 多态 </vt:lpstr>
      <vt:lpstr>继承和多态</vt:lpstr>
      <vt:lpstr>继承---什么是继承？</vt:lpstr>
      <vt:lpstr>继承---为什么需要继承？</vt:lpstr>
      <vt:lpstr>继承---为什么需要继承？</vt:lpstr>
      <vt:lpstr>继承---为什么需要继承？代码复用</vt:lpstr>
      <vt:lpstr>继承---继承如何实现？</vt:lpstr>
      <vt:lpstr>多态---什么是多态？</vt:lpstr>
      <vt:lpstr>多态---什么是多态？</vt:lpstr>
      <vt:lpstr>多态---为什么需要多态？</vt:lpstr>
      <vt:lpstr>多态---多态如何实现？</vt:lpstr>
      <vt:lpstr>多态---多态如何实现？</vt:lpstr>
      <vt:lpstr>多态---多态如何实现？</vt:lpstr>
      <vt:lpstr>多态-形成必要条件</vt:lpstr>
      <vt:lpstr>总结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面向对象的继承与多态</dc:title>
  <dc:creator/>
  <cp:lastModifiedBy>Administrator</cp:lastModifiedBy>
  <cp:revision>50</cp:revision>
  <dcterms:created xsi:type="dcterms:W3CDTF">2018-07-04T11:07:21Z</dcterms:created>
  <dcterms:modified xsi:type="dcterms:W3CDTF">2018-07-05T06:12:22Z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