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97" r:id="rId3"/>
    <p:sldId id="312" r:id="rId4"/>
    <p:sldId id="260" r:id="rId5"/>
    <p:sldId id="263" r:id="rId6"/>
    <p:sldId id="316" r:id="rId7"/>
    <p:sldId id="259" r:id="rId8"/>
    <p:sldId id="313" r:id="rId9"/>
    <p:sldId id="31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67" d="100"/>
          <a:sy n="67" d="100"/>
        </p:scale>
        <p:origin x="1358" y="62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Q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75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93B682C-0F11-4FAF-A17F-FAEEC0638072}" type="datetimeFigureOut">
              <a:rPr lang="ar-QA" smtClean="0"/>
              <a:t>15/09/1446</a:t>
            </a:fld>
            <a:endParaRPr lang="ar-Q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Q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75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DE03C5F-98FC-437C-9400-B74BD31021D5}" type="slidenum">
              <a:rPr lang="ar-QA" smtClean="0"/>
              <a:t>‹#›</a:t>
            </a:fld>
            <a:endParaRPr lang="ar-QA"/>
          </a:p>
        </p:txBody>
      </p:sp>
    </p:spTree>
    <p:extLst>
      <p:ext uri="{BB962C8B-B14F-4D97-AF65-F5344CB8AC3E}">
        <p14:creationId xmlns:p14="http://schemas.microsoft.com/office/powerpoint/2010/main" val="339241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548" y="2773046"/>
            <a:ext cx="7718861" cy="2495345"/>
          </a:xfrm>
        </p:spPr>
        <p:txBody>
          <a:bodyPr anchor="b">
            <a:normAutofit/>
          </a:bodyPr>
          <a:lstStyle>
            <a:lvl1pPr>
              <a:defRPr sz="5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548" y="5268389"/>
            <a:ext cx="7718861" cy="12420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7093" y="4765277"/>
            <a:ext cx="1631928" cy="86213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066" y="4995078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450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672254"/>
            <a:ext cx="7708960" cy="3437402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6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25345" y="3865457"/>
            <a:ext cx="6611908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46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689015"/>
            <a:ext cx="7708960" cy="3004899"/>
          </a:xfrm>
        </p:spPr>
        <p:txBody>
          <a:bodyPr anchor="b">
            <a:normAutofit/>
          </a:bodyPr>
          <a:lstStyle>
            <a:lvl1pPr algn="l">
              <a:defRPr sz="52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74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6" y="4789805"/>
            <a:ext cx="7821586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6" y="5714153"/>
            <a:ext cx="7821586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59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8" y="691891"/>
            <a:ext cx="7708959" cy="3176022"/>
          </a:xfrm>
        </p:spPr>
        <p:txBody>
          <a:bodyPr anchor="ctr">
            <a:normAutofit/>
          </a:bodyPr>
          <a:lstStyle>
            <a:lvl1pPr algn="l">
              <a:defRPr sz="52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7" y="4789805"/>
            <a:ext cx="7708960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73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2587C7-F2D0-4697-B85C-F52B9297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533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4065" y="691890"/>
            <a:ext cx="1936754" cy="582687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548" y="691890"/>
            <a:ext cx="5515507" cy="58268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57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5" y="688255"/>
            <a:ext cx="7705702" cy="141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47" y="2352886"/>
            <a:ext cx="7708960" cy="4165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10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287781"/>
            <a:ext cx="7708960" cy="161976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3949488"/>
            <a:ext cx="7708960" cy="948830"/>
          </a:xfrm>
        </p:spPr>
        <p:txBody>
          <a:bodyPr anchor="t"/>
          <a:lstStyle>
            <a:lvl1pPr marL="0" indent="0" algn="l">
              <a:buNone/>
              <a:defRPr sz="220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548" y="2356312"/>
            <a:ext cx="3739335" cy="4154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84" y="2356312"/>
            <a:ext cx="3738823" cy="4154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2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203" y="2455474"/>
            <a:ext cx="336168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1546" y="3090963"/>
            <a:ext cx="3739336" cy="3424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4559" y="2451914"/>
            <a:ext cx="3360093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7483" y="3087404"/>
            <a:ext cx="3737170" cy="3424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46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2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491936"/>
            <a:ext cx="3075152" cy="1076655"/>
          </a:xfrm>
        </p:spPr>
        <p:txBody>
          <a:bodyPr anchor="b"/>
          <a:lstStyle>
            <a:lvl1pPr algn="l">
              <a:defRPr sz="22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253" y="491938"/>
            <a:ext cx="4433254" cy="59715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1762915"/>
            <a:ext cx="3075152" cy="4700520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9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5293995"/>
            <a:ext cx="7708960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1547" y="700225"/>
            <a:ext cx="7708960" cy="425117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918981"/>
            <a:ext cx="7708960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164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095"/>
            <a:ext cx="2316903" cy="7320931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3881" y="314"/>
            <a:ext cx="2283074" cy="755730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13868" cy="7562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2352887"/>
            <a:ext cx="7708960" cy="428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9390" y="6765641"/>
            <a:ext cx="896239" cy="40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546" y="6766434"/>
            <a:ext cx="66851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7853" y="868750"/>
            <a:ext cx="68409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6">
                <a:solidFill>
                  <a:srgbClr val="FEFFFF"/>
                </a:solidFill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81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504200" rtl="0" eaLnBrk="1" latinLnBrk="0" hangingPunct="1">
        <a:spcBef>
          <a:spcPct val="0"/>
        </a:spcBef>
        <a:buNone/>
        <a:defRPr sz="397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hizer.hayat@ucp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6C8-8B8A-423E-9F04-8D97B552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300" y="1266825"/>
            <a:ext cx="7819548" cy="198464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Software</a:t>
            </a:r>
            <a:br>
              <a:rPr lang="en-US" sz="4000" dirty="0"/>
            </a:br>
            <a:r>
              <a:rPr lang="en-US" sz="4000" dirty="0"/>
              <a:t>Design &amp; Architecture</a:t>
            </a:r>
            <a:br>
              <a:rPr lang="en-US" sz="4000" dirty="0"/>
            </a:br>
            <a:r>
              <a:rPr lang="en-US" sz="4000" dirty="0"/>
              <a:t>Lecture 1</a:t>
            </a:r>
            <a:endParaRPr lang="x-non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6CB4-AF0E-4376-81B0-4DCFB09E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901" y="4044565"/>
            <a:ext cx="8458200" cy="248006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SESD-2222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Fall 2024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 Khizar Hayat</a:t>
            </a:r>
          </a:p>
          <a:p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Khizer.hayat@ucp.edu.pk</a:t>
            </a:r>
            <a:endParaRPr lang="en-US" sz="2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Building D,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floor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OFFICE HOURS:  Tuesday : 02:00 PM- 04:00 PM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Friday: 11:00 AM- 01:00 PM</a:t>
            </a:r>
          </a:p>
          <a:p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892" y="760200"/>
            <a:ext cx="7188200" cy="623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spc="-140" dirty="0">
                <a:latin typeface="Calibri" panose="020F0502020204030204" pitchFamily="34" charset="0"/>
                <a:cs typeface="Calibri" panose="020F0502020204030204" pitchFamily="34" charset="0"/>
              </a:rPr>
              <a:t>Phases </a:t>
            </a:r>
            <a:r>
              <a:rPr spc="35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60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90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10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500" y="1649252"/>
            <a:ext cx="9448800" cy="525682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55599" marR="1345565" indent="-342900" algn="l" rtl="0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527685" algn="l"/>
                <a:tab pos="528320" algn="l"/>
              </a:tabLst>
            </a:pPr>
            <a:r>
              <a:rPr sz="24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Requirements Analysis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(answers </a:t>
            </a:r>
            <a:r>
              <a:rPr sz="2400" spc="-35" dirty="0">
                <a:latin typeface="Calibri" panose="020F0502020204030204" pitchFamily="34" charset="0"/>
                <a:cs typeface="Calibri" panose="020F0502020204030204" pitchFamily="34" charset="0"/>
              </a:rPr>
              <a:t>“WHAT?”)  </a:t>
            </a:r>
            <a:endParaRPr lang="en-US" sz="2400" spc="-3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69999" marR="1345565" lvl="2" indent="-342900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Specifying 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599" marR="1345565" indent="-342900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527685" algn="l"/>
                <a:tab pos="528320" algn="l"/>
              </a:tabLst>
            </a:pPr>
            <a:r>
              <a:rPr sz="24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(answers “HOW?”)</a:t>
            </a:r>
            <a:endParaRPr lang="en-US" sz="2400" spc="-4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69999" marR="1345565" lvl="2" indent="-342900" algn="just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Specifying what the parts will be, and how they will fit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together</a:t>
            </a:r>
          </a:p>
          <a:p>
            <a:pPr marL="355599" marR="1345565" indent="-342900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527685" algn="l"/>
                <a:tab pos="528320" algn="l"/>
              </a:tabLst>
            </a:pPr>
            <a:r>
              <a:rPr sz="24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Implementation 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(A.K.A. “CODING”)  </a:t>
            </a:r>
            <a:endParaRPr lang="en-US" sz="2400" spc="-4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69999" marR="1345565" lvl="2" indent="-342900" algn="just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Writing the code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599" marR="1345565" indent="-342900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527685" algn="l"/>
                <a:tab pos="528320" algn="l"/>
              </a:tabLst>
            </a:pPr>
            <a:r>
              <a:rPr sz="24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Testing 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(type of VERIFICATION)</a:t>
            </a:r>
            <a:endParaRPr lang="en-US" sz="2400" spc="-4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69999" marR="1345565" lvl="2" indent="-342900" algn="just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Executing the application with test data for input</a:t>
            </a:r>
          </a:p>
          <a:p>
            <a:pPr marL="355599" marR="1345565" indent="-342900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527685" algn="l"/>
                <a:tab pos="528320" algn="l"/>
              </a:tabLst>
            </a:pPr>
            <a:r>
              <a:rPr sz="2400" b="1" spc="-45" dirty="0">
                <a:latin typeface="Calibri" panose="020F0502020204030204" pitchFamily="34" charset="0"/>
                <a:cs typeface="Calibri" panose="020F0502020204030204" pitchFamily="34" charset="0"/>
              </a:rPr>
              <a:t>Maintenance 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(REPAIR or ENHANCEMENT)  </a:t>
            </a:r>
            <a:endParaRPr lang="en-US" sz="2400" spc="-4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69999" marR="1345565" lvl="2" indent="-342900" algn="just">
              <a:lnSpc>
                <a:spcPct val="124400"/>
              </a:lnSpc>
              <a:spcBef>
                <a:spcPts val="17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27685" algn="l"/>
                <a:tab pos="52832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Repairing defects and adding capability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753083"/>
            <a:ext cx="7843520" cy="623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65" dirty="0">
                <a:latin typeface="Calibri" panose="020F0502020204030204" pitchFamily="34" charset="0"/>
                <a:cs typeface="Calibri" panose="020F0502020204030204" pitchFamily="34" charset="0"/>
              </a:rPr>
              <a:t>SDLC </a:t>
            </a:r>
            <a:r>
              <a:rPr lang="en-US" sz="4000" spc="-3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-90" dirty="0">
                <a:latin typeface="Calibri" panose="020F0502020204030204" pitchFamily="34" charset="0"/>
                <a:cs typeface="Calibri" panose="020F0502020204030204" pitchFamily="34" charset="0"/>
              </a:rPr>
              <a:t>Phase </a:t>
            </a:r>
            <a:r>
              <a:rPr sz="4000" spc="-105" dirty="0">
                <a:latin typeface="Calibri" panose="020F0502020204030204" pitchFamily="34" charset="0"/>
                <a:cs typeface="Calibri" panose="020F0502020204030204" pitchFamily="34" charset="0"/>
              </a:rPr>
              <a:t>1: </a:t>
            </a:r>
            <a:r>
              <a:rPr sz="4000" spc="-30" dirty="0"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  <a:r>
              <a:rPr sz="4000" spc="-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spc="-7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11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608" y="1916338"/>
            <a:ext cx="9067292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l" rtl="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	process	of	unders</a:t>
            </a:r>
            <a:r>
              <a:rPr sz="2400" spc="1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anding	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sz="2400" spc="-14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s	needed	or	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wanted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expressing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results in</a:t>
            </a:r>
            <a:r>
              <a:rPr sz="24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Challenges of Requirement analysis ???</a:t>
            </a:r>
          </a:p>
          <a:p>
            <a:pPr marL="355600" marR="5080" indent="-342900" algn="l" rtl="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5344" y="4084319"/>
            <a:ext cx="3238754" cy="2364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583" y="786665"/>
            <a:ext cx="83159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sz="3600" spc="-85" dirty="0">
                <a:latin typeface="Calibri" panose="020F0502020204030204" pitchFamily="34" charset="0"/>
                <a:cs typeface="Calibri" panose="020F0502020204030204" pitchFamily="34" charset="0"/>
              </a:rPr>
              <a:t>Challenges: </a:t>
            </a:r>
            <a:r>
              <a:rPr sz="3600" spc="-30" dirty="0">
                <a:latin typeface="Calibri" panose="020F0502020204030204" pitchFamily="34" charset="0"/>
                <a:cs typeface="Calibri" panose="020F0502020204030204" pitchFamily="34" charset="0"/>
              </a:rPr>
              <a:t>Requirement</a:t>
            </a:r>
            <a:r>
              <a:rPr sz="36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-7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12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6366" y="1876425"/>
            <a:ext cx="8068945" cy="357982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l" rtl="0">
              <a:lnSpc>
                <a:spcPct val="100000"/>
              </a:lnSpc>
              <a:spcBef>
                <a:spcPts val="675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Stakeholder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355600" indent="-342900" algn="l" rtl="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Engineer/developer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355600" indent="-342900" algn="l" rtl="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algn="l" rtl="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expert</a:t>
            </a:r>
            <a:r>
              <a:rPr sz="24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355600" indent="-342900" algn="l" rtl="0">
              <a:lnSpc>
                <a:spcPct val="100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budget</a:t>
            </a:r>
            <a:r>
              <a:rPr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355600" indent="-342900" algn="l" rtl="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planning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355600" indent="-342900" algn="l" rtl="0">
              <a:lnSpc>
                <a:spcPct val="100000"/>
              </a:lnSpc>
              <a:spcBef>
                <a:spcPts val="575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novelty</a:t>
            </a:r>
            <a:r>
              <a:rPr sz="24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issues</a:t>
            </a:r>
          </a:p>
          <a:p>
            <a:pPr marL="12700" algn="l" rtl="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812726"/>
            <a:ext cx="46043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SDLC Phase 2: Design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13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5887" y="1837570"/>
            <a:ext cx="899001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design of an application expresses how the application is  to be constructed.</a:t>
            </a:r>
          </a:p>
          <a:p>
            <a:pPr marL="355600" marR="5080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 describes the parts involved and how they are to assembled.</a:t>
            </a:r>
          </a:p>
          <a:p>
            <a:pPr marL="355600" marR="5080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It consists of a set of documents (diagrams and text)</a:t>
            </a:r>
          </a:p>
        </p:txBody>
      </p:sp>
      <p:sp>
        <p:nvSpPr>
          <p:cNvPr id="8" name="object 8"/>
          <p:cNvSpPr/>
          <p:nvPr/>
        </p:nvSpPr>
        <p:spPr>
          <a:xfrm>
            <a:off x="2070100" y="4010025"/>
            <a:ext cx="3813048" cy="245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 rtl="0"/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803734"/>
            <a:ext cx="65474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SDLC Phase 3: Implementation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14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6903" y="1800225"/>
            <a:ext cx="9219692" cy="420050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 the form of coding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Code only against a design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Before compiling, satisfy yourself that the code you have  typed is correct. Read it thoroughly.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‘correct’ means that is satisfies what’s required of it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This is “author-inspection” (What is it???)</a:t>
            </a:r>
          </a:p>
          <a:p>
            <a:pPr marL="469265" algn="l" rtl="0">
              <a:lnSpc>
                <a:spcPct val="100000"/>
              </a:lnSpc>
            </a:pPr>
            <a:endParaRPr lang="en-US" sz="2400" b="1" spc="-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265" algn="l" rtl="0">
              <a:lnSpc>
                <a:spcPct val="100000"/>
              </a:lnSpc>
            </a:pPr>
            <a:endParaRPr lang="en-US" sz="2400" b="1" spc="-1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265" algn="l" rtl="0">
              <a:lnSpc>
                <a:spcPct val="100000"/>
              </a:lnSpc>
            </a:pPr>
            <a:r>
              <a:rPr lang="en-US" sz="24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uthor </a:t>
            </a:r>
            <a:r>
              <a:rPr sz="24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Inspection: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9265" algn="just" rtl="0">
              <a:lnSpc>
                <a:spcPct val="100000"/>
              </a:lnSpc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Inspect and edit the block of code you have just written until you are  convinced it does exactly what it is meant to do. Only then compile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927" y="786665"/>
            <a:ext cx="78847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SDLC Phase 3: Implementation (Cont...)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15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4863" y="1952625"/>
            <a:ext cx="8937237" cy="238142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6365">
              <a:spcBef>
                <a:spcPts val="890"/>
              </a:spcBef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 panose="020F0502020204030204" pitchFamily="34" charset="0"/>
                <a:cs typeface="Calibri" panose="020F0502020204030204" pitchFamily="34" charset="0"/>
              </a:rPr>
              <a:t>Build-a-little-Test-a-little (Rule)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Add a relatively small amount of code (“build-a-little”)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(Again): Read what you have typed and correct it if necessary until you  are totally satisfied it’s correct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Test the new functionality (“test-a-little”)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804215"/>
            <a:ext cx="4652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SDLC Phase 4: Testing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16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608" y="1668322"/>
            <a:ext cx="8071484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The testing phase consists of supplying input to the application  and comparing the output with that mandated by the software  requirements specification.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Helps to uncover defects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Proves the presence of defects, but never their absence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Types of Testing: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Black-Box Testing, White-Box Testing</a:t>
            </a:r>
          </a:p>
        </p:txBody>
      </p:sp>
      <p:sp>
        <p:nvSpPr>
          <p:cNvPr id="8" name="object 8"/>
          <p:cNvSpPr/>
          <p:nvPr/>
        </p:nvSpPr>
        <p:spPr>
          <a:xfrm>
            <a:off x="1841500" y="4225676"/>
            <a:ext cx="7086600" cy="3060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767418"/>
            <a:ext cx="6334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SDLC Phase 4: Testing (Cont...)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17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3100" y="1876425"/>
            <a:ext cx="2676144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0673" y="1876425"/>
            <a:ext cx="5147627" cy="404854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869"/>
              </a:spcBef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Tips on Testing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Test early and often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Test with extreme values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5650" algn="l"/>
                <a:tab pos="75692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Very small, very big, etc.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5650" algn="l"/>
                <a:tab pos="75692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Borderline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  <a:tab pos="75692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“Illegal” values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Vary test cases</a:t>
            </a:r>
          </a:p>
          <a:p>
            <a:pPr marL="756285" marR="5080" lvl="1" indent="-286385" algn="just" rtl="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5650" algn="l"/>
                <a:tab pos="75692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Don’t repeat tests with same test data except  when specifically intended</a:t>
            </a:r>
          </a:p>
        </p:txBody>
      </p:sp>
      <p:sp>
        <p:nvSpPr>
          <p:cNvPr id="10" name="object 10"/>
          <p:cNvSpPr/>
          <p:nvPr/>
        </p:nvSpPr>
        <p:spPr>
          <a:xfrm>
            <a:off x="7023100" y="3630155"/>
            <a:ext cx="2676144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029" y="804155"/>
            <a:ext cx="59366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SDLC Phase 5: Maintenance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18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608" y="1668322"/>
            <a:ext cx="9067292" cy="53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Maintenance refers to the work performed on the application  that occurs after it has been delivered.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lvl="1" algn="just"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lvl="1" algn="just"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Types of maintenance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Corrective (Defect Removal)</a:t>
            </a:r>
          </a:p>
          <a:p>
            <a:pPr marL="469900" marR="5080" lvl="2" algn="just"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Finding and fixing all inconsistencies with the requirements document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Perfective (Enhancement)</a:t>
            </a:r>
          </a:p>
          <a:p>
            <a:pPr marL="469900" marR="5080" lvl="2" algn="just"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Introducing new or improved capability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Adaptive</a:t>
            </a:r>
          </a:p>
          <a:p>
            <a:pPr marL="469900" marR="5080" lvl="2" algn="just"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Adapts software to new environment</a:t>
            </a:r>
          </a:p>
          <a:p>
            <a:pPr marL="355600" marR="5080" lvl="1" indent="-34290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Preventive</a:t>
            </a:r>
          </a:p>
          <a:p>
            <a:pPr marL="469900" marR="5080" lvl="2" algn="just"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Changing some aspect of the system to prevent failures</a:t>
            </a:r>
          </a:p>
          <a:p>
            <a:pPr marL="355600" marR="5080" lvl="1" indent="-342900" algn="just">
              <a:spcBef>
                <a:spcPts val="100"/>
              </a:spcBef>
              <a:buClr>
                <a:srgbClr val="C00000"/>
              </a:buClr>
              <a:buFont typeface="Wingdings" panose="05000000000000000000" pitchFamily="2" charset="2"/>
              <a:buChar char="v"/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476" y="795305"/>
            <a:ext cx="73983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Software Process Phases Example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19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4652" y="1495425"/>
            <a:ext cx="9222024" cy="5947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1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tabLst>
                <a:tab pos="354965" algn="l"/>
                <a:tab pos="355600" algn="l"/>
                <a:tab pos="956944" algn="l"/>
                <a:tab pos="1999614" algn="l"/>
                <a:tab pos="2380615" algn="l"/>
                <a:tab pos="4236720" algn="l"/>
                <a:tab pos="5160645" algn="l"/>
                <a:tab pos="6152515" algn="l"/>
                <a:tab pos="6533515" algn="l"/>
                <a:tab pos="761873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Personal Finance Example:</a:t>
            </a:r>
            <a:endParaRPr sz="3500" dirty="0">
              <a:latin typeface="Times New Roman"/>
              <a:cs typeface="Times New Roman"/>
            </a:endParaRPr>
          </a:p>
          <a:p>
            <a:pPr marL="469900" indent="-457200" algn="l" rtl="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 Analysis: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Diagrams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 marL="870585" marR="5080" lvl="2">
              <a:spcBef>
                <a:spcPts val="630"/>
              </a:spcBef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The application shall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display the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balance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user’s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bank 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account.</a:t>
            </a:r>
            <a:r>
              <a:rPr sz="20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2200" dirty="0">
              <a:latin typeface="Times New Roman"/>
              <a:cs typeface="Times New Roman"/>
            </a:endParaRPr>
          </a:p>
          <a:p>
            <a:pPr marL="469900" indent="-457200">
              <a:spcBef>
                <a:spcPts val="1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Design: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Diagrams and text</a:t>
            </a:r>
          </a:p>
          <a:p>
            <a:pPr marL="870585" marR="5080" lvl="3" algn="just">
              <a:spcBef>
                <a:spcPts val="630"/>
              </a:spcBef>
              <a:tabLst>
                <a:tab pos="870585" algn="l"/>
                <a:tab pos="871219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will consist of the classes CheckingAccount,  Savings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  <a:endParaRPr sz="2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Implementation:</a:t>
            </a:r>
            <a:r>
              <a:rPr lang="en-PK" sz="2400" b="1" spc="-5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PK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870585" marR="5080" lvl="3" algn="just">
              <a:lnSpc>
                <a:spcPct val="100000"/>
              </a:lnSpc>
              <a:spcBef>
                <a:spcPts val="630"/>
              </a:spcBef>
              <a:tabLst>
                <a:tab pos="870585" algn="l"/>
                <a:tab pos="871219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class Checking Account{ double balance; … }</a:t>
            </a:r>
          </a:p>
          <a:p>
            <a:pPr marL="469900" indent="-457200">
              <a:spcBef>
                <a:spcPts val="135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Testing: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cases and test results</a:t>
            </a:r>
          </a:p>
          <a:p>
            <a:pPr marL="870585" marR="5080" lvl="4" algn="just">
              <a:spcBef>
                <a:spcPts val="630"/>
              </a:spcBef>
              <a:tabLst>
                <a:tab pos="870585" algn="l"/>
                <a:tab pos="871219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With test case: the balance was $2938.22, which is correct.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355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Maintenance:</a:t>
            </a:r>
            <a:r>
              <a:rPr lang="en-US" sz="2400" spc="-10" dirty="0">
                <a:solidFill>
                  <a:srgbClr val="E46C0A"/>
                </a:solidFill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Modified design, code, and text</a:t>
            </a:r>
          </a:p>
          <a:p>
            <a:pPr marL="870585" marR="5080" lvl="4" indent="-457200" algn="just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e.g.,	Defect	repair:	“Application	crashes	when	balance	is	$0	and  attempt is made to withdraw funds. …”</a:t>
            </a:r>
          </a:p>
          <a:p>
            <a:pPr marL="870585" marR="5080" lvl="4" indent="-457200" algn="just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e.g., Enhancement: “Allow operation with £.”</a:t>
            </a:r>
          </a:p>
          <a:p>
            <a:pPr marL="870585" marR="5080" lvl="3" algn="just">
              <a:lnSpc>
                <a:spcPct val="100000"/>
              </a:lnSpc>
              <a:spcBef>
                <a:spcPts val="630"/>
              </a:spcBef>
              <a:tabLst>
                <a:tab pos="870585" algn="l"/>
                <a:tab pos="871219" algn="l"/>
              </a:tabLst>
            </a:pPr>
            <a:endParaRPr lang="en-US" sz="20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6165-BD2A-46B8-8D8D-25162B94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16" y="1298057"/>
            <a:ext cx="7816292" cy="112344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593E-CA13-4AF0-B057-F2FBE733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558" y="2238437"/>
            <a:ext cx="7819549" cy="3313289"/>
          </a:xfrm>
        </p:spPr>
        <p:txBody>
          <a:bodyPr>
            <a:noAutofit/>
          </a:bodyPr>
          <a:lstStyle/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Course Introduction </a:t>
            </a:r>
          </a:p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Course Guidelines</a:t>
            </a:r>
          </a:p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Grading Policy</a:t>
            </a:r>
          </a:p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A Quick Revision of Software Process</a:t>
            </a:r>
          </a:p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SDLC Phases</a:t>
            </a:r>
          </a:p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Example of SDLC Phases</a:t>
            </a:r>
          </a:p>
          <a:p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Software Process Models</a:t>
            </a:r>
          </a:p>
        </p:txBody>
      </p:sp>
    </p:spTree>
    <p:extLst>
      <p:ext uri="{BB962C8B-B14F-4D97-AF65-F5344CB8AC3E}">
        <p14:creationId xmlns:p14="http://schemas.microsoft.com/office/powerpoint/2010/main" val="1545607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0892" y="783515"/>
            <a:ext cx="6807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latin typeface="Calibri" panose="020F0502020204030204" pitchFamily="34" charset="0"/>
                <a:cs typeface="Calibri" panose="020F0502020204030204" pitchFamily="34" charset="0"/>
              </a:rPr>
              <a:t>The Waterfall Software Process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20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6039" y="2907792"/>
            <a:ext cx="5638800" cy="871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6039" y="3779520"/>
            <a:ext cx="5638800" cy="2974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0201" tIns="40379" rIns="80201" bIns="40379" rtlCol="0" anchor="ctr">
            <a:normAutofit/>
          </a:bodyPr>
          <a:lstStyle/>
          <a:p>
            <a:r>
              <a:rPr lang="en-US"/>
              <a:t>Guidelines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038490" y="2622005"/>
            <a:ext cx="7819549" cy="3313289"/>
          </a:xfrm>
        </p:spPr>
        <p:txBody>
          <a:bodyPr vert="horz" lIns="80201" tIns="40379" rIns="80201" bIns="40379" rtlCol="0">
            <a:noAutofit/>
          </a:bodyPr>
          <a:lstStyle/>
          <a:p>
            <a:pPr algn="just"/>
            <a:r>
              <a:rPr lang="en-US" sz="2456" dirty="0">
                <a:latin typeface="Calibri" panose="020F0502020204030204" pitchFamily="34" charset="0"/>
                <a:cs typeface="Calibri" panose="020F0502020204030204" pitchFamily="34" charset="0"/>
              </a:rPr>
              <a:t>The course outline is tentative.</a:t>
            </a:r>
          </a:p>
          <a:p>
            <a:pPr algn="just"/>
            <a:r>
              <a:rPr lang="en-US" sz="2456" dirty="0">
                <a:latin typeface="Calibri" panose="020F0502020204030204" pitchFamily="34" charset="0"/>
                <a:cs typeface="Calibri" panose="020F0502020204030204" pitchFamily="34" charset="0"/>
              </a:rPr>
              <a:t>Evaluation will be based on all class discussions, handouts, recommended readings, slides etc.</a:t>
            </a:r>
          </a:p>
          <a:p>
            <a:pPr algn="just"/>
            <a:r>
              <a:rPr lang="en-US" sz="2456" dirty="0">
                <a:latin typeface="Calibri" panose="020F0502020204030204" pitchFamily="34" charset="0"/>
                <a:cs typeface="Calibri" panose="020F0502020204030204" pitchFamily="34" charset="0"/>
              </a:rPr>
              <a:t>Active participation is required.</a:t>
            </a:r>
          </a:p>
          <a:p>
            <a:pPr algn="just"/>
            <a:r>
              <a:rPr lang="en-US" sz="2456" dirty="0">
                <a:latin typeface="Calibri" panose="020F0502020204030204" pitchFamily="34" charset="0"/>
                <a:cs typeface="Calibri" panose="020F0502020204030204" pitchFamily="34" charset="0"/>
              </a:rPr>
              <a:t>Announcements etc. will be made via Portal</a:t>
            </a:r>
          </a:p>
        </p:txBody>
      </p:sp>
      <p:pic>
        <p:nvPicPr>
          <p:cNvPr id="4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891" y="5235596"/>
            <a:ext cx="802005" cy="825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5680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554" y="1181823"/>
            <a:ext cx="7816292" cy="1123447"/>
          </a:xfrm>
        </p:spPr>
        <p:txBody>
          <a:bodyPr/>
          <a:lstStyle/>
          <a:p>
            <a:r>
              <a:rPr lang="en-GB" dirty="0"/>
              <a:t>Plagiarism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3499" y="2181773"/>
            <a:ext cx="9259320" cy="3199304"/>
          </a:xfrm>
        </p:spPr>
        <p:txBody>
          <a:bodyPr>
            <a:normAutofit/>
          </a:bodyPr>
          <a:lstStyle/>
          <a:p>
            <a:pPr algn="just"/>
            <a:r>
              <a:rPr lang="en-US" sz="2105" b="1" dirty="0">
                <a:latin typeface="Calibri" panose="020F0502020204030204" pitchFamily="34" charset="0"/>
                <a:cs typeface="Calibri" panose="020F0502020204030204" pitchFamily="34" charset="0"/>
              </a:rPr>
              <a:t>All the parties involved will be awarded Zero in first instance. Repeat of the same offense will result in (F) grade.</a:t>
            </a:r>
          </a:p>
          <a:p>
            <a:pPr algn="just"/>
            <a:r>
              <a:rPr lang="en-US" sz="2105" b="1" dirty="0">
                <a:latin typeface="Calibri" panose="020F0502020204030204" pitchFamily="34" charset="0"/>
                <a:cs typeface="Calibri" panose="020F0502020204030204" pitchFamily="34" charset="0"/>
              </a:rPr>
              <a:t>USE PROPER REFERENCING IF ANY MATERIAL TAKEN FROM SOME WEB SOURCE/Book.</a:t>
            </a:r>
          </a:p>
          <a:p>
            <a:pPr marL="0" indent="0" algn="ctr">
              <a:buNone/>
            </a:pPr>
            <a:endParaRPr lang="en-GB" sz="210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31AC2-D4BA-4AB5-AC70-843D5BA5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14" y="4516963"/>
            <a:ext cx="3183018" cy="18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184" y="657225"/>
            <a:ext cx="7816292" cy="1123447"/>
          </a:xfrm>
        </p:spPr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Tentative Grading Criteria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6521459-56E9-4777-A4C2-4CCC51C80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67500"/>
              </p:ext>
            </p:extLst>
          </p:nvPr>
        </p:nvGraphicFramePr>
        <p:xfrm>
          <a:off x="1782233" y="2181225"/>
          <a:ext cx="7128934" cy="197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64467">
                  <a:extLst>
                    <a:ext uri="{9D8B030D-6E8A-4147-A177-3AD203B41FA5}">
                      <a16:colId xmlns:a16="http://schemas.microsoft.com/office/drawing/2014/main" val="486244819"/>
                    </a:ext>
                  </a:extLst>
                </a:gridCol>
                <a:gridCol w="3564467">
                  <a:extLst>
                    <a:ext uri="{9D8B030D-6E8A-4147-A177-3AD203B41FA5}">
                      <a16:colId xmlns:a16="http://schemas.microsoft.com/office/drawing/2014/main" val="1447236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Class Participation/Activities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5% 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13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Quizzes (Announced +Unannounced) (5-6)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20%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27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Assignments (4)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15%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594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Midterm Exam 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20%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06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Final Exam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</a:rPr>
                        <a:t>40% </a:t>
                      </a:r>
                      <a:endParaRPr lang="en-PK" sz="1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42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96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D9F3-332D-4021-8F23-603385CA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657226"/>
            <a:ext cx="8077200" cy="838200"/>
          </a:xfrm>
        </p:spPr>
        <p:txBody>
          <a:bodyPr/>
          <a:lstStyle/>
          <a:p>
            <a:r>
              <a:rPr lang="en-US" dirty="0"/>
              <a:t>Class Rules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C5B97-9975-43A7-8EB9-53F8D55C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1565296"/>
            <a:ext cx="9296400" cy="5492729"/>
          </a:xfrm>
        </p:spPr>
        <p:txBody>
          <a:bodyPr/>
          <a:lstStyle/>
          <a:p>
            <a:pPr algn="just"/>
            <a:r>
              <a:rPr lang="en-US" dirty="0"/>
              <a:t>Attendance will be taken within first 10 minutes of the start of class. All students coming after 10 minutes will be marked as late. A student being absent from class for whatsoever reason will be marked as absent. For medical leaves you can contact Dean/HOD office.</a:t>
            </a:r>
          </a:p>
          <a:p>
            <a:pPr algn="just"/>
            <a:r>
              <a:rPr lang="en-US" dirty="0"/>
              <a:t>No retakes of quizzes in any case.</a:t>
            </a:r>
          </a:p>
          <a:p>
            <a:pPr algn="just"/>
            <a:r>
              <a:rPr lang="en-US" dirty="0"/>
              <a:t>Assignments should be submitted on time. Late Submission Policy: 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579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24 hours late with 25% deduction in marks</a:t>
            </a:r>
            <a:endParaRPr lang="en-PK" sz="1579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579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48 hours late with 50% deduction in marks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579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More than 48 hours, 100% deduction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endParaRPr lang="en-US" sz="1579" b="1" dirty="0">
              <a:latin typeface="Arial" panose="020B0604020202020204" pitchFamily="34" charset="0"/>
            </a:endParaRPr>
          </a:p>
          <a:p>
            <a:pPr marL="378150" lvl="1" indent="-378150" algn="just"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985" dirty="0"/>
              <a:t>Assignments must be submitted via portal only. Emailed submissions will not be accepted in any case.</a:t>
            </a:r>
          </a:p>
          <a:p>
            <a:pPr marL="378150" lvl="1" indent="-378150" algn="just"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endParaRPr lang="en-US" sz="1985" dirty="0"/>
          </a:p>
        </p:txBody>
      </p:sp>
    </p:spTree>
    <p:extLst>
      <p:ext uri="{BB962C8B-B14F-4D97-AF65-F5344CB8AC3E}">
        <p14:creationId xmlns:p14="http://schemas.microsoft.com/office/powerpoint/2010/main" val="78157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100" y="783056"/>
            <a:ext cx="3733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4400" spc="-25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sz="4400" spc="-25" dirty="0">
                <a:latin typeface="Calibri" panose="020F0502020204030204" pitchFamily="34" charset="0"/>
                <a:cs typeface="Calibri" panose="020F0502020204030204" pitchFamily="34" charset="0"/>
              </a:rPr>
              <a:t>ook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b="1" dirty="0">
                <a:latin typeface="Times New Roman"/>
                <a:cs typeface="Times New Roman"/>
              </a:rPr>
              <a:t>7</a:t>
            </a:fld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530" y="1626387"/>
            <a:ext cx="8610170" cy="396005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 algn="l" rtl="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8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b="1" spc="-80" dirty="0">
                <a:latin typeface="Calibri" panose="020F0502020204030204" pitchFamily="34" charset="0"/>
                <a:cs typeface="Calibri" panose="020F0502020204030204" pitchFamily="34" charset="0"/>
              </a:rPr>
              <a:t>ome </a:t>
            </a:r>
            <a:r>
              <a:rPr sz="2400" b="1" spc="25" dirty="0">
                <a:latin typeface="Calibri" panose="020F0502020204030204" pitchFamily="34" charset="0"/>
                <a:cs typeface="Calibri" panose="020F0502020204030204" pitchFamily="34" charset="0"/>
              </a:rPr>
              <a:t>textbooks </a:t>
            </a:r>
            <a:r>
              <a:rPr sz="2400" b="1" spc="105" dirty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sz="2400" b="1" spc="40" dirty="0"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sz="2400" b="1" spc="-1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helpful</a:t>
            </a:r>
            <a:r>
              <a:rPr sz="2400" b="1" spc="-10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80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algn="l" rtl="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</a:t>
            </a:r>
            <a:r>
              <a:rPr sz="2400" b="1" spc="-2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sz="2400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60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 algn="l" rtl="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 Engineering, A Practitioner’s Approach, Pressman R. S.&amp; Maxim B. R., 8th Edition (2015), McGraw-Hill.</a:t>
            </a:r>
          </a:p>
          <a:p>
            <a:pPr marL="756285" lvl="1" indent="-286385" algn="l" rtl="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b="1" spc="-50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sz="2400" b="1" spc="5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60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Architecture and Design Illuminated, Kai Qian, Xiang Fu,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Lixin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Tao, Chong-Wei Xu, Jorge L. Diaz-Herrera, Jones and Bartlett Publishers</a:t>
            </a:r>
            <a:endParaRPr lang="en-PK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6385"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 Teach Yourself UML in 24 Hours, 3rd Edition by Joseph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Schmuller</a:t>
            </a:r>
            <a:endParaRPr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471C-1E21-4DB3-A5E3-9B21642F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657225"/>
            <a:ext cx="7705702" cy="1412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have a quick revision</a:t>
            </a: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C6191-6EAB-4AA1-B65A-DD7404EB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63" y="2486024"/>
            <a:ext cx="6317837" cy="3582935"/>
          </a:xfrm>
        </p:spPr>
      </p:pic>
    </p:spTree>
    <p:extLst>
      <p:ext uri="{BB962C8B-B14F-4D97-AF65-F5344CB8AC3E}">
        <p14:creationId xmlns:p14="http://schemas.microsoft.com/office/powerpoint/2010/main" val="19874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5F42-63C0-4B71-B8AE-38C16570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694551"/>
            <a:ext cx="7705702" cy="1412537"/>
          </a:xfrm>
        </p:spPr>
        <p:txBody>
          <a:bodyPr/>
          <a:lstStyle/>
          <a:p>
            <a:r>
              <a:rPr lang="en-US" dirty="0"/>
              <a:t>Software Process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B72F-F73B-4CCE-A90A-85938E60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20" y="2100792"/>
            <a:ext cx="7708960" cy="4165878"/>
          </a:xfrm>
        </p:spPr>
        <p:txBody>
          <a:bodyPr/>
          <a:lstStyle/>
          <a:p>
            <a:pPr marL="346075" indent="-333375" algn="l" rtl="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</a:t>
            </a:r>
            <a:r>
              <a:rPr lang="en-US" sz="32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en-US" sz="3200" spc="-7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6075" indent="-333375" algn="l" rtl="0">
              <a:lnSpc>
                <a:spcPct val="100000"/>
              </a:lnSpc>
              <a:buFont typeface="Arial"/>
              <a:buChar char="•"/>
              <a:tabLst>
                <a:tab pos="346075" algn="l"/>
                <a:tab pos="346710" algn="l"/>
              </a:tabLst>
            </a:pPr>
            <a:r>
              <a:rPr lang="en-US" sz="32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SDLC</a:t>
            </a:r>
            <a:r>
              <a:rPr lang="en-US" sz="3200" spc="-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pc="-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</a:t>
            </a: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18E6C-3D8D-68E5-7579-BF2CAF72A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07" y="2562225"/>
            <a:ext cx="5029626" cy="48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042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</TotalTime>
  <Words>1015</Words>
  <Application>Microsoft Office PowerPoint</Application>
  <PresentationFormat>Custom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Software Design &amp; Architecture Lecture 1</vt:lpstr>
      <vt:lpstr>Today’s Agenda</vt:lpstr>
      <vt:lpstr>Guidelines</vt:lpstr>
      <vt:lpstr>Plagiarism</vt:lpstr>
      <vt:lpstr>Tentative Grading Criteria</vt:lpstr>
      <vt:lpstr>Class Rules</vt:lpstr>
      <vt:lpstr>Text Book</vt:lpstr>
      <vt:lpstr>Let’s have a quick revision</vt:lpstr>
      <vt:lpstr>Software Process </vt:lpstr>
      <vt:lpstr>Main Phases of Software Process</vt:lpstr>
      <vt:lpstr>SDLC  Phase 1: Requirement Analysis</vt:lpstr>
      <vt:lpstr>Key Challenges: Requirement Analysis</vt:lpstr>
      <vt:lpstr>SDLC Phase 2: Design</vt:lpstr>
      <vt:lpstr>SDLC Phase 3: Implementation</vt:lpstr>
      <vt:lpstr>SDLC Phase 3: Implementation (Cont...)</vt:lpstr>
      <vt:lpstr>SDLC Phase 4: Testing</vt:lpstr>
      <vt:lpstr>SDLC Phase 4: Testing (Cont...)</vt:lpstr>
      <vt:lpstr>SDLC Phase 5: Maintenance</vt:lpstr>
      <vt:lpstr>Software Process Phases Example</vt:lpstr>
      <vt:lpstr>The Waterfall Software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 Introduction</dc:title>
  <dc:creator>Fawad</dc:creator>
  <cp:lastModifiedBy>Khizer hayat</cp:lastModifiedBy>
  <cp:revision>57</cp:revision>
  <dcterms:created xsi:type="dcterms:W3CDTF">2018-09-01T09:32:44Z</dcterms:created>
  <dcterms:modified xsi:type="dcterms:W3CDTF">2025-03-14T04:47:24Z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2014-01-22T00:00:00Z</vt:filetime>
  </property>
  <property fmtid="{D5CDD505-2E9C-101B-9397-08002B2CF9AE}" pid="3" name="LastSaved">
    <vt:filetime>2018-09-01T00:00:00Z</vt:filetime>
  </property>
</Properties>
</file>