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31"/>
  </p:notesMasterIdLst>
  <p:sldIdLst>
    <p:sldId id="256" r:id="rId2"/>
    <p:sldId id="315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99" r:id="rId12"/>
    <p:sldId id="300" r:id="rId13"/>
    <p:sldId id="301" r:id="rId14"/>
    <p:sldId id="303" r:id="rId15"/>
    <p:sldId id="304" r:id="rId16"/>
    <p:sldId id="306" r:id="rId17"/>
    <p:sldId id="307" r:id="rId18"/>
    <p:sldId id="308" r:id="rId19"/>
    <p:sldId id="309" r:id="rId20"/>
    <p:sldId id="461" r:id="rId21"/>
    <p:sldId id="465" r:id="rId22"/>
    <p:sldId id="473" r:id="rId23"/>
    <p:sldId id="443" r:id="rId24"/>
    <p:sldId id="449" r:id="rId25"/>
    <p:sldId id="450" r:id="rId26"/>
    <p:sldId id="451" r:id="rId27"/>
    <p:sldId id="452" r:id="rId28"/>
    <p:sldId id="442" r:id="rId29"/>
    <p:sldId id="310" r:id="rId30"/>
  </p:sldIdLst>
  <p:sldSz cx="10693400" cy="7562850"/>
  <p:notesSz cx="10693400" cy="75628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0" userDrawn="1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2668" autoAdjust="0"/>
  </p:normalViewPr>
  <p:slideViewPr>
    <p:cSldViewPr>
      <p:cViewPr varScale="1">
        <p:scale>
          <a:sx n="72" d="100"/>
          <a:sy n="72" d="100"/>
        </p:scale>
        <p:origin x="1190" y="53"/>
      </p:cViewPr>
      <p:guideLst>
        <p:guide orient="horz" pos="291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6059488" y="0"/>
            <a:ext cx="4633912" cy="37941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Q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175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E93B682C-0F11-4FAF-A17F-FAEEC0638072}" type="datetimeFigureOut">
              <a:rPr lang="ar-QA" smtClean="0"/>
              <a:t>17/04/1446</a:t>
            </a:fld>
            <a:endParaRPr lang="ar-Q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Q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Q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059488" y="7183438"/>
            <a:ext cx="4633912" cy="37941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Q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175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3DE03C5F-98FC-437C-9400-B74BD31021D5}" type="slidenum">
              <a:rPr lang="ar-QA" smtClean="0"/>
              <a:t>‹#›</a:t>
            </a:fld>
            <a:endParaRPr lang="ar-QA"/>
          </a:p>
        </p:txBody>
      </p:sp>
    </p:spTree>
    <p:extLst>
      <p:ext uri="{BB962C8B-B14F-4D97-AF65-F5344CB8AC3E}">
        <p14:creationId xmlns:p14="http://schemas.microsoft.com/office/powerpoint/2010/main" val="3392416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Q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E03C5F-98FC-437C-9400-B74BD31021D5}" type="slidenum">
              <a:rPr lang="ar-QA" smtClean="0"/>
              <a:t>14</a:t>
            </a:fld>
            <a:endParaRPr lang="ar-QA"/>
          </a:p>
        </p:txBody>
      </p:sp>
    </p:spTree>
    <p:extLst>
      <p:ext uri="{BB962C8B-B14F-4D97-AF65-F5344CB8AC3E}">
        <p14:creationId xmlns:p14="http://schemas.microsoft.com/office/powerpoint/2010/main" val="3208723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60EB2-12E3-48CD-890D-F58493AEEAD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24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60EB2-12E3-48CD-890D-F58493AEEAD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474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60EB2-12E3-48CD-890D-F58493AEEAD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8572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474747"/>
                </a:solidFill>
                <a:effectLst/>
                <a:latin typeface="Google Sans"/>
              </a:rPr>
              <a:t>Abstraction is the method of hiding the unwanted information. Whereas encapsulation is a method to hide the data in a single entity or unit along with a method to protect information from outside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60EB2-12E3-48CD-890D-F58493AEEAD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817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60EB2-12E3-48CD-890D-F58493AEEAD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052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60EB2-12E3-48CD-890D-F58493AEEAD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72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860EB2-12E3-48CD-890D-F58493AEEAD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660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1548" y="2773046"/>
            <a:ext cx="7718861" cy="2495345"/>
          </a:xfrm>
        </p:spPr>
        <p:txBody>
          <a:bodyPr anchor="b">
            <a:normAutofit/>
          </a:bodyPr>
          <a:lstStyle>
            <a:lvl1pPr>
              <a:defRPr sz="595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71548" y="5268389"/>
            <a:ext cx="7718861" cy="1242040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0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12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168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210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252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294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3360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9" name="Freeform 8"/>
          <p:cNvSpPr/>
          <p:nvPr/>
        </p:nvSpPr>
        <p:spPr bwMode="auto">
          <a:xfrm>
            <a:off x="-37093" y="4765277"/>
            <a:ext cx="1631928" cy="86213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95066" y="4995078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4504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672254"/>
            <a:ext cx="7708960" cy="3437402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4801545"/>
            <a:ext cx="7708960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82681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8889" y="672254"/>
            <a:ext cx="7144823" cy="3193203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825345" y="3865457"/>
            <a:ext cx="6611908" cy="42015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76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4801545"/>
            <a:ext cx="7708960" cy="1715772"/>
          </a:xfrm>
        </p:spPr>
        <p:txBody>
          <a:bodyPr anchor="ctr">
            <a:normAutofit/>
          </a:bodyPr>
          <a:lstStyle>
            <a:lvl1pPr marL="0" indent="0" algn="l">
              <a:buNone/>
              <a:defRPr sz="1985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114726" y="71460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553816" y="3203907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14651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2689015"/>
            <a:ext cx="7708960" cy="3004899"/>
          </a:xfrm>
        </p:spPr>
        <p:txBody>
          <a:bodyPr anchor="b">
            <a:normAutofit/>
          </a:bodyPr>
          <a:lstStyle>
            <a:lvl1pPr algn="l">
              <a:defRPr sz="52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714153"/>
            <a:ext cx="7708960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7492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558889" y="672254"/>
            <a:ext cx="7144823" cy="3193203"/>
          </a:xfrm>
        </p:spPr>
        <p:txBody>
          <a:bodyPr anchor="ctr">
            <a:normAutofit/>
          </a:bodyPr>
          <a:lstStyle>
            <a:lvl1pPr algn="l">
              <a:defRPr sz="529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1546" y="4789805"/>
            <a:ext cx="7821586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7">
                <a:solidFill>
                  <a:schemeClr val="accent1"/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6" y="5714153"/>
            <a:ext cx="7821586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114726" y="714606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553816" y="3203907"/>
            <a:ext cx="534809" cy="644878"/>
          </a:xfrm>
          <a:prstGeom prst="rect">
            <a:avLst/>
          </a:prstGeom>
        </p:spPr>
        <p:txBody>
          <a:bodyPr vert="horz" lIns="100838" tIns="50419" rIns="100838" bIns="50419" rtlCol="0" anchor="ctr">
            <a:noAutofit/>
          </a:bodyPr>
          <a:lstStyle/>
          <a:p>
            <a:pPr lvl="0"/>
            <a:r>
              <a:rPr lang="en-US" sz="8822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35934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8" y="691891"/>
            <a:ext cx="7708959" cy="3176022"/>
          </a:xfrm>
        </p:spPr>
        <p:txBody>
          <a:bodyPr anchor="ctr">
            <a:normAutofit/>
          </a:bodyPr>
          <a:lstStyle>
            <a:lvl1pPr algn="l">
              <a:defRPr sz="5293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271547" y="4789805"/>
            <a:ext cx="7708960" cy="9243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647">
                <a:solidFill>
                  <a:schemeClr val="accent1"/>
                </a:solidFill>
              </a:defRPr>
            </a:lvl1pPr>
            <a:lvl2pPr marL="504200" indent="0">
              <a:buFontTx/>
              <a:buNone/>
              <a:defRPr/>
            </a:lvl2pPr>
            <a:lvl3pPr marL="1008400" indent="0">
              <a:buFontTx/>
              <a:buNone/>
              <a:defRPr/>
            </a:lvl3pPr>
            <a:lvl4pPr marL="1512600" indent="0">
              <a:buFontTx/>
              <a:buNone/>
              <a:defRPr/>
            </a:lvl4pPr>
            <a:lvl5pPr marL="2016801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714153"/>
            <a:ext cx="7708960" cy="804611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637367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52587C7-F2D0-4697-B85C-F52B9297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53384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044065" y="691890"/>
            <a:ext cx="1936754" cy="5826876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71548" y="691890"/>
            <a:ext cx="5515507" cy="58268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6570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63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1" y="1739456"/>
            <a:ext cx="4651629" cy="305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2" y="1739456"/>
            <a:ext cx="4651629" cy="3054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54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0101">
              <a:lnSpc>
                <a:spcPts val="1122"/>
              </a:lnSpc>
            </a:pPr>
            <a:r>
              <a:rPr lang="en-US" spc="-39">
                <a:latin typeface="Times New Roman"/>
                <a:cs typeface="Times New Roman"/>
              </a:rPr>
              <a:t>SE-209</a:t>
            </a:r>
            <a:r>
              <a:rPr lang="en-US" spc="-39"/>
              <a:t>:SOFTWARE </a:t>
            </a:r>
            <a:r>
              <a:rPr lang="en-US" spc="-32"/>
              <a:t>DESIGN </a:t>
            </a:r>
            <a:r>
              <a:rPr lang="en-US" spc="-80"/>
              <a:t>&amp;</a:t>
            </a:r>
            <a:r>
              <a:rPr lang="en-US" spc="83"/>
              <a:t> </a:t>
            </a:r>
            <a:r>
              <a:rPr lang="en-US" spc="-88"/>
              <a:t>ARCHITECTURE</a:t>
            </a:r>
            <a:endParaRPr lang="en-US" spc="-88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954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0101">
              <a:lnSpc>
                <a:spcPts val="1122"/>
              </a:lnSpc>
            </a:pPr>
            <a:r>
              <a:rPr lang="en-US" spc="-20"/>
              <a:t>Engr. </a:t>
            </a:r>
            <a:r>
              <a:rPr lang="en-US"/>
              <a:t>Kanwal</a:t>
            </a:r>
            <a:r>
              <a:rPr lang="en-US" spc="-80"/>
              <a:t> </a:t>
            </a:r>
            <a:r>
              <a:rPr lang="en-US" spc="-20"/>
              <a:t>Yousaf</a:t>
            </a:r>
            <a:endParaRPr lang="en-US" spc="-20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954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20202">
              <a:lnSpc>
                <a:spcPts val="1122"/>
              </a:lnSpc>
            </a:pPr>
            <a:fld id="{81D60167-4931-47E6-BA6A-407CBD079E47}" type="slidenum">
              <a:rPr lang="en-PK" b="1" smtClean="0"/>
              <a:pPr marL="20202">
                <a:lnSpc>
                  <a:spcPts val="1122"/>
                </a:lnSpc>
              </a:pPr>
              <a:t>‹#›</a:t>
            </a:fld>
            <a:endParaRPr lang="en-PK" b="1" dirty="0"/>
          </a:p>
        </p:txBody>
      </p:sp>
    </p:spTree>
    <p:extLst>
      <p:ext uri="{BB962C8B-B14F-4D97-AF65-F5344CB8AC3E}">
        <p14:creationId xmlns:p14="http://schemas.microsoft.com/office/powerpoint/2010/main" val="3455857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5" y="688255"/>
            <a:ext cx="7705702" cy="1412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71547" y="2352886"/>
            <a:ext cx="7708960" cy="41658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7010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2287781"/>
            <a:ext cx="7708960" cy="1619760"/>
          </a:xfrm>
        </p:spPr>
        <p:txBody>
          <a:bodyPr anchor="b"/>
          <a:lstStyle>
            <a:lvl1pPr algn="l">
              <a:defRPr sz="4411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3949488"/>
            <a:ext cx="7708960" cy="948830"/>
          </a:xfrm>
        </p:spPr>
        <p:txBody>
          <a:bodyPr anchor="t"/>
          <a:lstStyle>
            <a:lvl1pPr marL="0" indent="0" algn="l">
              <a:buNone/>
              <a:defRPr sz="220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504200" indent="0">
              <a:buNone/>
              <a:defRPr sz="1985">
                <a:solidFill>
                  <a:schemeClr val="tx1">
                    <a:tint val="75000"/>
                  </a:schemeClr>
                </a:solidFill>
              </a:defRPr>
            </a:lvl2pPr>
            <a:lvl3pPr marL="100840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3pPr>
            <a:lvl4pPr marL="1512600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4pPr>
            <a:lvl5pPr marL="20168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5pPr>
            <a:lvl6pPr marL="25210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6pPr>
            <a:lvl7pPr marL="30252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7pPr>
            <a:lvl8pPr marL="35294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8pPr>
            <a:lvl9pPr marL="4033601" indent="0">
              <a:buNone/>
              <a:defRPr sz="15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3491976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3577566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7566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1548" y="2356312"/>
            <a:ext cx="3739335" cy="415460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1684" y="2356312"/>
            <a:ext cx="3738823" cy="415460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868750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641211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9203" y="2455474"/>
            <a:ext cx="3361680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71546" y="3090963"/>
            <a:ext cx="3739336" cy="34249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14559" y="2451914"/>
            <a:ext cx="3360093" cy="635489"/>
          </a:xfrm>
        </p:spPr>
        <p:txBody>
          <a:bodyPr anchor="b">
            <a:noAutofit/>
          </a:bodyPr>
          <a:lstStyle>
            <a:lvl1pPr marL="0" indent="0">
              <a:buNone/>
              <a:defRPr sz="2647" b="0"/>
            </a:lvl1pPr>
            <a:lvl2pPr marL="504200" indent="0">
              <a:buNone/>
              <a:defRPr sz="2206" b="1"/>
            </a:lvl2pPr>
            <a:lvl3pPr marL="1008400" indent="0">
              <a:buNone/>
              <a:defRPr sz="1985" b="1"/>
            </a:lvl3pPr>
            <a:lvl4pPr marL="1512600" indent="0">
              <a:buNone/>
              <a:defRPr sz="1764" b="1"/>
            </a:lvl4pPr>
            <a:lvl5pPr marL="2016801" indent="0">
              <a:buNone/>
              <a:defRPr sz="1764" b="1"/>
            </a:lvl5pPr>
            <a:lvl6pPr marL="2521001" indent="0">
              <a:buNone/>
              <a:defRPr sz="1764" b="1"/>
            </a:lvl6pPr>
            <a:lvl7pPr marL="3025201" indent="0">
              <a:buNone/>
              <a:defRPr sz="1764" b="1"/>
            </a:lvl7pPr>
            <a:lvl8pPr marL="3529401" indent="0">
              <a:buNone/>
              <a:defRPr sz="1764" b="1"/>
            </a:lvl8pPr>
            <a:lvl9pPr marL="4033601" indent="0">
              <a:buNone/>
              <a:defRPr sz="17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7483" y="3087404"/>
            <a:ext cx="3737170" cy="34249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7853" y="868750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07600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4804" y="688255"/>
            <a:ext cx="7705703" cy="14125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44653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4029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491936"/>
            <a:ext cx="3075152" cy="1076655"/>
          </a:xfrm>
        </p:spPr>
        <p:txBody>
          <a:bodyPr anchor="b"/>
          <a:lstStyle>
            <a:lvl1pPr algn="l">
              <a:defRPr sz="220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7253" y="491938"/>
            <a:ext cx="4433254" cy="59715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1762915"/>
            <a:ext cx="3075152" cy="4700520"/>
          </a:xfrm>
        </p:spPr>
        <p:txBody>
          <a:bodyPr/>
          <a:lstStyle>
            <a:lvl1pPr marL="0" indent="0">
              <a:buNone/>
              <a:defRPr sz="1544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784289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9399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71547" y="5293995"/>
            <a:ext cx="7708960" cy="624986"/>
          </a:xfrm>
        </p:spPr>
        <p:txBody>
          <a:bodyPr anchor="b">
            <a:normAutofit/>
          </a:bodyPr>
          <a:lstStyle>
            <a:lvl1pPr algn="l">
              <a:defRPr sz="264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71547" y="700225"/>
            <a:ext cx="7708960" cy="4251175"/>
          </a:xfrm>
        </p:spPr>
        <p:txBody>
          <a:bodyPr anchor="t">
            <a:normAutofit/>
          </a:bodyPr>
          <a:lstStyle>
            <a:lvl1pPr marL="0" indent="0" algn="ctr">
              <a:buNone/>
              <a:defRPr sz="1764"/>
            </a:lvl1pPr>
            <a:lvl2pPr marL="504200" indent="0">
              <a:buNone/>
              <a:defRPr sz="1764"/>
            </a:lvl2pPr>
            <a:lvl3pPr marL="1008400" indent="0">
              <a:buNone/>
              <a:defRPr sz="1764"/>
            </a:lvl3pPr>
            <a:lvl4pPr marL="1512600" indent="0">
              <a:buNone/>
              <a:defRPr sz="1764"/>
            </a:lvl4pPr>
            <a:lvl5pPr marL="2016801" indent="0">
              <a:buNone/>
              <a:defRPr sz="1764"/>
            </a:lvl5pPr>
            <a:lvl6pPr marL="2521001" indent="0">
              <a:buNone/>
              <a:defRPr sz="1764"/>
            </a:lvl6pPr>
            <a:lvl7pPr marL="3025201" indent="0">
              <a:buNone/>
              <a:defRPr sz="1764"/>
            </a:lvl7pPr>
            <a:lvl8pPr marL="3529401" indent="0">
              <a:buNone/>
              <a:defRPr sz="1764"/>
            </a:lvl8pPr>
            <a:lvl9pPr marL="4033601" indent="0">
              <a:buNone/>
              <a:defRPr sz="1764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71547" y="5918981"/>
            <a:ext cx="7708960" cy="544455"/>
          </a:xfrm>
        </p:spPr>
        <p:txBody>
          <a:bodyPr>
            <a:normAutofit/>
          </a:bodyPr>
          <a:lstStyle>
            <a:lvl1pPr marL="0" indent="0">
              <a:buNone/>
              <a:defRPr sz="1323"/>
            </a:lvl1pPr>
            <a:lvl2pPr marL="504200" indent="0">
              <a:buNone/>
              <a:defRPr sz="1323"/>
            </a:lvl2pPr>
            <a:lvl3pPr marL="1008400" indent="0">
              <a:buNone/>
              <a:defRPr sz="1103"/>
            </a:lvl3pPr>
            <a:lvl4pPr marL="1512600" indent="0">
              <a:buNone/>
              <a:defRPr sz="993"/>
            </a:lvl4pPr>
            <a:lvl5pPr marL="2016801" indent="0">
              <a:buNone/>
              <a:defRPr sz="993"/>
            </a:lvl5pPr>
            <a:lvl6pPr marL="2521001" indent="0">
              <a:buNone/>
              <a:defRPr sz="993"/>
            </a:lvl6pPr>
            <a:lvl7pPr marL="3025201" indent="0">
              <a:buNone/>
              <a:defRPr sz="993"/>
            </a:lvl7pPr>
            <a:lvl8pPr marL="3529401" indent="0">
              <a:buNone/>
              <a:defRPr sz="993"/>
            </a:lvl8pPr>
            <a:lvl9pPr marL="4033601" indent="0">
              <a:buNone/>
              <a:defRPr sz="99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68" y="5415367"/>
            <a:ext cx="1588522" cy="560217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97853" y="5495239"/>
            <a:ext cx="684099" cy="402652"/>
          </a:xfrm>
        </p:spPr>
        <p:txBody>
          <a:bodyPr/>
          <a:lstStyle/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21644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2095"/>
            <a:ext cx="2316903" cy="7320931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3881" y="314"/>
            <a:ext cx="2283074" cy="7557301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13868" cy="756285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74804" y="688255"/>
            <a:ext cx="7705703" cy="141253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71547" y="2352887"/>
            <a:ext cx="7708960" cy="42856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89390" y="6765641"/>
            <a:ext cx="896239" cy="408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25"/>
              <a:t>Engr. </a:t>
            </a:r>
            <a:r>
              <a:rPr lang="en-US"/>
              <a:t>Kanwal</a:t>
            </a:r>
            <a:r>
              <a:rPr lang="en-US" spc="-100"/>
              <a:t> </a:t>
            </a:r>
            <a:r>
              <a:rPr lang="en-US" spc="-25"/>
              <a:t>Yousaf</a:t>
            </a:r>
            <a:endParaRPr lang="en-US" spc="-25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546" y="6766434"/>
            <a:ext cx="6685115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12700">
              <a:lnSpc>
                <a:spcPts val="1410"/>
              </a:lnSpc>
            </a:pPr>
            <a:r>
              <a:rPr lang="en-US" spc="-50">
                <a:latin typeface="Times New Roman"/>
                <a:cs typeface="Times New Roman"/>
              </a:rPr>
              <a:t>SE-209</a:t>
            </a:r>
            <a:r>
              <a:rPr lang="en-US" spc="-50"/>
              <a:t>:SOFTWARE </a:t>
            </a:r>
            <a:r>
              <a:rPr lang="en-US" spc="-40"/>
              <a:t>DESIGN </a:t>
            </a:r>
            <a:r>
              <a:rPr lang="en-US" spc="-100"/>
              <a:t>&amp;</a:t>
            </a:r>
            <a:r>
              <a:rPr lang="en-US" spc="105"/>
              <a:t> </a:t>
            </a:r>
            <a:r>
              <a:rPr lang="en-US" spc="-110"/>
              <a:t>ARCHITECTURE</a:t>
            </a:r>
            <a:endParaRPr lang="en-US" spc="-11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97853" y="868750"/>
            <a:ext cx="684099" cy="4026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06">
                <a:solidFill>
                  <a:srgbClr val="FEFFFF"/>
                </a:solidFill>
              </a:defRPr>
            </a:lvl1pPr>
          </a:lstStyle>
          <a:p>
            <a:pPr marL="25400">
              <a:lnSpc>
                <a:spcPts val="1410"/>
              </a:lnSpc>
            </a:pPr>
            <a:fld id="{81D60167-4931-47E6-BA6A-407CBD079E47}" type="slidenum">
              <a:rPr lang="en-PK" b="1" smtClean="0">
                <a:latin typeface="Times New Roman"/>
                <a:cs typeface="Times New Roman"/>
              </a:rPr>
              <a:t>‹#›</a:t>
            </a:fld>
            <a:endParaRPr lang="en-PK" b="1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8180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504200" rtl="0" eaLnBrk="1" latinLnBrk="0" hangingPunct="1">
        <a:spcBef>
          <a:spcPct val="0"/>
        </a:spcBef>
        <a:buNone/>
        <a:defRPr sz="397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78150" indent="-37815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985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819325" indent="-315125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76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260500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54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764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2689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7731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2773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7815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4285701" indent="-252100" algn="l" defTabSz="504200" rtl="0" eaLnBrk="1" latinLnBrk="0" hangingPunct="1">
        <a:spcBef>
          <a:spcPts val="1103"/>
        </a:spcBef>
        <a:spcAft>
          <a:spcPts val="0"/>
        </a:spcAft>
        <a:buClr>
          <a:schemeClr val="accent1"/>
        </a:buClr>
        <a:buFont typeface="Wingdings 3" charset="2"/>
        <a:buChar char=""/>
        <a:defRPr sz="132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1pPr>
      <a:lvl2pPr marL="5042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2pPr>
      <a:lvl3pPr marL="10084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3pPr>
      <a:lvl4pPr marL="1512600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4pPr>
      <a:lvl5pPr marL="20168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5pPr>
      <a:lvl6pPr marL="25210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6pPr>
      <a:lvl7pPr marL="30252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7pPr>
      <a:lvl8pPr marL="35294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8pPr>
      <a:lvl9pPr marL="4033601" algn="l" defTabSz="504200" rtl="0" eaLnBrk="1" latinLnBrk="0" hangingPunct="1">
        <a:defRPr sz="19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maria.kiran@ucp.edu.p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eduhunch.com/why-design-is-the-most-important-" TargetMode="External"/><Relationship Id="rId7" Type="http://schemas.openxmlformats.org/officeDocument/2006/relationships/hyperlink" Target="http://www.prowareness.com/blog/software-architecture/" TargetMode="External"/><Relationship Id="rId2" Type="http://schemas.openxmlformats.org/officeDocument/2006/relationships/hyperlink" Target="http://java.dzone.com/articles/challenges-requirement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IEEE_1471" TargetMode="External"/><Relationship Id="rId5" Type="http://schemas.openxmlformats.org/officeDocument/2006/relationships/hyperlink" Target="http://en.wikipedia.org/wiki/Sustainable_design" TargetMode="External"/><Relationship Id="rId4" Type="http://schemas.openxmlformats.org/officeDocument/2006/relationships/hyperlink" Target="http://www.informationweek.com/mobile/mobile-devices/10-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A6C8-8B8A-423E-9F04-8D97B552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5300" y="1266825"/>
            <a:ext cx="7819548" cy="1984648"/>
          </a:xfrm>
        </p:spPr>
        <p:txBody>
          <a:bodyPr>
            <a:noAutofit/>
          </a:bodyPr>
          <a:lstStyle/>
          <a:p>
            <a:pPr algn="ctr"/>
            <a:r>
              <a:rPr lang="en-US" sz="4000" dirty="0"/>
              <a:t>Software</a:t>
            </a:r>
            <a:br>
              <a:rPr lang="en-US" sz="4000" dirty="0"/>
            </a:br>
            <a:r>
              <a:rPr lang="en-US" sz="4000" dirty="0"/>
              <a:t>Design &amp; Architecture</a:t>
            </a:r>
            <a:br>
              <a:rPr lang="en-US" sz="4000" dirty="0"/>
            </a:br>
            <a:r>
              <a:rPr lang="en-US" sz="4000" dirty="0"/>
              <a:t>Lecture 1</a:t>
            </a:r>
            <a:endParaRPr lang="x-non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786CB4-AF0E-4376-81B0-4DCFB09E3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2901" y="4044565"/>
            <a:ext cx="8458200" cy="2480060"/>
          </a:xfrm>
        </p:spPr>
        <p:txBody>
          <a:bodyPr>
            <a:normAutofit fontScale="70000" lnSpcReduction="20000"/>
          </a:bodyPr>
          <a:lstStyle/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SESD-2222</a:t>
            </a:r>
          </a:p>
          <a:p>
            <a:pPr algn="ctr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Fall 2024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Maria Kiran</a:t>
            </a:r>
          </a:p>
          <a:p>
            <a:r>
              <a:rPr lang="en-US" sz="26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maria.kiran@ucp.edu.pk</a:t>
            </a:r>
            <a:endParaRPr lang="en-US" sz="2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Office: Building A, Faculty Hall F202</a:t>
            </a: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OFFICE HOURS:  Tuesday : 02:00 PM- 04:00 PM</a:t>
            </a:r>
          </a:p>
          <a:p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                              Friday: 11:00 AM- 01:00 PM</a:t>
            </a:r>
          </a:p>
          <a:p>
            <a:endParaRPr lang="x-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593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5997B-DEAD-4854-ABE5-CFDF9404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665" y="1357229"/>
            <a:ext cx="6128653" cy="1123447"/>
          </a:xfrm>
        </p:spPr>
        <p:txBody>
          <a:bodyPr/>
          <a:lstStyle/>
          <a:p>
            <a:r>
              <a:rPr lang="en-US" sz="2863" dirty="0">
                <a:latin typeface="Calibri" panose="020F0502020204030204" pitchFamily="34" charset="0"/>
                <a:cs typeface="Calibri" panose="020F0502020204030204" pitchFamily="34" charset="0"/>
              </a:rPr>
              <a:t>Top-Down vs Bottom-Up Design</a:t>
            </a:r>
            <a:endParaRPr lang="en-PK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C7AF05-3874-480F-8A99-BFE04902EA1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440574" y="2569327"/>
          <a:ext cx="6603026" cy="3693931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301513">
                  <a:extLst>
                    <a:ext uri="{9D8B030D-6E8A-4147-A177-3AD203B41FA5}">
                      <a16:colId xmlns:a16="http://schemas.microsoft.com/office/drawing/2014/main" val="843828673"/>
                    </a:ext>
                  </a:extLst>
                </a:gridCol>
                <a:gridCol w="3301513">
                  <a:extLst>
                    <a:ext uri="{9D8B030D-6E8A-4147-A177-3AD203B41FA5}">
                      <a16:colId xmlns:a16="http://schemas.microsoft.com/office/drawing/2014/main" val="783725462"/>
                    </a:ext>
                  </a:extLst>
                </a:gridCol>
              </a:tblGrid>
              <a:tr h="1030283">
                <a:tc>
                  <a:txBody>
                    <a:bodyPr/>
                    <a:lstStyle/>
                    <a:p>
                      <a:pPr marL="0" indent="0" algn="l" defTabSz="5042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Top-Down Design</a:t>
                      </a:r>
                      <a:endParaRPr lang="en-PK" sz="19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726" marR="72726" marT="36363" marB="36363"/>
                </a:tc>
                <a:tc>
                  <a:txBody>
                    <a:bodyPr/>
                    <a:lstStyle/>
                    <a:p>
                      <a:pPr marL="0" indent="0" algn="l" defTabSz="504200" rtl="0" eaLnBrk="1" latinLnBrk="0" hangingPunct="1">
                        <a:lnSpc>
                          <a:spcPct val="100000"/>
                        </a:lnSpc>
                        <a:buNone/>
                      </a:pPr>
                      <a:r>
                        <a:rPr lang="en-US" sz="1900" b="1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Bottom-Up Design</a:t>
                      </a:r>
                      <a:endParaRPr lang="en-PK" sz="1900" b="1" kern="1200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</a:endParaRPr>
                    </a:p>
                  </a:txBody>
                  <a:tcPr marL="72726" marR="72726" marT="36363" marB="36363"/>
                </a:tc>
                <a:extLst>
                  <a:ext uri="{0D108BD9-81ED-4DB2-BD59-A6C34878D82A}">
                    <a16:rowId xmlns:a16="http://schemas.microsoft.com/office/drawing/2014/main" val="1959142438"/>
                  </a:ext>
                </a:extLst>
              </a:tr>
              <a:tr h="2663648">
                <a:tc>
                  <a:txBody>
                    <a:bodyPr/>
                    <a:lstStyle/>
                    <a:p>
                      <a:pPr marL="342900" marR="0" lvl="0" indent="-342900" algn="just" defTabSz="50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v"/>
                        <a:tabLst/>
                        <a:defRPr/>
                      </a:pPr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Recursively </a:t>
                      </a:r>
                      <a:r>
                        <a:rPr lang="en-US" sz="19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partition  </a:t>
                      </a:r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problem into </a:t>
                      </a:r>
                      <a:r>
                        <a:rPr lang="en-US" sz="19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smaller sub-  </a:t>
                      </a:r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problems</a:t>
                      </a:r>
                    </a:p>
                    <a:p>
                      <a:pPr marL="355600" marR="5080" indent="-342900" algn="just" rtl="0">
                        <a:lnSpc>
                          <a:spcPct val="100000"/>
                        </a:lnSpc>
                        <a:spcBef>
                          <a:spcPts val="100"/>
                        </a:spcBef>
                        <a:buClr>
                          <a:srgbClr val="C00000"/>
                        </a:buClr>
                        <a:buFont typeface="Wingdings" panose="05000000000000000000" pitchFamily="2" charset="2"/>
                        <a:buChar char="v"/>
                        <a:tabLst>
                          <a:tab pos="355600" algn="l"/>
                        </a:tabLst>
                      </a:pPr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Continue </a:t>
                      </a:r>
                      <a:r>
                        <a:rPr lang="en-US" sz="19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until tractable  solutions</a:t>
                      </a:r>
                      <a:r>
                        <a:rPr lang="en-US" sz="1900" spc="-4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found</a:t>
                      </a:r>
                    </a:p>
                    <a:p>
                      <a:pPr marL="12700" marR="5080" indent="0" algn="just" rtl="0">
                        <a:lnSpc>
                          <a:spcPct val="100000"/>
                        </a:lnSpc>
                        <a:spcBef>
                          <a:spcPts val="575"/>
                        </a:spcBef>
                        <a:buClr>
                          <a:srgbClr val="C00000"/>
                        </a:buClr>
                        <a:buFont typeface="Wingdings" panose="05000000000000000000" pitchFamily="2" charset="2"/>
                        <a:buNone/>
                        <a:tabLst>
                          <a:tab pos="355600" algn="l"/>
                        </a:tabLst>
                      </a:pPr>
                      <a:r>
                        <a:rPr lang="en-US" sz="1900" b="1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Note: </a:t>
                      </a:r>
                      <a:r>
                        <a:rPr lang="en-US" sz="19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Not practical </a:t>
                      </a:r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  </a:t>
                      </a:r>
                      <a:r>
                        <a:rPr lang="en-US" sz="1900" spc="-1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large </a:t>
                      </a:r>
                      <a:r>
                        <a:rPr lang="en-US" sz="19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system </a:t>
                      </a:r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its </a:t>
                      </a:r>
                      <a:r>
                        <a:rPr lang="en-US" sz="1900" spc="-5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pure  </a:t>
                      </a:r>
                      <a:r>
                        <a:rPr lang="en-US" sz="19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form</a:t>
                      </a:r>
                    </a:p>
                    <a:p>
                      <a:pPr marL="0" marR="0" lvl="0" indent="0" algn="l" defTabSz="504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1600" dirty="0">
                        <a:latin typeface="Times New Roman"/>
                        <a:cs typeface="Times New Roman"/>
                      </a:endParaRPr>
                    </a:p>
                    <a:p>
                      <a:endParaRPr lang="en-PK" sz="1400" dirty="0"/>
                    </a:p>
                  </a:txBody>
                  <a:tcPr marL="72726" marR="72726" marT="36363" marB="36363"/>
                </a:tc>
                <a:tc>
                  <a:txBody>
                    <a:bodyPr/>
                    <a:lstStyle/>
                    <a:p>
                      <a:pPr marL="355600" marR="5080" lvl="0" indent="-342900" algn="just" defTabSz="5042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Tx/>
                        <a:buFont typeface="Wingdings" panose="05000000000000000000" pitchFamily="2" charset="2"/>
                        <a:buChar char="v"/>
                        <a:tabLst>
                          <a:tab pos="355600" algn="l"/>
                        </a:tabLst>
                        <a:defRPr/>
                      </a:pPr>
                      <a:r>
                        <a:rPr lang="en-US" sz="1900" kern="120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</a:rPr>
                        <a:t>Assemble, adapt, and  extend existing solutions  to fit the problem.</a:t>
                      </a:r>
                    </a:p>
                    <a:p>
                      <a:endParaRPr lang="en-PK" sz="1400" dirty="0"/>
                    </a:p>
                  </a:txBody>
                  <a:tcPr marL="72726" marR="72726" marT="36363" marB="36363"/>
                </a:tc>
                <a:extLst>
                  <a:ext uri="{0D108BD9-81ED-4DB2-BD59-A6C34878D82A}">
                    <a16:rowId xmlns:a16="http://schemas.microsoft.com/office/drawing/2014/main" val="15740472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3970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08789" y="1052690"/>
            <a:ext cx="7272589" cy="2727221"/>
          </a:xfrm>
          <a:custGeom>
            <a:avLst/>
            <a:gdLst/>
            <a:ahLst/>
            <a:cxnLst/>
            <a:rect l="l" t="t" r="r" b="b"/>
            <a:pathLst>
              <a:path w="9144000" h="3429000">
                <a:moveTo>
                  <a:pt x="0" y="3428999"/>
                </a:moveTo>
                <a:lnTo>
                  <a:pt x="9144000" y="3428999"/>
                </a:lnTo>
                <a:lnTo>
                  <a:pt x="9144000" y="0"/>
                </a:lnTo>
                <a:lnTo>
                  <a:pt x="0" y="0"/>
                </a:lnTo>
                <a:lnTo>
                  <a:pt x="0" y="34289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3" name="object 3"/>
          <p:cNvSpPr/>
          <p:nvPr/>
        </p:nvSpPr>
        <p:spPr>
          <a:xfrm>
            <a:off x="1860301" y="2489230"/>
            <a:ext cx="6964716" cy="12155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404061" y="2465574"/>
            <a:ext cx="3765585" cy="1232072"/>
          </a:xfrm>
          <a:prstGeom prst="rect">
            <a:avLst/>
          </a:prstGeom>
        </p:spPr>
        <p:txBody>
          <a:bodyPr vert="horz" wrap="square" lIns="0" tIns="10100" rIns="0" bIns="0" rtlCol="0" anchor="ctr">
            <a:spAutoFit/>
          </a:bodyPr>
          <a:lstStyle/>
          <a:p>
            <a:pPr marL="10101">
              <a:spcBef>
                <a:spcPts val="80"/>
              </a:spcBef>
            </a:pPr>
            <a:r>
              <a:rPr spc="47" dirty="0"/>
              <a:t>Software</a:t>
            </a:r>
            <a:r>
              <a:rPr spc="-32" dirty="0"/>
              <a:t> </a:t>
            </a:r>
            <a:r>
              <a:rPr spc="-60" dirty="0"/>
              <a:t>Architecture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12"/>
          </p:nvPr>
        </p:nvSpPr>
        <p:spPr>
          <a:xfrm>
            <a:off x="7942611" y="5890279"/>
            <a:ext cx="2181777" cy="1685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202">
              <a:lnSpc>
                <a:spcPts val="1122"/>
              </a:lnSpc>
            </a:pPr>
            <a:fld id="{81D60167-4931-47E6-BA6A-407CBD079E47}" type="slidenum">
              <a:rPr dirty="0"/>
              <a:pPr marL="20202">
                <a:lnSpc>
                  <a:spcPts val="1122"/>
                </a:lnSpc>
              </a:pPr>
              <a:t>11</a:t>
            </a:fld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1708789" y="3842030"/>
            <a:ext cx="7272589" cy="2484802"/>
          </a:xfrm>
          <a:custGeom>
            <a:avLst/>
            <a:gdLst/>
            <a:ahLst/>
            <a:cxnLst/>
            <a:rect l="l" t="t" r="r" b="b"/>
            <a:pathLst>
              <a:path w="9144000" h="3124200">
                <a:moveTo>
                  <a:pt x="0" y="3124200"/>
                </a:moveTo>
                <a:lnTo>
                  <a:pt x="9144000" y="3124200"/>
                </a:lnTo>
                <a:lnTo>
                  <a:pt x="9144000" y="0"/>
                </a:lnTo>
                <a:lnTo>
                  <a:pt x="0" y="0"/>
                </a:lnTo>
                <a:lnTo>
                  <a:pt x="0" y="31242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6" name="object 6"/>
          <p:cNvSpPr txBox="1"/>
          <p:nvPr/>
        </p:nvSpPr>
        <p:spPr>
          <a:xfrm>
            <a:off x="2074439" y="3858332"/>
            <a:ext cx="3139335" cy="1037275"/>
          </a:xfrm>
          <a:prstGeom prst="rect">
            <a:avLst/>
          </a:prstGeom>
        </p:spPr>
        <p:txBody>
          <a:bodyPr vert="horz" wrap="square" lIns="0" tIns="10100" rIns="0" bIns="0" rtlCol="0">
            <a:spAutoFit/>
          </a:bodyPr>
          <a:lstStyle/>
          <a:p>
            <a:pPr marL="275252" indent="-265151">
              <a:spcBef>
                <a:spcPts val="80"/>
              </a:spcBef>
              <a:buFont typeface="Arial"/>
              <a:buChar char="•"/>
              <a:tabLst>
                <a:tab pos="275252" algn="l"/>
                <a:tab pos="275758" algn="l"/>
              </a:tabLst>
            </a:pPr>
            <a:r>
              <a:rPr sz="1909" spc="-4" dirty="0">
                <a:solidFill>
                  <a:srgbClr val="FFFFFF"/>
                </a:solidFill>
                <a:latin typeface="Times New Roman"/>
                <a:cs typeface="Times New Roman"/>
              </a:rPr>
              <a:t>Software</a:t>
            </a:r>
            <a:r>
              <a:rPr sz="1909" spc="-111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909" spc="-4" dirty="0">
                <a:solidFill>
                  <a:srgbClr val="FFFFFF"/>
                </a:solidFill>
                <a:latin typeface="Times New Roman"/>
                <a:cs typeface="Times New Roman"/>
              </a:rPr>
              <a:t>Architecture</a:t>
            </a:r>
            <a:endParaRPr sz="1909" dirty="0">
              <a:latin typeface="Times New Roman"/>
              <a:cs typeface="Times New Roman"/>
            </a:endParaRPr>
          </a:p>
          <a:p>
            <a:pPr marL="533333" lvl="1" indent="-159595">
              <a:spcBef>
                <a:spcPts val="12"/>
              </a:spcBef>
              <a:buSzPct val="95000"/>
              <a:buFont typeface="Wingdings"/>
              <a:buChar char=""/>
              <a:tabLst>
                <a:tab pos="533838" algn="l"/>
              </a:tabLst>
            </a:pPr>
            <a:r>
              <a:rPr sz="1591" spc="4" dirty="0">
                <a:solidFill>
                  <a:srgbClr val="E46C0A"/>
                </a:solidFill>
                <a:latin typeface="Times New Roman"/>
                <a:cs typeface="Times New Roman"/>
              </a:rPr>
              <a:t>What </a:t>
            </a:r>
            <a:r>
              <a:rPr sz="1591" dirty="0">
                <a:solidFill>
                  <a:srgbClr val="E46C0A"/>
                </a:solidFill>
                <a:latin typeface="Times New Roman"/>
                <a:cs typeface="Times New Roman"/>
              </a:rPr>
              <a:t>is</a:t>
            </a:r>
            <a:r>
              <a:rPr sz="1591" spc="-143" dirty="0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sz="1591" dirty="0">
                <a:solidFill>
                  <a:srgbClr val="E46C0A"/>
                </a:solidFill>
                <a:latin typeface="Times New Roman"/>
                <a:cs typeface="Times New Roman"/>
              </a:rPr>
              <a:t>Architecture?</a:t>
            </a:r>
            <a:endParaRPr sz="1591" dirty="0">
              <a:latin typeface="Times New Roman"/>
              <a:cs typeface="Times New Roman"/>
            </a:endParaRPr>
          </a:p>
          <a:p>
            <a:pPr marL="578283" lvl="1" indent="-204545">
              <a:lnSpc>
                <a:spcPts val="1909"/>
              </a:lnSpc>
              <a:buSzPct val="95000"/>
              <a:buFont typeface="Wingdings"/>
              <a:buChar char=""/>
              <a:tabLst>
                <a:tab pos="578787" algn="l"/>
              </a:tabLst>
            </a:pPr>
            <a:r>
              <a:rPr sz="1591" spc="4" dirty="0">
                <a:solidFill>
                  <a:srgbClr val="E46C0A"/>
                </a:solidFill>
                <a:latin typeface="Times New Roman"/>
                <a:cs typeface="Times New Roman"/>
              </a:rPr>
              <a:t>Why </a:t>
            </a:r>
            <a:r>
              <a:rPr sz="1591" dirty="0">
                <a:solidFill>
                  <a:srgbClr val="E46C0A"/>
                </a:solidFill>
                <a:latin typeface="Times New Roman"/>
                <a:cs typeface="Times New Roman"/>
              </a:rPr>
              <a:t>Architecture is</a:t>
            </a:r>
            <a:r>
              <a:rPr sz="1591" spc="-223" dirty="0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sz="1591" dirty="0">
                <a:solidFill>
                  <a:srgbClr val="E46C0A"/>
                </a:solidFill>
                <a:latin typeface="Times New Roman"/>
                <a:cs typeface="Times New Roman"/>
              </a:rPr>
              <a:t>important?</a:t>
            </a:r>
            <a:endParaRPr sz="1591" dirty="0">
              <a:latin typeface="Times New Roman"/>
              <a:cs typeface="Times New Roman"/>
            </a:endParaRPr>
          </a:p>
          <a:p>
            <a:pPr marL="533333" lvl="1" indent="-159595">
              <a:buSzPct val="95000"/>
              <a:buFont typeface="Wingdings"/>
              <a:buChar char=""/>
              <a:tabLst>
                <a:tab pos="533838" algn="l"/>
              </a:tabLst>
            </a:pPr>
            <a:r>
              <a:rPr sz="1591" dirty="0">
                <a:solidFill>
                  <a:srgbClr val="E46C0A"/>
                </a:solidFill>
                <a:latin typeface="Times New Roman"/>
                <a:cs typeface="Times New Roman"/>
              </a:rPr>
              <a:t>Software</a:t>
            </a:r>
            <a:r>
              <a:rPr sz="1591" spc="-135" dirty="0">
                <a:solidFill>
                  <a:srgbClr val="E46C0A"/>
                </a:solidFill>
                <a:latin typeface="Times New Roman"/>
                <a:cs typeface="Times New Roman"/>
              </a:rPr>
              <a:t> </a:t>
            </a:r>
            <a:r>
              <a:rPr sz="1591" dirty="0">
                <a:solidFill>
                  <a:srgbClr val="E46C0A"/>
                </a:solidFill>
                <a:latin typeface="Times New Roman"/>
                <a:cs typeface="Times New Roman"/>
              </a:rPr>
              <a:t>Architecture</a:t>
            </a:r>
            <a:endParaRPr sz="1591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708789" y="6264710"/>
            <a:ext cx="7272589" cy="242420"/>
          </a:xfrm>
          <a:custGeom>
            <a:avLst/>
            <a:gdLst/>
            <a:ahLst/>
            <a:cxnLst/>
            <a:rect l="l" t="t" r="r" b="b"/>
            <a:pathLst>
              <a:path w="9144000" h="304800">
                <a:moveTo>
                  <a:pt x="0" y="304800"/>
                </a:moveTo>
                <a:lnTo>
                  <a:pt x="9144000" y="304800"/>
                </a:lnTo>
                <a:lnTo>
                  <a:pt x="9144000" y="0"/>
                </a:lnTo>
                <a:lnTo>
                  <a:pt x="0" y="0"/>
                </a:lnTo>
                <a:lnTo>
                  <a:pt x="0" y="304800"/>
                </a:lnTo>
                <a:close/>
              </a:path>
            </a:pathLst>
          </a:custGeom>
          <a:solidFill>
            <a:srgbClr val="376092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8" name="object 8"/>
          <p:cNvSpPr/>
          <p:nvPr/>
        </p:nvSpPr>
        <p:spPr>
          <a:xfrm>
            <a:off x="7222624" y="4082935"/>
            <a:ext cx="1532092" cy="1621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9" name="object 9"/>
          <p:cNvSpPr/>
          <p:nvPr/>
        </p:nvSpPr>
        <p:spPr>
          <a:xfrm>
            <a:off x="7193534" y="4052631"/>
            <a:ext cx="1591889" cy="1682797"/>
          </a:xfrm>
          <a:custGeom>
            <a:avLst/>
            <a:gdLst/>
            <a:ahLst/>
            <a:cxnLst/>
            <a:rect l="l" t="t" r="r" b="b"/>
            <a:pathLst>
              <a:path w="2001520" h="2115820">
                <a:moveTo>
                  <a:pt x="2001011" y="0"/>
                </a:moveTo>
                <a:lnTo>
                  <a:pt x="0" y="0"/>
                </a:lnTo>
                <a:lnTo>
                  <a:pt x="0" y="2115312"/>
                </a:lnTo>
                <a:lnTo>
                  <a:pt x="2001011" y="2115312"/>
                </a:lnTo>
                <a:lnTo>
                  <a:pt x="2001011" y="2095499"/>
                </a:lnTo>
                <a:lnTo>
                  <a:pt x="38100" y="2095500"/>
                </a:lnTo>
                <a:lnTo>
                  <a:pt x="19811" y="2077212"/>
                </a:lnTo>
                <a:lnTo>
                  <a:pt x="38100" y="2077212"/>
                </a:lnTo>
                <a:lnTo>
                  <a:pt x="38100" y="38100"/>
                </a:lnTo>
                <a:lnTo>
                  <a:pt x="19811" y="38100"/>
                </a:lnTo>
                <a:lnTo>
                  <a:pt x="38100" y="19812"/>
                </a:lnTo>
                <a:lnTo>
                  <a:pt x="2001011" y="19812"/>
                </a:lnTo>
                <a:lnTo>
                  <a:pt x="2001011" y="0"/>
                </a:lnTo>
                <a:close/>
              </a:path>
              <a:path w="2001520" h="2115820">
                <a:moveTo>
                  <a:pt x="38100" y="2077212"/>
                </a:moveTo>
                <a:lnTo>
                  <a:pt x="19811" y="2077212"/>
                </a:lnTo>
                <a:lnTo>
                  <a:pt x="38100" y="2095500"/>
                </a:lnTo>
                <a:lnTo>
                  <a:pt x="38100" y="2077212"/>
                </a:lnTo>
                <a:close/>
              </a:path>
              <a:path w="2001520" h="2115820">
                <a:moveTo>
                  <a:pt x="1962911" y="2077212"/>
                </a:moveTo>
                <a:lnTo>
                  <a:pt x="38100" y="2077212"/>
                </a:lnTo>
                <a:lnTo>
                  <a:pt x="38100" y="2095500"/>
                </a:lnTo>
                <a:lnTo>
                  <a:pt x="1962911" y="2095500"/>
                </a:lnTo>
                <a:lnTo>
                  <a:pt x="1962911" y="2077212"/>
                </a:lnTo>
                <a:close/>
              </a:path>
              <a:path w="2001520" h="2115820">
                <a:moveTo>
                  <a:pt x="1962911" y="19812"/>
                </a:moveTo>
                <a:lnTo>
                  <a:pt x="1962911" y="2095500"/>
                </a:lnTo>
                <a:lnTo>
                  <a:pt x="1981200" y="2077212"/>
                </a:lnTo>
                <a:lnTo>
                  <a:pt x="2001011" y="2077212"/>
                </a:lnTo>
                <a:lnTo>
                  <a:pt x="2001011" y="38100"/>
                </a:lnTo>
                <a:lnTo>
                  <a:pt x="1981200" y="38100"/>
                </a:lnTo>
                <a:lnTo>
                  <a:pt x="1962911" y="19812"/>
                </a:lnTo>
                <a:close/>
              </a:path>
              <a:path w="2001520" h="2115820">
                <a:moveTo>
                  <a:pt x="2001011" y="2077212"/>
                </a:moveTo>
                <a:lnTo>
                  <a:pt x="1981200" y="2077212"/>
                </a:lnTo>
                <a:lnTo>
                  <a:pt x="1962911" y="2095500"/>
                </a:lnTo>
                <a:lnTo>
                  <a:pt x="2001011" y="2095499"/>
                </a:lnTo>
                <a:lnTo>
                  <a:pt x="2001011" y="2077212"/>
                </a:lnTo>
                <a:close/>
              </a:path>
              <a:path w="2001520" h="2115820">
                <a:moveTo>
                  <a:pt x="38100" y="19812"/>
                </a:moveTo>
                <a:lnTo>
                  <a:pt x="19811" y="38100"/>
                </a:lnTo>
                <a:lnTo>
                  <a:pt x="38100" y="38100"/>
                </a:lnTo>
                <a:lnTo>
                  <a:pt x="38100" y="19812"/>
                </a:lnTo>
                <a:close/>
              </a:path>
              <a:path w="2001520" h="2115820">
                <a:moveTo>
                  <a:pt x="1962911" y="19812"/>
                </a:moveTo>
                <a:lnTo>
                  <a:pt x="38100" y="19812"/>
                </a:lnTo>
                <a:lnTo>
                  <a:pt x="38100" y="38100"/>
                </a:lnTo>
                <a:lnTo>
                  <a:pt x="1962911" y="38100"/>
                </a:lnTo>
                <a:lnTo>
                  <a:pt x="1962911" y="19812"/>
                </a:lnTo>
                <a:close/>
              </a:path>
              <a:path w="2001520" h="2115820">
                <a:moveTo>
                  <a:pt x="2001011" y="19812"/>
                </a:moveTo>
                <a:lnTo>
                  <a:pt x="1962911" y="19812"/>
                </a:lnTo>
                <a:lnTo>
                  <a:pt x="1981200" y="38100"/>
                </a:lnTo>
                <a:lnTo>
                  <a:pt x="2001011" y="38100"/>
                </a:lnTo>
                <a:lnTo>
                  <a:pt x="2001011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10" name="object 10"/>
          <p:cNvSpPr/>
          <p:nvPr/>
        </p:nvSpPr>
        <p:spPr>
          <a:xfrm>
            <a:off x="7222624" y="4082935"/>
            <a:ext cx="1532092" cy="16217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11" name="object 11"/>
          <p:cNvSpPr/>
          <p:nvPr/>
        </p:nvSpPr>
        <p:spPr>
          <a:xfrm>
            <a:off x="7193534" y="4052631"/>
            <a:ext cx="1591889" cy="1682797"/>
          </a:xfrm>
          <a:custGeom>
            <a:avLst/>
            <a:gdLst/>
            <a:ahLst/>
            <a:cxnLst/>
            <a:rect l="l" t="t" r="r" b="b"/>
            <a:pathLst>
              <a:path w="2001520" h="2115820">
                <a:moveTo>
                  <a:pt x="2001011" y="0"/>
                </a:moveTo>
                <a:lnTo>
                  <a:pt x="0" y="0"/>
                </a:lnTo>
                <a:lnTo>
                  <a:pt x="0" y="2115312"/>
                </a:lnTo>
                <a:lnTo>
                  <a:pt x="2001011" y="2115312"/>
                </a:lnTo>
                <a:lnTo>
                  <a:pt x="2001011" y="2095499"/>
                </a:lnTo>
                <a:lnTo>
                  <a:pt x="38100" y="2095500"/>
                </a:lnTo>
                <a:lnTo>
                  <a:pt x="19811" y="2077212"/>
                </a:lnTo>
                <a:lnTo>
                  <a:pt x="38100" y="2077212"/>
                </a:lnTo>
                <a:lnTo>
                  <a:pt x="38100" y="38100"/>
                </a:lnTo>
                <a:lnTo>
                  <a:pt x="19811" y="38100"/>
                </a:lnTo>
                <a:lnTo>
                  <a:pt x="38100" y="19812"/>
                </a:lnTo>
                <a:lnTo>
                  <a:pt x="2001011" y="19812"/>
                </a:lnTo>
                <a:lnTo>
                  <a:pt x="2001011" y="0"/>
                </a:lnTo>
                <a:close/>
              </a:path>
              <a:path w="2001520" h="2115820">
                <a:moveTo>
                  <a:pt x="38100" y="2077212"/>
                </a:moveTo>
                <a:lnTo>
                  <a:pt x="19811" y="2077212"/>
                </a:lnTo>
                <a:lnTo>
                  <a:pt x="38100" y="2095500"/>
                </a:lnTo>
                <a:lnTo>
                  <a:pt x="38100" y="2077212"/>
                </a:lnTo>
                <a:close/>
              </a:path>
              <a:path w="2001520" h="2115820">
                <a:moveTo>
                  <a:pt x="1962911" y="2077212"/>
                </a:moveTo>
                <a:lnTo>
                  <a:pt x="38100" y="2077212"/>
                </a:lnTo>
                <a:lnTo>
                  <a:pt x="38100" y="2095500"/>
                </a:lnTo>
                <a:lnTo>
                  <a:pt x="1962911" y="2095500"/>
                </a:lnTo>
                <a:lnTo>
                  <a:pt x="1962911" y="2077212"/>
                </a:lnTo>
                <a:close/>
              </a:path>
              <a:path w="2001520" h="2115820">
                <a:moveTo>
                  <a:pt x="1962911" y="19812"/>
                </a:moveTo>
                <a:lnTo>
                  <a:pt x="1962911" y="2095500"/>
                </a:lnTo>
                <a:lnTo>
                  <a:pt x="1981200" y="2077212"/>
                </a:lnTo>
                <a:lnTo>
                  <a:pt x="2001011" y="2077212"/>
                </a:lnTo>
                <a:lnTo>
                  <a:pt x="2001011" y="38100"/>
                </a:lnTo>
                <a:lnTo>
                  <a:pt x="1981200" y="38100"/>
                </a:lnTo>
                <a:lnTo>
                  <a:pt x="1962911" y="19812"/>
                </a:lnTo>
                <a:close/>
              </a:path>
              <a:path w="2001520" h="2115820">
                <a:moveTo>
                  <a:pt x="2001011" y="2077212"/>
                </a:moveTo>
                <a:lnTo>
                  <a:pt x="1981200" y="2077212"/>
                </a:lnTo>
                <a:lnTo>
                  <a:pt x="1962911" y="2095500"/>
                </a:lnTo>
                <a:lnTo>
                  <a:pt x="2001011" y="2095499"/>
                </a:lnTo>
                <a:lnTo>
                  <a:pt x="2001011" y="2077212"/>
                </a:lnTo>
                <a:close/>
              </a:path>
              <a:path w="2001520" h="2115820">
                <a:moveTo>
                  <a:pt x="38100" y="19812"/>
                </a:moveTo>
                <a:lnTo>
                  <a:pt x="19811" y="38100"/>
                </a:lnTo>
                <a:lnTo>
                  <a:pt x="38100" y="38100"/>
                </a:lnTo>
                <a:lnTo>
                  <a:pt x="38100" y="19812"/>
                </a:lnTo>
                <a:close/>
              </a:path>
              <a:path w="2001520" h="2115820">
                <a:moveTo>
                  <a:pt x="1962911" y="19812"/>
                </a:moveTo>
                <a:lnTo>
                  <a:pt x="38100" y="19812"/>
                </a:lnTo>
                <a:lnTo>
                  <a:pt x="38100" y="38100"/>
                </a:lnTo>
                <a:lnTo>
                  <a:pt x="1962911" y="38100"/>
                </a:lnTo>
                <a:lnTo>
                  <a:pt x="1962911" y="19812"/>
                </a:lnTo>
                <a:close/>
              </a:path>
              <a:path w="2001520" h="2115820">
                <a:moveTo>
                  <a:pt x="2001011" y="19812"/>
                </a:moveTo>
                <a:lnTo>
                  <a:pt x="1962911" y="19812"/>
                </a:lnTo>
                <a:lnTo>
                  <a:pt x="1981200" y="38100"/>
                </a:lnTo>
                <a:lnTo>
                  <a:pt x="2001011" y="38100"/>
                </a:lnTo>
                <a:lnTo>
                  <a:pt x="2001011" y="1981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12" name="object 12"/>
          <p:cNvSpPr/>
          <p:nvPr/>
        </p:nvSpPr>
        <p:spPr>
          <a:xfrm>
            <a:off x="1713637" y="1057536"/>
            <a:ext cx="7262994" cy="5444846"/>
          </a:xfrm>
          <a:custGeom>
            <a:avLst/>
            <a:gdLst/>
            <a:ahLst/>
            <a:cxnLst/>
            <a:rect l="l" t="t" r="r" b="b"/>
            <a:pathLst>
              <a:path w="9131935" h="6845934">
                <a:moveTo>
                  <a:pt x="9131807" y="0"/>
                </a:moveTo>
                <a:lnTo>
                  <a:pt x="0" y="0"/>
                </a:lnTo>
                <a:lnTo>
                  <a:pt x="0" y="6845807"/>
                </a:lnTo>
                <a:lnTo>
                  <a:pt x="9131807" y="6845807"/>
                </a:lnTo>
                <a:lnTo>
                  <a:pt x="9131807" y="0"/>
                </a:lnTo>
                <a:close/>
              </a:path>
            </a:pathLst>
          </a:custGeom>
          <a:ln w="1219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43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044" y="965720"/>
            <a:ext cx="4885406" cy="1232072"/>
          </a:xfrm>
          <a:prstGeom prst="rect">
            <a:avLst/>
          </a:prstGeom>
        </p:spPr>
        <p:txBody>
          <a:bodyPr vert="horz" wrap="square" lIns="0" tIns="10100" rIns="0" bIns="0" rtlCol="0" anchor="ctr">
            <a:spAutoFit/>
          </a:bodyPr>
          <a:lstStyle/>
          <a:p>
            <a:pPr marL="10101">
              <a:spcBef>
                <a:spcPts val="80"/>
              </a:spcBef>
            </a:pPr>
            <a:r>
              <a:rPr spc="75" dirty="0"/>
              <a:t>What </a:t>
            </a:r>
            <a:r>
              <a:rPr spc="-167" dirty="0"/>
              <a:t>is</a:t>
            </a:r>
            <a:r>
              <a:rPr spc="-103" dirty="0"/>
              <a:t> </a:t>
            </a:r>
            <a:r>
              <a:rPr spc="-88" dirty="0"/>
              <a:t>Architecture?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7942611" y="5890279"/>
            <a:ext cx="2181777" cy="1685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202">
              <a:lnSpc>
                <a:spcPts val="1122"/>
              </a:lnSpc>
            </a:pPr>
            <a:fld id="{81D60167-4931-47E6-BA6A-407CBD079E47}" type="slidenum">
              <a:rPr dirty="0"/>
              <a:pPr marL="20202">
                <a:lnSpc>
                  <a:spcPts val="1122"/>
                </a:lnSpc>
              </a:pPr>
              <a:t>12</a:t>
            </a:fld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2135044" y="2683778"/>
            <a:ext cx="6421090" cy="1759547"/>
          </a:xfrm>
          <a:prstGeom prst="rect">
            <a:avLst/>
          </a:prstGeom>
        </p:spPr>
        <p:txBody>
          <a:bodyPr vert="horz" wrap="square" lIns="0" tIns="114644" rIns="0" bIns="0" rtlCol="0">
            <a:spAutoFit/>
          </a:bodyPr>
          <a:lstStyle/>
          <a:p>
            <a:pPr marL="282828">
              <a:spcBef>
                <a:spcPts val="903"/>
              </a:spcBef>
            </a:pPr>
            <a:r>
              <a:rPr sz="2545" b="1" spc="-52" dirty="0">
                <a:solidFill>
                  <a:srgbClr val="E46C0A"/>
                </a:solidFill>
                <a:latin typeface="Arial"/>
                <a:cs typeface="Arial"/>
              </a:rPr>
              <a:t>Architecture </a:t>
            </a:r>
            <a:r>
              <a:rPr sz="2545" b="1" spc="-119" dirty="0">
                <a:latin typeface="Arial"/>
                <a:cs typeface="Arial"/>
              </a:rPr>
              <a:t>(ANSI/IEEE</a:t>
            </a:r>
            <a:r>
              <a:rPr sz="2545" b="1" spc="-12" dirty="0">
                <a:latin typeface="Arial"/>
                <a:cs typeface="Arial"/>
              </a:rPr>
              <a:t> </a:t>
            </a:r>
            <a:r>
              <a:rPr sz="2545" b="1" spc="-306" dirty="0">
                <a:latin typeface="Arial"/>
                <a:cs typeface="Arial"/>
              </a:rPr>
              <a:t>1471-2000)</a:t>
            </a:r>
            <a:endParaRPr sz="2545" dirty="0">
              <a:latin typeface="Arial"/>
              <a:cs typeface="Arial"/>
            </a:endParaRPr>
          </a:p>
          <a:p>
            <a:pPr marL="282828" marR="4041" indent="-272727" algn="just">
              <a:spcBef>
                <a:spcPts val="617"/>
              </a:spcBef>
              <a:buFont typeface="Arial"/>
              <a:buChar char="•"/>
              <a:tabLst>
                <a:tab pos="282828" algn="l"/>
              </a:tabLst>
            </a:pPr>
            <a:r>
              <a:rPr sz="1909" dirty="0">
                <a:latin typeface="Times New Roman"/>
                <a:cs typeface="Times New Roman"/>
              </a:rPr>
              <a:t>The </a:t>
            </a:r>
            <a:r>
              <a:rPr sz="1909" spc="-4" dirty="0">
                <a:latin typeface="Times New Roman"/>
                <a:cs typeface="Times New Roman"/>
              </a:rPr>
              <a:t>fundamental organization </a:t>
            </a:r>
            <a:r>
              <a:rPr sz="1909" dirty="0">
                <a:latin typeface="Times New Roman"/>
                <a:cs typeface="Times New Roman"/>
              </a:rPr>
              <a:t>of a </a:t>
            </a:r>
            <a:r>
              <a:rPr sz="1909" spc="-4" dirty="0">
                <a:latin typeface="Times New Roman"/>
                <a:cs typeface="Times New Roman"/>
              </a:rPr>
              <a:t>system </a:t>
            </a:r>
            <a:r>
              <a:rPr sz="1909" dirty="0">
                <a:latin typeface="Times New Roman"/>
                <a:cs typeface="Times New Roman"/>
              </a:rPr>
              <a:t>embodied in </a:t>
            </a:r>
            <a:r>
              <a:rPr sz="1909" spc="-4" dirty="0">
                <a:latin typeface="Times New Roman"/>
                <a:cs typeface="Times New Roman"/>
              </a:rPr>
              <a:t>its  components, </a:t>
            </a:r>
            <a:r>
              <a:rPr sz="1909" dirty="0">
                <a:latin typeface="Times New Roman"/>
                <a:cs typeface="Times New Roman"/>
              </a:rPr>
              <a:t>their </a:t>
            </a:r>
            <a:r>
              <a:rPr sz="1909" spc="-4" dirty="0">
                <a:latin typeface="Times New Roman"/>
                <a:cs typeface="Times New Roman"/>
              </a:rPr>
              <a:t>relationships </a:t>
            </a:r>
            <a:r>
              <a:rPr sz="1909" dirty="0">
                <a:latin typeface="Times New Roman"/>
                <a:cs typeface="Times New Roman"/>
              </a:rPr>
              <a:t>to each </a:t>
            </a:r>
            <a:r>
              <a:rPr sz="1909" spc="-16" dirty="0">
                <a:latin typeface="Times New Roman"/>
                <a:cs typeface="Times New Roman"/>
              </a:rPr>
              <a:t>other, </a:t>
            </a:r>
            <a:r>
              <a:rPr sz="1909" dirty="0">
                <a:latin typeface="Times New Roman"/>
                <a:cs typeface="Times New Roman"/>
              </a:rPr>
              <a:t>and to the  </a:t>
            </a:r>
            <a:r>
              <a:rPr sz="1909" spc="-4" dirty="0">
                <a:latin typeface="Times New Roman"/>
                <a:cs typeface="Times New Roman"/>
              </a:rPr>
              <a:t>environment, </a:t>
            </a:r>
            <a:r>
              <a:rPr sz="1909" dirty="0">
                <a:latin typeface="Times New Roman"/>
                <a:cs typeface="Times New Roman"/>
              </a:rPr>
              <a:t>and the principles guiding its design and  evolution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92644" y="6041266"/>
            <a:ext cx="930791" cy="181656"/>
          </a:xfrm>
          <a:prstGeom prst="rect">
            <a:avLst/>
          </a:prstGeom>
        </p:spPr>
        <p:txBody>
          <a:bodyPr vert="horz" wrap="square" lIns="0" tIns="10100" rIns="0" bIns="0" rtlCol="0">
            <a:spAutoFit/>
          </a:bodyPr>
          <a:lstStyle/>
          <a:p>
            <a:pPr marL="10101">
              <a:spcBef>
                <a:spcPts val="80"/>
              </a:spcBef>
            </a:pPr>
            <a:r>
              <a:rPr sz="1114" b="1" dirty="0">
                <a:latin typeface="Times New Roman"/>
                <a:cs typeface="Times New Roman"/>
              </a:rPr>
              <a:t>* </a:t>
            </a:r>
            <a:r>
              <a:rPr sz="1114" b="1" spc="-4" dirty="0">
                <a:latin typeface="Times New Roman"/>
                <a:cs typeface="Times New Roman"/>
              </a:rPr>
              <a:t>Reference</a:t>
            </a:r>
            <a:r>
              <a:rPr sz="1114" b="1" spc="-64" dirty="0">
                <a:latin typeface="Times New Roman"/>
                <a:cs typeface="Times New Roman"/>
              </a:rPr>
              <a:t> </a:t>
            </a:r>
            <a:r>
              <a:rPr sz="1114" b="1" dirty="0">
                <a:latin typeface="Times New Roman"/>
                <a:cs typeface="Times New Roman"/>
              </a:rPr>
              <a:t>[5]</a:t>
            </a:r>
            <a:endParaRPr sz="111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5044" y="1461395"/>
            <a:ext cx="3410036" cy="450768"/>
          </a:xfrm>
          <a:prstGeom prst="rect">
            <a:avLst/>
          </a:prstGeom>
        </p:spPr>
        <p:txBody>
          <a:bodyPr vert="horz" wrap="square" lIns="0" tIns="10100" rIns="0" bIns="0" rtlCol="0" anchor="ctr">
            <a:spAutoFit/>
          </a:bodyPr>
          <a:lstStyle/>
          <a:p>
            <a:pPr marL="10101">
              <a:spcBef>
                <a:spcPts val="80"/>
              </a:spcBef>
            </a:pPr>
            <a:r>
              <a:rPr spc="-60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spc="-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127" dirty="0">
                <a:latin typeface="Calibri" panose="020F0502020204030204" pitchFamily="34" charset="0"/>
                <a:cs typeface="Calibri" panose="020F0502020204030204" pitchFamily="34" charset="0"/>
              </a:rPr>
              <a:t>(Cont...)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xfrm>
            <a:off x="7942611" y="5904033"/>
            <a:ext cx="2181777" cy="141064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202">
              <a:lnSpc>
                <a:spcPts val="1122"/>
              </a:lnSpc>
            </a:pPr>
            <a:fld id="{81D60167-4931-47E6-BA6A-407CBD079E47}" type="slidenum">
              <a:rPr dirty="0"/>
              <a:pPr marL="20202">
                <a:lnSpc>
                  <a:spcPts val="1122"/>
                </a:lnSpc>
              </a:pPr>
              <a:t>13</a:t>
            </a:fld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997269" y="2371453"/>
            <a:ext cx="3181757" cy="1408558"/>
          </a:xfrm>
          <a:custGeom>
            <a:avLst/>
            <a:gdLst/>
            <a:ahLst/>
            <a:cxnLst/>
            <a:rect l="l" t="t" r="r" b="b"/>
            <a:pathLst>
              <a:path w="4000500" h="1771014">
                <a:moveTo>
                  <a:pt x="3980687" y="0"/>
                </a:moveTo>
                <a:lnTo>
                  <a:pt x="18287" y="0"/>
                </a:lnTo>
                <a:lnTo>
                  <a:pt x="11572" y="1571"/>
                </a:lnTo>
                <a:lnTo>
                  <a:pt x="5715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0" y="1770888"/>
                </a:lnTo>
                <a:lnTo>
                  <a:pt x="38100" y="1770888"/>
                </a:lnTo>
                <a:lnTo>
                  <a:pt x="38100" y="38100"/>
                </a:lnTo>
                <a:lnTo>
                  <a:pt x="18287" y="38100"/>
                </a:lnTo>
                <a:lnTo>
                  <a:pt x="38100" y="18287"/>
                </a:lnTo>
                <a:lnTo>
                  <a:pt x="4000500" y="18287"/>
                </a:lnTo>
                <a:lnTo>
                  <a:pt x="3998904" y="11572"/>
                </a:lnTo>
                <a:lnTo>
                  <a:pt x="3994594" y="5714"/>
                </a:lnTo>
                <a:lnTo>
                  <a:pt x="3988284" y="1571"/>
                </a:lnTo>
                <a:lnTo>
                  <a:pt x="3980687" y="0"/>
                </a:lnTo>
                <a:close/>
              </a:path>
              <a:path w="4000500" h="1771014">
                <a:moveTo>
                  <a:pt x="3962400" y="18287"/>
                </a:moveTo>
                <a:lnTo>
                  <a:pt x="3962400" y="1770888"/>
                </a:lnTo>
                <a:lnTo>
                  <a:pt x="4000500" y="1770888"/>
                </a:lnTo>
                <a:lnTo>
                  <a:pt x="4000500" y="38100"/>
                </a:lnTo>
                <a:lnTo>
                  <a:pt x="3980687" y="38100"/>
                </a:lnTo>
                <a:lnTo>
                  <a:pt x="3962400" y="18287"/>
                </a:lnTo>
                <a:close/>
              </a:path>
              <a:path w="4000500" h="1771014">
                <a:moveTo>
                  <a:pt x="38100" y="18287"/>
                </a:moveTo>
                <a:lnTo>
                  <a:pt x="18287" y="38100"/>
                </a:lnTo>
                <a:lnTo>
                  <a:pt x="38100" y="38100"/>
                </a:lnTo>
                <a:lnTo>
                  <a:pt x="38100" y="18287"/>
                </a:lnTo>
                <a:close/>
              </a:path>
              <a:path w="4000500" h="1771014">
                <a:moveTo>
                  <a:pt x="3962400" y="18287"/>
                </a:moveTo>
                <a:lnTo>
                  <a:pt x="38100" y="18287"/>
                </a:lnTo>
                <a:lnTo>
                  <a:pt x="38100" y="38100"/>
                </a:lnTo>
                <a:lnTo>
                  <a:pt x="3962400" y="38100"/>
                </a:lnTo>
                <a:lnTo>
                  <a:pt x="3962400" y="18287"/>
                </a:lnTo>
                <a:close/>
              </a:path>
              <a:path w="4000500" h="1771014">
                <a:moveTo>
                  <a:pt x="4000500" y="18287"/>
                </a:moveTo>
                <a:lnTo>
                  <a:pt x="3962400" y="18287"/>
                </a:lnTo>
                <a:lnTo>
                  <a:pt x="3980687" y="38100"/>
                </a:lnTo>
                <a:lnTo>
                  <a:pt x="4000500" y="38100"/>
                </a:lnTo>
                <a:lnTo>
                  <a:pt x="4000500" y="1828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5" name="object 5"/>
          <p:cNvSpPr/>
          <p:nvPr/>
        </p:nvSpPr>
        <p:spPr>
          <a:xfrm>
            <a:off x="5148723" y="2371453"/>
            <a:ext cx="3242363" cy="1408558"/>
          </a:xfrm>
          <a:custGeom>
            <a:avLst/>
            <a:gdLst/>
            <a:ahLst/>
            <a:cxnLst/>
            <a:rect l="l" t="t" r="r" b="b"/>
            <a:pathLst>
              <a:path w="4076700" h="1771014">
                <a:moveTo>
                  <a:pt x="4056888" y="0"/>
                </a:moveTo>
                <a:lnTo>
                  <a:pt x="18287" y="0"/>
                </a:lnTo>
                <a:lnTo>
                  <a:pt x="11572" y="1571"/>
                </a:lnTo>
                <a:lnTo>
                  <a:pt x="5715" y="5714"/>
                </a:lnTo>
                <a:lnTo>
                  <a:pt x="1571" y="11572"/>
                </a:lnTo>
                <a:lnTo>
                  <a:pt x="0" y="18287"/>
                </a:lnTo>
                <a:lnTo>
                  <a:pt x="0" y="1770888"/>
                </a:lnTo>
                <a:lnTo>
                  <a:pt x="38100" y="1770888"/>
                </a:lnTo>
                <a:lnTo>
                  <a:pt x="38100" y="38100"/>
                </a:lnTo>
                <a:lnTo>
                  <a:pt x="18287" y="38100"/>
                </a:lnTo>
                <a:lnTo>
                  <a:pt x="38100" y="18287"/>
                </a:lnTo>
                <a:lnTo>
                  <a:pt x="4076700" y="18287"/>
                </a:lnTo>
                <a:lnTo>
                  <a:pt x="4075104" y="11572"/>
                </a:lnTo>
                <a:lnTo>
                  <a:pt x="4070794" y="5714"/>
                </a:lnTo>
                <a:lnTo>
                  <a:pt x="4064484" y="1571"/>
                </a:lnTo>
                <a:lnTo>
                  <a:pt x="4056888" y="0"/>
                </a:lnTo>
                <a:close/>
              </a:path>
              <a:path w="4076700" h="1771014">
                <a:moveTo>
                  <a:pt x="4038600" y="18287"/>
                </a:moveTo>
                <a:lnTo>
                  <a:pt x="4038600" y="1770888"/>
                </a:lnTo>
                <a:lnTo>
                  <a:pt x="4076700" y="1770888"/>
                </a:lnTo>
                <a:lnTo>
                  <a:pt x="4076700" y="38100"/>
                </a:lnTo>
                <a:lnTo>
                  <a:pt x="4056888" y="38100"/>
                </a:lnTo>
                <a:lnTo>
                  <a:pt x="4038600" y="18287"/>
                </a:lnTo>
                <a:close/>
              </a:path>
              <a:path w="4076700" h="1771014">
                <a:moveTo>
                  <a:pt x="38100" y="18287"/>
                </a:moveTo>
                <a:lnTo>
                  <a:pt x="18287" y="38100"/>
                </a:lnTo>
                <a:lnTo>
                  <a:pt x="38100" y="38100"/>
                </a:lnTo>
                <a:lnTo>
                  <a:pt x="38100" y="18287"/>
                </a:lnTo>
                <a:close/>
              </a:path>
              <a:path w="4076700" h="1771014">
                <a:moveTo>
                  <a:pt x="4038600" y="18287"/>
                </a:moveTo>
                <a:lnTo>
                  <a:pt x="38100" y="18287"/>
                </a:lnTo>
                <a:lnTo>
                  <a:pt x="38100" y="38100"/>
                </a:lnTo>
                <a:lnTo>
                  <a:pt x="4038600" y="38100"/>
                </a:lnTo>
                <a:lnTo>
                  <a:pt x="4038600" y="18287"/>
                </a:lnTo>
                <a:close/>
              </a:path>
              <a:path w="4076700" h="1771014">
                <a:moveTo>
                  <a:pt x="4076700" y="18287"/>
                </a:moveTo>
                <a:lnTo>
                  <a:pt x="4038600" y="18287"/>
                </a:lnTo>
                <a:lnTo>
                  <a:pt x="4056888" y="38100"/>
                </a:lnTo>
                <a:lnTo>
                  <a:pt x="4076700" y="38100"/>
                </a:lnTo>
                <a:lnTo>
                  <a:pt x="4076700" y="18287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6" name="object 6"/>
          <p:cNvSpPr txBox="1"/>
          <p:nvPr/>
        </p:nvSpPr>
        <p:spPr>
          <a:xfrm>
            <a:off x="5346700" y="2371452"/>
            <a:ext cx="2426722" cy="1462484"/>
          </a:xfrm>
          <a:prstGeom prst="rect">
            <a:avLst/>
          </a:prstGeom>
        </p:spPr>
        <p:txBody>
          <a:bodyPr vert="horz" wrap="square" lIns="0" tIns="81312" rIns="0" bIns="0" rtlCol="0">
            <a:spAutoFit/>
          </a:bodyPr>
          <a:lstStyle/>
          <a:p>
            <a:pPr marL="282828">
              <a:spcBef>
                <a:spcPts val="640"/>
              </a:spcBef>
            </a:pPr>
            <a:r>
              <a:rPr sz="1909" b="1" spc="-39" dirty="0">
                <a:solidFill>
                  <a:srgbClr val="E46C0A"/>
                </a:solidFill>
                <a:latin typeface="Arial"/>
                <a:cs typeface="Arial"/>
              </a:rPr>
              <a:t>Architecture </a:t>
            </a:r>
            <a:r>
              <a:rPr sz="1909" b="1" spc="-111" dirty="0">
                <a:solidFill>
                  <a:srgbClr val="E46C0A"/>
                </a:solidFill>
                <a:latin typeface="Arial"/>
                <a:cs typeface="Arial"/>
              </a:rPr>
              <a:t>is</a:t>
            </a:r>
            <a:r>
              <a:rPr sz="1909" b="1" spc="-12" dirty="0">
                <a:solidFill>
                  <a:srgbClr val="E46C0A"/>
                </a:solidFill>
                <a:latin typeface="Arial"/>
                <a:cs typeface="Arial"/>
              </a:rPr>
              <a:t> </a:t>
            </a:r>
            <a:r>
              <a:rPr sz="1909" b="1" spc="-44" dirty="0">
                <a:solidFill>
                  <a:srgbClr val="E46C0A"/>
                </a:solidFill>
                <a:latin typeface="Arial"/>
                <a:cs typeface="Arial"/>
              </a:rPr>
              <a:t>not:</a:t>
            </a:r>
            <a:endParaRPr sz="1909" dirty="0">
              <a:latin typeface="Arial"/>
              <a:cs typeface="Arial"/>
            </a:endParaRPr>
          </a:p>
          <a:p>
            <a:pPr marL="282828" indent="-272727">
              <a:spcBef>
                <a:spcPts val="565"/>
              </a:spcBef>
              <a:buFont typeface="Arial"/>
              <a:buChar char="•"/>
              <a:tabLst>
                <a:tab pos="282323" algn="l"/>
                <a:tab pos="282828" algn="l"/>
              </a:tabLst>
            </a:pPr>
            <a:r>
              <a:rPr sz="1909" spc="-4" dirty="0">
                <a:latin typeface="Times New Roman"/>
                <a:cs typeface="Times New Roman"/>
              </a:rPr>
              <a:t>About</a:t>
            </a:r>
            <a:r>
              <a:rPr sz="1909" spc="-20" dirty="0">
                <a:latin typeface="Times New Roman"/>
                <a:cs typeface="Times New Roman"/>
              </a:rPr>
              <a:t> </a:t>
            </a:r>
            <a:r>
              <a:rPr sz="1909" spc="-4" dirty="0">
                <a:latin typeface="Times New Roman"/>
                <a:cs typeface="Times New Roman"/>
              </a:rPr>
              <a:t>development.</a:t>
            </a:r>
            <a:endParaRPr sz="1909" dirty="0">
              <a:latin typeface="Times New Roman"/>
              <a:cs typeface="Times New Roman"/>
            </a:endParaRPr>
          </a:p>
          <a:p>
            <a:pPr marL="282828" indent="-272727">
              <a:spcBef>
                <a:spcPts val="457"/>
              </a:spcBef>
              <a:buFont typeface="Arial"/>
              <a:buChar char="•"/>
              <a:tabLst>
                <a:tab pos="282323" algn="l"/>
                <a:tab pos="282828" algn="l"/>
              </a:tabLst>
            </a:pPr>
            <a:r>
              <a:rPr sz="1909" spc="-4" dirty="0">
                <a:latin typeface="Times New Roman"/>
                <a:cs typeface="Times New Roman"/>
              </a:rPr>
              <a:t>About</a:t>
            </a:r>
            <a:r>
              <a:rPr sz="1909" spc="-16" dirty="0">
                <a:latin typeface="Times New Roman"/>
                <a:cs typeface="Times New Roman"/>
              </a:rPr>
              <a:t> </a:t>
            </a:r>
            <a:r>
              <a:rPr sz="1909" dirty="0">
                <a:latin typeface="Times New Roman"/>
                <a:cs typeface="Times New Roman"/>
              </a:rPr>
              <a:t>algorithms.</a:t>
            </a:r>
          </a:p>
          <a:p>
            <a:pPr marL="282828" indent="-272727">
              <a:spcBef>
                <a:spcPts val="457"/>
              </a:spcBef>
              <a:buFont typeface="Arial"/>
              <a:buChar char="•"/>
              <a:tabLst>
                <a:tab pos="282323" algn="l"/>
                <a:tab pos="282828" algn="l"/>
              </a:tabLst>
            </a:pPr>
            <a:r>
              <a:rPr sz="1909" spc="-4" dirty="0">
                <a:latin typeface="Times New Roman"/>
                <a:cs typeface="Times New Roman"/>
              </a:rPr>
              <a:t>About </a:t>
            </a:r>
            <a:r>
              <a:rPr sz="1909" dirty="0">
                <a:latin typeface="Times New Roman"/>
                <a:cs typeface="Times New Roman"/>
              </a:rPr>
              <a:t>data</a:t>
            </a:r>
            <a:r>
              <a:rPr sz="1909" spc="-88" dirty="0">
                <a:latin typeface="Times New Roman"/>
                <a:cs typeface="Times New Roman"/>
              </a:rPr>
              <a:t> </a:t>
            </a:r>
            <a:r>
              <a:rPr sz="1909" dirty="0">
                <a:latin typeface="Times New Roman"/>
                <a:cs typeface="Times New Roman"/>
              </a:rPr>
              <a:t>structures.</a:t>
            </a:r>
          </a:p>
        </p:txBody>
      </p:sp>
      <p:sp>
        <p:nvSpPr>
          <p:cNvPr id="7" name="object 7"/>
          <p:cNvSpPr/>
          <p:nvPr/>
        </p:nvSpPr>
        <p:spPr>
          <a:xfrm>
            <a:off x="2011813" y="2735082"/>
            <a:ext cx="6363516" cy="31818"/>
          </a:xfrm>
          <a:custGeom>
            <a:avLst/>
            <a:gdLst/>
            <a:ahLst/>
            <a:cxnLst/>
            <a:rect l="l" t="t" r="r" b="b"/>
            <a:pathLst>
              <a:path w="8001000" h="40005">
                <a:moveTo>
                  <a:pt x="0" y="39624"/>
                </a:moveTo>
                <a:lnTo>
                  <a:pt x="8001000" y="39624"/>
                </a:lnTo>
                <a:lnTo>
                  <a:pt x="8001000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8" name="object 8"/>
          <p:cNvSpPr/>
          <p:nvPr/>
        </p:nvSpPr>
        <p:spPr>
          <a:xfrm>
            <a:off x="2011813" y="2735082"/>
            <a:ext cx="6363516" cy="31818"/>
          </a:xfrm>
          <a:custGeom>
            <a:avLst/>
            <a:gdLst/>
            <a:ahLst/>
            <a:cxnLst/>
            <a:rect l="l" t="t" r="r" b="b"/>
            <a:pathLst>
              <a:path w="8001000" h="40005">
                <a:moveTo>
                  <a:pt x="0" y="39624"/>
                </a:moveTo>
                <a:lnTo>
                  <a:pt x="8001000" y="39624"/>
                </a:lnTo>
                <a:lnTo>
                  <a:pt x="8001000" y="0"/>
                </a:lnTo>
                <a:lnTo>
                  <a:pt x="0" y="0"/>
                </a:lnTo>
                <a:lnTo>
                  <a:pt x="0" y="396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13" name="object 13"/>
          <p:cNvSpPr/>
          <p:nvPr/>
        </p:nvSpPr>
        <p:spPr>
          <a:xfrm>
            <a:off x="1997269" y="3779910"/>
            <a:ext cx="3181757" cy="925235"/>
          </a:xfrm>
          <a:custGeom>
            <a:avLst/>
            <a:gdLst/>
            <a:ahLst/>
            <a:cxnLst/>
            <a:rect l="l" t="t" r="r" b="b"/>
            <a:pathLst>
              <a:path w="4000500" h="1163320">
                <a:moveTo>
                  <a:pt x="38100" y="0"/>
                </a:moveTo>
                <a:lnTo>
                  <a:pt x="0" y="0"/>
                </a:lnTo>
                <a:lnTo>
                  <a:pt x="0" y="1143000"/>
                </a:lnTo>
                <a:lnTo>
                  <a:pt x="1571" y="1150596"/>
                </a:lnTo>
                <a:lnTo>
                  <a:pt x="5715" y="1156906"/>
                </a:lnTo>
                <a:lnTo>
                  <a:pt x="11572" y="1161216"/>
                </a:lnTo>
                <a:lnTo>
                  <a:pt x="18287" y="1162811"/>
                </a:lnTo>
                <a:lnTo>
                  <a:pt x="3980687" y="1162811"/>
                </a:lnTo>
                <a:lnTo>
                  <a:pt x="3988284" y="1161216"/>
                </a:lnTo>
                <a:lnTo>
                  <a:pt x="3994594" y="1156906"/>
                </a:lnTo>
                <a:lnTo>
                  <a:pt x="3998904" y="1150596"/>
                </a:lnTo>
                <a:lnTo>
                  <a:pt x="4000500" y="1143000"/>
                </a:lnTo>
                <a:lnTo>
                  <a:pt x="38100" y="1143000"/>
                </a:lnTo>
                <a:lnTo>
                  <a:pt x="18287" y="1124711"/>
                </a:lnTo>
                <a:lnTo>
                  <a:pt x="38100" y="1124711"/>
                </a:lnTo>
                <a:lnTo>
                  <a:pt x="38100" y="0"/>
                </a:lnTo>
                <a:close/>
              </a:path>
              <a:path w="4000500" h="1163320">
                <a:moveTo>
                  <a:pt x="38100" y="1124711"/>
                </a:moveTo>
                <a:lnTo>
                  <a:pt x="18287" y="1124711"/>
                </a:lnTo>
                <a:lnTo>
                  <a:pt x="38100" y="1143000"/>
                </a:lnTo>
                <a:lnTo>
                  <a:pt x="38100" y="1124711"/>
                </a:lnTo>
                <a:close/>
              </a:path>
              <a:path w="4000500" h="1163320">
                <a:moveTo>
                  <a:pt x="3962400" y="1124711"/>
                </a:moveTo>
                <a:lnTo>
                  <a:pt x="38100" y="1124711"/>
                </a:lnTo>
                <a:lnTo>
                  <a:pt x="38100" y="1143000"/>
                </a:lnTo>
                <a:lnTo>
                  <a:pt x="3962400" y="1143000"/>
                </a:lnTo>
                <a:lnTo>
                  <a:pt x="3962400" y="1124711"/>
                </a:lnTo>
                <a:close/>
              </a:path>
              <a:path w="4000500" h="1163320">
                <a:moveTo>
                  <a:pt x="4000500" y="0"/>
                </a:moveTo>
                <a:lnTo>
                  <a:pt x="3962400" y="0"/>
                </a:lnTo>
                <a:lnTo>
                  <a:pt x="3962400" y="1143000"/>
                </a:lnTo>
                <a:lnTo>
                  <a:pt x="3980687" y="1124711"/>
                </a:lnTo>
                <a:lnTo>
                  <a:pt x="4000500" y="1124711"/>
                </a:lnTo>
                <a:lnTo>
                  <a:pt x="4000500" y="0"/>
                </a:lnTo>
                <a:close/>
              </a:path>
              <a:path w="4000500" h="1163320">
                <a:moveTo>
                  <a:pt x="4000500" y="1124711"/>
                </a:moveTo>
                <a:lnTo>
                  <a:pt x="3980687" y="1124711"/>
                </a:lnTo>
                <a:lnTo>
                  <a:pt x="3962400" y="1143000"/>
                </a:lnTo>
                <a:lnTo>
                  <a:pt x="4000500" y="1143000"/>
                </a:lnTo>
                <a:lnTo>
                  <a:pt x="4000500" y="112471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14" name="object 14"/>
          <p:cNvSpPr txBox="1"/>
          <p:nvPr/>
        </p:nvSpPr>
        <p:spPr>
          <a:xfrm>
            <a:off x="2074440" y="2318968"/>
            <a:ext cx="3025700" cy="1756282"/>
          </a:xfrm>
          <a:prstGeom prst="rect">
            <a:avLst/>
          </a:prstGeom>
        </p:spPr>
        <p:txBody>
          <a:bodyPr vert="horz" wrap="square" lIns="0" tIns="81312" rIns="0" bIns="0" rtlCol="0">
            <a:spAutoFit/>
          </a:bodyPr>
          <a:lstStyle/>
          <a:p>
            <a:pPr marL="282828">
              <a:spcBef>
                <a:spcPts val="640"/>
              </a:spcBef>
            </a:pPr>
            <a:r>
              <a:rPr sz="1909" b="1" spc="-39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sz="1909" b="1" spc="-24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9" b="1" spc="-11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is:</a:t>
            </a:r>
            <a:endParaRPr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697" indent="-409594">
              <a:spcBef>
                <a:spcPts val="565"/>
              </a:spcBef>
              <a:buFont typeface="Arial"/>
              <a:buChar char="•"/>
              <a:tabLst>
                <a:tab pos="419697" algn="l"/>
                <a:tab pos="420202" algn="l"/>
              </a:tabLst>
            </a:pP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about</a:t>
            </a:r>
            <a:r>
              <a:rPr sz="1909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communication.</a:t>
            </a:r>
            <a:endParaRPr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697" indent="-409594">
              <a:spcBef>
                <a:spcPts val="457"/>
              </a:spcBef>
              <a:buFont typeface="Arial"/>
              <a:buChar char="•"/>
              <a:tabLst>
                <a:tab pos="419697" algn="l"/>
                <a:tab pos="420202" algn="l"/>
              </a:tabLst>
            </a:pPr>
            <a:r>
              <a:rPr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‘parts’ are</a:t>
            </a:r>
            <a:r>
              <a:rPr sz="1909" spc="-17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there?</a:t>
            </a:r>
          </a:p>
          <a:p>
            <a:pPr marL="419697" marR="4041" indent="-409594">
              <a:spcBef>
                <a:spcPts val="457"/>
              </a:spcBef>
              <a:buFont typeface="Arial"/>
              <a:buChar char="•"/>
              <a:tabLst>
                <a:tab pos="419697" algn="l"/>
                <a:tab pos="420202" algn="l"/>
                <a:tab pos="1080302" algn="l"/>
                <a:tab pos="1511614" algn="l"/>
                <a:tab pos="1997472" algn="l"/>
                <a:tab pos="2801512" algn="l"/>
              </a:tabLst>
            </a:pP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Ho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w	do	the	‘parts’	f</a:t>
            </a:r>
            <a:r>
              <a:rPr sz="1909" spc="-12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t  together?</a:t>
            </a:r>
          </a:p>
        </p:txBody>
      </p:sp>
      <p:sp>
        <p:nvSpPr>
          <p:cNvPr id="15" name="object 15"/>
          <p:cNvSpPr/>
          <p:nvPr/>
        </p:nvSpPr>
        <p:spPr>
          <a:xfrm>
            <a:off x="5148723" y="3779910"/>
            <a:ext cx="3242363" cy="925235"/>
          </a:xfrm>
          <a:custGeom>
            <a:avLst/>
            <a:gdLst/>
            <a:ahLst/>
            <a:cxnLst/>
            <a:rect l="l" t="t" r="r" b="b"/>
            <a:pathLst>
              <a:path w="4076700" h="1163320">
                <a:moveTo>
                  <a:pt x="38100" y="0"/>
                </a:moveTo>
                <a:lnTo>
                  <a:pt x="0" y="0"/>
                </a:lnTo>
                <a:lnTo>
                  <a:pt x="0" y="1143000"/>
                </a:lnTo>
                <a:lnTo>
                  <a:pt x="1571" y="1150596"/>
                </a:lnTo>
                <a:lnTo>
                  <a:pt x="5714" y="1156906"/>
                </a:lnTo>
                <a:lnTo>
                  <a:pt x="11572" y="1161216"/>
                </a:lnTo>
                <a:lnTo>
                  <a:pt x="18287" y="1162811"/>
                </a:lnTo>
                <a:lnTo>
                  <a:pt x="4056888" y="1162811"/>
                </a:lnTo>
                <a:lnTo>
                  <a:pt x="4064484" y="1161216"/>
                </a:lnTo>
                <a:lnTo>
                  <a:pt x="4070794" y="1156906"/>
                </a:lnTo>
                <a:lnTo>
                  <a:pt x="4075104" y="1150596"/>
                </a:lnTo>
                <a:lnTo>
                  <a:pt x="4076700" y="1143000"/>
                </a:lnTo>
                <a:lnTo>
                  <a:pt x="38100" y="1143000"/>
                </a:lnTo>
                <a:lnTo>
                  <a:pt x="18287" y="1124711"/>
                </a:lnTo>
                <a:lnTo>
                  <a:pt x="38100" y="1124711"/>
                </a:lnTo>
                <a:lnTo>
                  <a:pt x="38100" y="0"/>
                </a:lnTo>
                <a:close/>
              </a:path>
              <a:path w="4076700" h="1163320">
                <a:moveTo>
                  <a:pt x="38100" y="1124711"/>
                </a:moveTo>
                <a:lnTo>
                  <a:pt x="18287" y="1124711"/>
                </a:lnTo>
                <a:lnTo>
                  <a:pt x="38100" y="1143000"/>
                </a:lnTo>
                <a:lnTo>
                  <a:pt x="38100" y="1124711"/>
                </a:lnTo>
                <a:close/>
              </a:path>
              <a:path w="4076700" h="1163320">
                <a:moveTo>
                  <a:pt x="4038600" y="1124711"/>
                </a:moveTo>
                <a:lnTo>
                  <a:pt x="38100" y="1124711"/>
                </a:lnTo>
                <a:lnTo>
                  <a:pt x="38100" y="1143000"/>
                </a:lnTo>
                <a:lnTo>
                  <a:pt x="4038600" y="1143000"/>
                </a:lnTo>
                <a:lnTo>
                  <a:pt x="4038600" y="1124711"/>
                </a:lnTo>
                <a:close/>
              </a:path>
              <a:path w="4076700" h="1163320">
                <a:moveTo>
                  <a:pt x="4076700" y="0"/>
                </a:moveTo>
                <a:lnTo>
                  <a:pt x="4038600" y="0"/>
                </a:lnTo>
                <a:lnTo>
                  <a:pt x="4038600" y="1143000"/>
                </a:lnTo>
                <a:lnTo>
                  <a:pt x="4056888" y="1124711"/>
                </a:lnTo>
                <a:lnTo>
                  <a:pt x="4076700" y="1124711"/>
                </a:lnTo>
                <a:lnTo>
                  <a:pt x="4076700" y="0"/>
                </a:lnTo>
                <a:close/>
              </a:path>
              <a:path w="4076700" h="1163320">
                <a:moveTo>
                  <a:pt x="4076700" y="1124711"/>
                </a:moveTo>
                <a:lnTo>
                  <a:pt x="4056888" y="1124711"/>
                </a:lnTo>
                <a:lnTo>
                  <a:pt x="4038600" y="1143000"/>
                </a:lnTo>
                <a:lnTo>
                  <a:pt x="4076700" y="1143000"/>
                </a:lnTo>
                <a:lnTo>
                  <a:pt x="4076700" y="1124711"/>
                </a:lnTo>
                <a:close/>
              </a:path>
            </a:pathLst>
          </a:custGeom>
          <a:solidFill>
            <a:srgbClr val="4F81BD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2519" y="1308845"/>
            <a:ext cx="6698634" cy="621135"/>
          </a:xfrm>
          <a:prstGeom prst="rect">
            <a:avLst/>
          </a:prstGeom>
        </p:spPr>
        <p:txBody>
          <a:bodyPr vert="horz" wrap="square" lIns="0" tIns="10100" rIns="0" bIns="0" rtlCol="0" anchor="ctr">
            <a:spAutoFit/>
          </a:bodyPr>
          <a:lstStyle/>
          <a:p>
            <a:pPr marL="10101">
              <a:spcBef>
                <a:spcPts val="80"/>
              </a:spcBef>
            </a:pPr>
            <a:r>
              <a:rPr spc="90" dirty="0"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spc="-64" dirty="0">
                <a:latin typeface="Calibri" panose="020F0502020204030204" pitchFamily="34" charset="0"/>
                <a:cs typeface="Calibri" panose="020F0502020204030204" pitchFamily="34" charset="0"/>
              </a:rPr>
              <a:t>Architecture </a:t>
            </a:r>
            <a:r>
              <a:rPr spc="-167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spc="-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28" dirty="0">
                <a:latin typeface="Calibri" panose="020F0502020204030204" pitchFamily="34" charset="0"/>
                <a:cs typeface="Calibri" panose="020F0502020204030204" pitchFamily="34" charset="0"/>
              </a:rPr>
              <a:t>important?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7942611" y="5890279"/>
            <a:ext cx="2181777" cy="1685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202">
              <a:lnSpc>
                <a:spcPts val="1122"/>
              </a:lnSpc>
            </a:pPr>
            <a:fld id="{81D60167-4931-47E6-BA6A-407CBD079E47}" type="slidenum">
              <a:rPr dirty="0"/>
              <a:pPr marL="20202">
                <a:lnSpc>
                  <a:spcPts val="1122"/>
                </a:lnSpc>
              </a:pPr>
              <a:t>14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344661" y="2112414"/>
            <a:ext cx="8779726" cy="1613843"/>
          </a:xfrm>
          <a:prstGeom prst="rect">
            <a:avLst/>
          </a:prstGeom>
        </p:spPr>
        <p:txBody>
          <a:bodyPr vert="horz" wrap="square" lIns="0" tIns="10100" rIns="0" bIns="0" rtlCol="0">
            <a:spAutoFit/>
          </a:bodyPr>
          <a:lstStyle/>
          <a:p>
            <a:pPr marL="282828" marR="4041" indent="-272727" algn="just">
              <a:spcBef>
                <a:spcPts val="80"/>
              </a:spcBef>
              <a:buFont typeface="Arial"/>
              <a:buChar char="•"/>
              <a:tabLst>
                <a:tab pos="282828" algn="l"/>
              </a:tabLst>
            </a:pP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Architecture “constitutes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relatively small, intellectually  graspable model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of how the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structured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and how its 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components work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together” -- </a:t>
            </a:r>
            <a:r>
              <a:rPr sz="1909" b="1" spc="-4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L.</a:t>
            </a:r>
            <a:r>
              <a:rPr sz="1909" b="1" spc="-32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9" b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Bass</a:t>
            </a:r>
            <a:endParaRPr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4"/>
              </a:spcBef>
              <a:buFont typeface="Arial"/>
              <a:buChar char="•"/>
            </a:pPr>
            <a:endParaRPr sz="278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828" marR="5050" indent="-272727" algn="just">
              <a:buFont typeface="Arial"/>
              <a:buChar char="•"/>
              <a:tabLst>
                <a:tab pos="282828" algn="l"/>
              </a:tabLst>
            </a:pP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Representations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of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software architecture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are an </a:t>
            </a:r>
            <a:r>
              <a:rPr sz="1909" b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enabler </a:t>
            </a:r>
            <a:r>
              <a:rPr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for 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communication between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all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parties (stakeholders) interested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in  the development of a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computer-based</a:t>
            </a:r>
            <a:r>
              <a:rPr sz="1909" spc="-7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system.</a:t>
            </a:r>
            <a:endParaRPr sz="190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92644" y="6041266"/>
            <a:ext cx="930791" cy="181656"/>
          </a:xfrm>
          <a:prstGeom prst="rect">
            <a:avLst/>
          </a:prstGeom>
        </p:spPr>
        <p:txBody>
          <a:bodyPr vert="horz" wrap="square" lIns="0" tIns="10100" rIns="0" bIns="0" rtlCol="0">
            <a:spAutoFit/>
          </a:bodyPr>
          <a:lstStyle/>
          <a:p>
            <a:pPr marL="10101">
              <a:spcBef>
                <a:spcPts val="80"/>
              </a:spcBef>
            </a:pPr>
            <a:r>
              <a:rPr sz="1114" b="1" dirty="0">
                <a:latin typeface="Times New Roman"/>
                <a:cs typeface="Times New Roman"/>
              </a:rPr>
              <a:t>* </a:t>
            </a:r>
            <a:r>
              <a:rPr sz="1114" b="1" spc="-4" dirty="0">
                <a:latin typeface="Times New Roman"/>
                <a:cs typeface="Times New Roman"/>
              </a:rPr>
              <a:t>Reference</a:t>
            </a:r>
            <a:r>
              <a:rPr sz="1114" b="1" spc="-64" dirty="0">
                <a:latin typeface="Times New Roman"/>
                <a:cs typeface="Times New Roman"/>
              </a:rPr>
              <a:t> </a:t>
            </a:r>
            <a:r>
              <a:rPr sz="1114" b="1" dirty="0">
                <a:latin typeface="Times New Roman"/>
                <a:cs typeface="Times New Roman"/>
              </a:rPr>
              <a:t>[6]</a:t>
            </a:r>
            <a:endParaRPr sz="111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84141" y="1276999"/>
            <a:ext cx="5245727" cy="621135"/>
          </a:xfrm>
          <a:prstGeom prst="rect">
            <a:avLst/>
          </a:prstGeom>
        </p:spPr>
        <p:txBody>
          <a:bodyPr vert="horz" wrap="square" lIns="0" tIns="10100" rIns="0" bIns="0" rtlCol="0" anchor="ctr">
            <a:spAutoFit/>
          </a:bodyPr>
          <a:lstStyle/>
          <a:p>
            <a:pPr marL="10101">
              <a:spcBef>
                <a:spcPts val="80"/>
              </a:spcBef>
            </a:pPr>
            <a:r>
              <a:rPr spc="47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spc="-3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60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942611" y="5890279"/>
            <a:ext cx="2181777" cy="1685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202">
              <a:lnSpc>
                <a:spcPts val="1122"/>
              </a:lnSpc>
            </a:pPr>
            <a:fld id="{81D60167-4931-47E6-BA6A-407CBD079E47}" type="slidenum">
              <a:rPr dirty="0"/>
              <a:pPr marL="20202">
                <a:lnSpc>
                  <a:spcPts val="1122"/>
                </a:lnSpc>
              </a:pPr>
              <a:t>15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1147067" y="2138810"/>
            <a:ext cx="8977321" cy="2810367"/>
          </a:xfrm>
          <a:prstGeom prst="rect">
            <a:avLst/>
          </a:prstGeom>
        </p:spPr>
        <p:txBody>
          <a:bodyPr vert="horz" wrap="square" lIns="0" tIns="68181" rIns="0" bIns="0" rtlCol="0">
            <a:spAutoFit/>
          </a:bodyPr>
          <a:lstStyle/>
          <a:p>
            <a:pPr marL="282828" algn="just">
              <a:spcBef>
                <a:spcPts val="537"/>
              </a:spcBef>
            </a:pPr>
            <a:r>
              <a:rPr sz="1909" b="1" spc="-12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sz="1909" b="1" spc="-8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Architecture </a:t>
            </a:r>
            <a:r>
              <a:rPr sz="1909" b="1" dirty="0">
                <a:latin typeface="Calibri" panose="020F0502020204030204" pitchFamily="34" charset="0"/>
                <a:cs typeface="Calibri" panose="020F0502020204030204" pitchFamily="34" charset="0"/>
              </a:rPr>
              <a:t>(Eoin</a:t>
            </a:r>
            <a:r>
              <a:rPr sz="1909" b="1" spc="-15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9" b="1" spc="-20" dirty="0">
                <a:latin typeface="Calibri" panose="020F0502020204030204" pitchFamily="34" charset="0"/>
                <a:cs typeface="Calibri" panose="020F0502020204030204" pitchFamily="34" charset="0"/>
              </a:rPr>
              <a:t>Woods)</a:t>
            </a:r>
            <a:endParaRPr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828" marR="4041" algn="just">
              <a:spcBef>
                <a:spcPts val="457"/>
              </a:spcBef>
            </a:pP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“Software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architecture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is the </a:t>
            </a:r>
            <a:r>
              <a:rPr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set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of design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decisions which,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if 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made </a:t>
            </a:r>
            <a:r>
              <a:rPr sz="1909" spc="-12" dirty="0">
                <a:latin typeface="Calibri" panose="020F0502020204030204" pitchFamily="34" charset="0"/>
                <a:cs typeface="Calibri" panose="020F0502020204030204" pitchFamily="34" charset="0"/>
              </a:rPr>
              <a:t>incorrectly, </a:t>
            </a:r>
            <a:r>
              <a:rPr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cause you project to be</a:t>
            </a:r>
            <a:r>
              <a:rPr sz="1909" spc="-7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cancelled.</a:t>
            </a:r>
            <a:r>
              <a:rPr sz="1909" b="1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  <a:endParaRPr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4"/>
              </a:spcBef>
            </a:pPr>
            <a:endParaRPr sz="278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828" algn="just">
              <a:spcBef>
                <a:spcPts val="4"/>
              </a:spcBef>
            </a:pP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  <a:r>
              <a:rPr sz="1909" spc="-15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defines:</a:t>
            </a:r>
          </a:p>
          <a:p>
            <a:pPr marL="282828" indent="-272727" algn="just">
              <a:spcBef>
                <a:spcPts val="457"/>
              </a:spcBef>
              <a:buFont typeface="Arial"/>
              <a:buChar char="•"/>
              <a:tabLst>
                <a:tab pos="282323" algn="l"/>
                <a:tab pos="282828" algn="l"/>
              </a:tabLst>
            </a:pP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909" b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components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sz="1909" spc="-3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828" indent="-272727" algn="just">
              <a:spcBef>
                <a:spcPts val="457"/>
              </a:spcBef>
              <a:buFont typeface="Arial"/>
              <a:buChar char="•"/>
              <a:tabLst>
                <a:tab pos="282323" algn="l"/>
                <a:tab pos="282828" algn="l"/>
              </a:tabLst>
            </a:pP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components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use each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other’s </a:t>
            </a:r>
            <a:r>
              <a:rPr sz="1909" b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functionality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sz="1909" spc="-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9" b="1" spc="-4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endParaRPr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828" indent="-272727" algn="just">
              <a:spcBef>
                <a:spcPts val="457"/>
              </a:spcBef>
              <a:buFont typeface="Arial"/>
              <a:buChar char="•"/>
              <a:tabLst>
                <a:tab pos="282323" algn="l"/>
                <a:tab pos="282828" algn="l"/>
              </a:tabLst>
            </a:pP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How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control is </a:t>
            </a:r>
            <a:r>
              <a:rPr sz="1909" b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managed </a:t>
            </a:r>
            <a:r>
              <a:rPr sz="1909" dirty="0">
                <a:latin typeface="Calibri" panose="020F0502020204030204" pitchFamily="34" charset="0"/>
                <a:cs typeface="Calibri" panose="020F0502020204030204" pitchFamily="34" charset="0"/>
              </a:rPr>
              <a:t>between the</a:t>
            </a:r>
            <a:r>
              <a:rPr sz="1909" spc="-4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components</a:t>
            </a:r>
            <a:endParaRPr sz="190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1870913" y="2647853"/>
            <a:ext cx="7524999" cy="135946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417584" y="2609987"/>
            <a:ext cx="5547875" cy="1232072"/>
          </a:xfrm>
          <a:prstGeom prst="rect">
            <a:avLst/>
          </a:prstGeom>
        </p:spPr>
        <p:txBody>
          <a:bodyPr vert="horz" wrap="square" lIns="0" tIns="10100" rIns="0" bIns="0" rtlCol="0" anchor="ctr">
            <a:spAutoFit/>
          </a:bodyPr>
          <a:lstStyle/>
          <a:p>
            <a:pPr marL="10101">
              <a:spcBef>
                <a:spcPts val="80"/>
              </a:spcBef>
            </a:pPr>
            <a:r>
              <a:rPr spc="47" dirty="0"/>
              <a:t>Software </a:t>
            </a:r>
            <a:r>
              <a:rPr spc="-72" dirty="0"/>
              <a:t>Design </a:t>
            </a:r>
            <a:r>
              <a:rPr spc="-111" dirty="0"/>
              <a:t>Vs</a:t>
            </a:r>
            <a:r>
              <a:rPr spc="24" dirty="0"/>
              <a:t> </a:t>
            </a:r>
            <a:r>
              <a:rPr spc="-60" dirty="0"/>
              <a:t>Architecture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7942611" y="5890279"/>
            <a:ext cx="2181777" cy="1685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202">
              <a:lnSpc>
                <a:spcPts val="1122"/>
              </a:lnSpc>
            </a:pPr>
            <a:fld id="{81D60167-4931-47E6-BA6A-407CBD079E47}" type="slidenum">
              <a:rPr dirty="0"/>
              <a:pPr marL="20202">
                <a:lnSpc>
                  <a:spcPts val="1122"/>
                </a:lnSpc>
              </a:pPr>
              <a:t>16</a:t>
            </a:fld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37285" y="1401626"/>
            <a:ext cx="5331212" cy="450768"/>
          </a:xfrm>
          <a:prstGeom prst="rect">
            <a:avLst/>
          </a:prstGeom>
        </p:spPr>
        <p:txBody>
          <a:bodyPr vert="horz" wrap="square" lIns="0" tIns="10100" rIns="0" bIns="0" rtlCol="0" anchor="ctr">
            <a:spAutoFit/>
          </a:bodyPr>
          <a:lstStyle/>
          <a:p>
            <a:pPr marL="10101">
              <a:spcBef>
                <a:spcPts val="80"/>
              </a:spcBef>
            </a:pPr>
            <a:r>
              <a:rPr sz="2863" spc="75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sz="2863" spc="-167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sz="2863" spc="47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sz="2863" spc="10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63" spc="-88" dirty="0">
                <a:latin typeface="Calibri" panose="020F0502020204030204" pitchFamily="34" charset="0"/>
                <a:cs typeface="Calibri" panose="020F0502020204030204" pitchFamily="34" charset="0"/>
              </a:rPr>
              <a:t>Architecture?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xfrm>
            <a:off x="7942611" y="5890279"/>
            <a:ext cx="2181777" cy="1685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202">
              <a:lnSpc>
                <a:spcPts val="1122"/>
              </a:lnSpc>
            </a:pPr>
            <a:fld id="{81D60167-4931-47E6-BA6A-407CBD079E47}" type="slidenum">
              <a:rPr dirty="0"/>
              <a:pPr marL="20202">
                <a:lnSpc>
                  <a:spcPts val="1122"/>
                </a:lnSpc>
              </a:pPr>
              <a:t>17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013871" y="2441343"/>
            <a:ext cx="3815079" cy="500331"/>
          </a:xfrm>
          <a:prstGeom prst="rect">
            <a:avLst/>
          </a:prstGeom>
        </p:spPr>
        <p:txBody>
          <a:bodyPr vert="horz" wrap="square" lIns="0" tIns="10606" rIns="0" bIns="0" rtlCol="0">
            <a:spAutoFit/>
          </a:bodyPr>
          <a:lstStyle/>
          <a:p>
            <a:pPr marL="373232" marR="4041" indent="-363131">
              <a:spcBef>
                <a:spcPts val="83"/>
              </a:spcBef>
              <a:buFont typeface="Arial"/>
              <a:buChar char="•"/>
              <a:tabLst>
                <a:tab pos="373232" algn="l"/>
                <a:tab pos="373737" algn="l"/>
                <a:tab pos="667675" algn="l"/>
                <a:tab pos="1320200" algn="l"/>
                <a:tab pos="2196462" algn="l"/>
                <a:tab pos="2479795" algn="l"/>
                <a:tab pos="3208582" algn="l"/>
              </a:tabLst>
            </a:pPr>
            <a:r>
              <a:rPr sz="1591" dirty="0">
                <a:latin typeface="Times New Roman"/>
                <a:cs typeface="Times New Roman"/>
              </a:rPr>
              <a:t>A </a:t>
            </a:r>
            <a:r>
              <a:rPr sz="1591" b="1" spc="-8" dirty="0">
                <a:solidFill>
                  <a:srgbClr val="E46C0A"/>
                </a:solidFill>
                <a:latin typeface="Times New Roman"/>
                <a:cs typeface="Times New Roman"/>
              </a:rPr>
              <a:t>software architecture </a:t>
            </a:r>
            <a:r>
              <a:rPr sz="1591" spc="-8" dirty="0">
                <a:latin typeface="Times New Roman"/>
                <a:cs typeface="Times New Roman"/>
              </a:rPr>
              <a:t>is </a:t>
            </a:r>
            <a:r>
              <a:rPr sz="1591" spc="-4" dirty="0">
                <a:latin typeface="Times New Roman"/>
                <a:cs typeface="Times New Roman"/>
              </a:rPr>
              <a:t>typically </a:t>
            </a:r>
            <a:r>
              <a:rPr sz="1591" dirty="0">
                <a:latin typeface="Times New Roman"/>
                <a:cs typeface="Times New Roman"/>
              </a:rPr>
              <a:t>a </a:t>
            </a:r>
            <a:r>
              <a:rPr sz="1591" spc="-4" dirty="0">
                <a:latin typeface="Times New Roman"/>
                <a:cs typeface="Times New Roman"/>
              </a:rPr>
              <a:t>set  </a:t>
            </a:r>
            <a:r>
              <a:rPr sz="1591" dirty="0">
                <a:latin typeface="Times New Roman"/>
                <a:cs typeface="Times New Roman"/>
              </a:rPr>
              <a:t>of	des</a:t>
            </a:r>
            <a:r>
              <a:rPr sz="1591" spc="-12" dirty="0">
                <a:latin typeface="Times New Roman"/>
                <a:cs typeface="Times New Roman"/>
              </a:rPr>
              <a:t>i</a:t>
            </a:r>
            <a:r>
              <a:rPr sz="1591" dirty="0">
                <a:latin typeface="Times New Roman"/>
                <a:cs typeface="Times New Roman"/>
              </a:rPr>
              <a:t>gn	dec</a:t>
            </a:r>
            <a:r>
              <a:rPr sz="1591" spc="-12" dirty="0">
                <a:latin typeface="Times New Roman"/>
                <a:cs typeface="Times New Roman"/>
              </a:rPr>
              <a:t>i</a:t>
            </a:r>
            <a:r>
              <a:rPr sz="1591" spc="-4" dirty="0">
                <a:latin typeface="Times New Roman"/>
                <a:cs typeface="Times New Roman"/>
              </a:rPr>
              <a:t>sio</a:t>
            </a:r>
            <a:r>
              <a:rPr sz="1591" spc="-16" dirty="0">
                <a:latin typeface="Times New Roman"/>
                <a:cs typeface="Times New Roman"/>
              </a:rPr>
              <a:t>n</a:t>
            </a:r>
            <a:r>
              <a:rPr sz="1591" dirty="0">
                <a:latin typeface="Times New Roman"/>
                <a:cs typeface="Times New Roman"/>
              </a:rPr>
              <a:t>s	to	</a:t>
            </a:r>
            <a:r>
              <a:rPr sz="1591" spc="-12" dirty="0">
                <a:latin typeface="Times New Roman"/>
                <a:cs typeface="Times New Roman"/>
              </a:rPr>
              <a:t>a</a:t>
            </a:r>
            <a:r>
              <a:rPr sz="1591" dirty="0">
                <a:latin typeface="Times New Roman"/>
                <a:cs typeface="Times New Roman"/>
              </a:rPr>
              <a:t>d</a:t>
            </a:r>
            <a:r>
              <a:rPr sz="1591" spc="-12" dirty="0">
                <a:latin typeface="Times New Roman"/>
                <a:cs typeface="Times New Roman"/>
              </a:rPr>
              <a:t>d</a:t>
            </a:r>
            <a:r>
              <a:rPr sz="1591" dirty="0">
                <a:latin typeface="Times New Roman"/>
                <a:cs typeface="Times New Roman"/>
              </a:rPr>
              <a:t>ress	vari</a:t>
            </a:r>
            <a:r>
              <a:rPr sz="1591" spc="-12" dirty="0">
                <a:latin typeface="Times New Roman"/>
                <a:cs typeface="Times New Roman"/>
              </a:rPr>
              <a:t>o</a:t>
            </a:r>
            <a:r>
              <a:rPr sz="1591" dirty="0">
                <a:latin typeface="Times New Roman"/>
                <a:cs typeface="Times New Roman"/>
              </a:rPr>
              <a:t>us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77419" y="2926140"/>
            <a:ext cx="3450945" cy="500331"/>
          </a:xfrm>
          <a:prstGeom prst="rect">
            <a:avLst/>
          </a:prstGeom>
        </p:spPr>
        <p:txBody>
          <a:bodyPr vert="horz" wrap="square" lIns="0" tIns="10606" rIns="0" bIns="0" rtlCol="0">
            <a:spAutoFit/>
          </a:bodyPr>
          <a:lstStyle/>
          <a:p>
            <a:pPr marL="10101" marR="4041">
              <a:spcBef>
                <a:spcPts val="83"/>
              </a:spcBef>
              <a:tabLst>
                <a:tab pos="1335858" algn="l"/>
                <a:tab pos="1638887" algn="l"/>
                <a:tab pos="2080301" algn="l"/>
                <a:tab pos="3147976" algn="l"/>
              </a:tabLst>
            </a:pPr>
            <a:r>
              <a:rPr sz="1591" b="1" spc="-4" dirty="0">
                <a:solidFill>
                  <a:srgbClr val="E46C0A"/>
                </a:solidFill>
                <a:latin typeface="Times New Roman"/>
                <a:cs typeface="Times New Roman"/>
              </a:rPr>
              <a:t>non</a:t>
            </a:r>
            <a:r>
              <a:rPr sz="1591" b="1" spc="-8" dirty="0">
                <a:solidFill>
                  <a:srgbClr val="E46C0A"/>
                </a:solidFill>
                <a:latin typeface="Times New Roman"/>
                <a:cs typeface="Times New Roman"/>
              </a:rPr>
              <a:t>-</a:t>
            </a:r>
            <a:r>
              <a:rPr sz="1591" b="1" dirty="0">
                <a:solidFill>
                  <a:srgbClr val="E46C0A"/>
                </a:solidFill>
                <a:latin typeface="Times New Roman"/>
                <a:cs typeface="Times New Roman"/>
              </a:rPr>
              <a:t>funct</a:t>
            </a:r>
            <a:r>
              <a:rPr sz="1591" b="1" spc="-16" dirty="0">
                <a:solidFill>
                  <a:srgbClr val="E46C0A"/>
                </a:solidFill>
                <a:latin typeface="Times New Roman"/>
                <a:cs typeface="Times New Roman"/>
              </a:rPr>
              <a:t>i</a:t>
            </a:r>
            <a:r>
              <a:rPr sz="1591" b="1" dirty="0">
                <a:solidFill>
                  <a:srgbClr val="E46C0A"/>
                </a:solidFill>
                <a:latin typeface="Times New Roman"/>
                <a:cs typeface="Times New Roman"/>
              </a:rPr>
              <a:t>onal		</a:t>
            </a:r>
            <a:r>
              <a:rPr sz="1591" b="1" spc="-32" dirty="0">
                <a:solidFill>
                  <a:srgbClr val="E46C0A"/>
                </a:solidFill>
                <a:latin typeface="Times New Roman"/>
                <a:cs typeface="Times New Roman"/>
              </a:rPr>
              <a:t>r</a:t>
            </a:r>
            <a:r>
              <a:rPr sz="1591" b="1" dirty="0">
                <a:solidFill>
                  <a:srgbClr val="E46C0A"/>
                </a:solidFill>
                <a:latin typeface="Times New Roman"/>
                <a:cs typeface="Times New Roman"/>
              </a:rPr>
              <a:t>equi</a:t>
            </a:r>
            <a:r>
              <a:rPr sz="1591" b="1" spc="-36" dirty="0">
                <a:solidFill>
                  <a:srgbClr val="E46C0A"/>
                </a:solidFill>
                <a:latin typeface="Times New Roman"/>
                <a:cs typeface="Times New Roman"/>
              </a:rPr>
              <a:t>r</a:t>
            </a:r>
            <a:r>
              <a:rPr sz="1591" b="1" spc="-12" dirty="0">
                <a:solidFill>
                  <a:srgbClr val="E46C0A"/>
                </a:solidFill>
                <a:latin typeface="Times New Roman"/>
                <a:cs typeface="Times New Roman"/>
              </a:rPr>
              <a:t>em</a:t>
            </a:r>
            <a:r>
              <a:rPr sz="1591" b="1" dirty="0">
                <a:solidFill>
                  <a:srgbClr val="E46C0A"/>
                </a:solidFill>
                <a:latin typeface="Times New Roman"/>
                <a:cs typeface="Times New Roman"/>
              </a:rPr>
              <a:t>ents	</a:t>
            </a:r>
            <a:r>
              <a:rPr sz="1591" dirty="0">
                <a:latin typeface="Times New Roman"/>
                <a:cs typeface="Times New Roman"/>
              </a:rPr>
              <a:t>and  </a:t>
            </a:r>
            <a:r>
              <a:rPr sz="1591" spc="-4" dirty="0">
                <a:latin typeface="Times New Roman"/>
                <a:cs typeface="Times New Roman"/>
              </a:rPr>
              <a:t>attributes	</a:t>
            </a:r>
            <a:r>
              <a:rPr sz="1591" dirty="0">
                <a:latin typeface="Times New Roman"/>
                <a:cs typeface="Times New Roman"/>
              </a:rPr>
              <a:t>of		a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5113130" y="3168639"/>
            <a:ext cx="713623" cy="255520"/>
          </a:xfrm>
          <a:prstGeom prst="rect">
            <a:avLst/>
          </a:prstGeom>
        </p:spPr>
        <p:txBody>
          <a:bodyPr vert="horz" wrap="square" lIns="0" tIns="10606" rIns="0" bIns="0" rtlCol="0">
            <a:spAutoFit/>
          </a:bodyPr>
          <a:lstStyle/>
          <a:p>
            <a:pPr marL="10101">
              <a:spcBef>
                <a:spcPts val="83"/>
              </a:spcBef>
            </a:pPr>
            <a:r>
              <a:rPr sz="1591" spc="-4" dirty="0">
                <a:latin typeface="Times New Roman"/>
                <a:cs typeface="Times New Roman"/>
              </a:rPr>
              <a:t>s</a:t>
            </a:r>
            <a:r>
              <a:rPr sz="1591" spc="-16" dirty="0">
                <a:latin typeface="Times New Roman"/>
                <a:cs typeface="Times New Roman"/>
              </a:rPr>
              <a:t>o</a:t>
            </a:r>
            <a:r>
              <a:rPr sz="1591" dirty="0">
                <a:latin typeface="Times New Roman"/>
                <a:cs typeface="Times New Roman"/>
              </a:rPr>
              <a:t>ftwa</a:t>
            </a:r>
            <a:r>
              <a:rPr sz="1591" spc="-16" dirty="0">
                <a:latin typeface="Times New Roman"/>
                <a:cs typeface="Times New Roman"/>
              </a:rPr>
              <a:t>r</a:t>
            </a:r>
            <a:r>
              <a:rPr sz="1591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7" name="object 7"/>
          <p:cNvSpPr/>
          <p:nvPr/>
        </p:nvSpPr>
        <p:spPr>
          <a:xfrm>
            <a:off x="5826287" y="2567812"/>
            <a:ext cx="2972065" cy="12120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10" name="object 10"/>
          <p:cNvSpPr txBox="1"/>
          <p:nvPr/>
        </p:nvSpPr>
        <p:spPr>
          <a:xfrm>
            <a:off x="2013872" y="3410937"/>
            <a:ext cx="3814574" cy="2079417"/>
          </a:xfrm>
          <a:prstGeom prst="rect">
            <a:avLst/>
          </a:prstGeom>
        </p:spPr>
        <p:txBody>
          <a:bodyPr vert="horz" wrap="square" lIns="0" tIns="10606" rIns="0" bIns="0" rtlCol="0">
            <a:spAutoFit/>
          </a:bodyPr>
          <a:lstStyle/>
          <a:p>
            <a:pPr marL="373232">
              <a:spcBef>
                <a:spcPts val="83"/>
              </a:spcBef>
            </a:pPr>
            <a:r>
              <a:rPr sz="1591" spc="-4" dirty="0">
                <a:latin typeface="Times New Roman"/>
                <a:cs typeface="Times New Roman"/>
              </a:rPr>
              <a:t>system/application.</a:t>
            </a:r>
            <a:endParaRPr sz="1591" dirty="0">
              <a:latin typeface="Times New Roman"/>
              <a:cs typeface="Times New Roman"/>
            </a:endParaRPr>
          </a:p>
          <a:p>
            <a:pPr>
              <a:spcBef>
                <a:spcPts val="20"/>
              </a:spcBef>
            </a:pPr>
            <a:endParaRPr sz="2307" dirty="0">
              <a:latin typeface="Times New Roman"/>
              <a:cs typeface="Times New Roman"/>
            </a:endParaRPr>
          </a:p>
          <a:p>
            <a:pPr marL="373232" marR="4041" indent="-363131" algn="just">
              <a:buFont typeface="Arial"/>
              <a:buChar char="•"/>
              <a:tabLst>
                <a:tab pos="373737" algn="l"/>
              </a:tabLst>
            </a:pPr>
            <a:r>
              <a:rPr sz="1591" dirty="0">
                <a:latin typeface="Times New Roman"/>
                <a:cs typeface="Times New Roman"/>
              </a:rPr>
              <a:t>It </a:t>
            </a:r>
            <a:r>
              <a:rPr sz="1591" spc="-4" dirty="0">
                <a:latin typeface="Times New Roman"/>
                <a:cs typeface="Times New Roman"/>
              </a:rPr>
              <a:t>primarily </a:t>
            </a:r>
            <a:r>
              <a:rPr sz="1591" dirty="0">
                <a:latin typeface="Times New Roman"/>
                <a:cs typeface="Times New Roman"/>
              </a:rPr>
              <a:t>focuses on </a:t>
            </a:r>
            <a:r>
              <a:rPr sz="1591" spc="-4" dirty="0">
                <a:latin typeface="Times New Roman"/>
                <a:cs typeface="Times New Roman"/>
              </a:rPr>
              <a:t>aspects </a:t>
            </a:r>
            <a:r>
              <a:rPr sz="1591" spc="-8" dirty="0">
                <a:latin typeface="Times New Roman"/>
                <a:cs typeface="Times New Roman"/>
              </a:rPr>
              <a:t>such as  </a:t>
            </a:r>
            <a:r>
              <a:rPr sz="1591" spc="-4" dirty="0">
                <a:latin typeface="Times New Roman"/>
                <a:cs typeface="Times New Roman"/>
              </a:rPr>
              <a:t>performance, </a:t>
            </a:r>
            <a:r>
              <a:rPr sz="1591" spc="-12" dirty="0">
                <a:latin typeface="Times New Roman"/>
                <a:cs typeface="Times New Roman"/>
              </a:rPr>
              <a:t>reliability, </a:t>
            </a:r>
            <a:r>
              <a:rPr sz="1591" spc="-16" dirty="0">
                <a:latin typeface="Times New Roman"/>
                <a:cs typeface="Times New Roman"/>
              </a:rPr>
              <a:t>scalability,  </a:t>
            </a:r>
            <a:r>
              <a:rPr sz="1591" spc="-12" dirty="0">
                <a:latin typeface="Times New Roman"/>
                <a:cs typeface="Times New Roman"/>
              </a:rPr>
              <a:t>testability, </a:t>
            </a:r>
            <a:r>
              <a:rPr sz="1591" spc="-4" dirty="0">
                <a:latin typeface="Times New Roman"/>
                <a:cs typeface="Times New Roman"/>
              </a:rPr>
              <a:t>maintainability </a:t>
            </a:r>
            <a:r>
              <a:rPr sz="1591" dirty="0">
                <a:latin typeface="Times New Roman"/>
                <a:cs typeface="Times New Roman"/>
              </a:rPr>
              <a:t>and </a:t>
            </a:r>
            <a:r>
              <a:rPr sz="1591" spc="-4" dirty="0">
                <a:latin typeface="Times New Roman"/>
                <a:cs typeface="Times New Roman"/>
              </a:rPr>
              <a:t>various  </a:t>
            </a:r>
            <a:r>
              <a:rPr sz="1591" dirty="0">
                <a:latin typeface="Times New Roman"/>
                <a:cs typeface="Times New Roman"/>
              </a:rPr>
              <a:t>other </a:t>
            </a:r>
            <a:r>
              <a:rPr sz="1591" spc="-4" dirty="0">
                <a:latin typeface="Times New Roman"/>
                <a:cs typeface="Times New Roman"/>
              </a:rPr>
              <a:t>attributes, </a:t>
            </a:r>
            <a:r>
              <a:rPr sz="1591" spc="-8" dirty="0">
                <a:latin typeface="Times New Roman"/>
                <a:cs typeface="Times New Roman"/>
              </a:rPr>
              <a:t>which </a:t>
            </a:r>
            <a:r>
              <a:rPr sz="1591" spc="-4" dirty="0">
                <a:latin typeface="Times New Roman"/>
                <a:cs typeface="Times New Roman"/>
              </a:rPr>
              <a:t>can </a:t>
            </a:r>
            <a:r>
              <a:rPr sz="1591" dirty="0">
                <a:latin typeface="Times New Roman"/>
                <a:cs typeface="Times New Roman"/>
              </a:rPr>
              <a:t>be key </a:t>
            </a:r>
            <a:r>
              <a:rPr sz="1591" spc="-4" dirty="0">
                <a:latin typeface="Times New Roman"/>
                <a:cs typeface="Times New Roman"/>
              </a:rPr>
              <a:t>both  structurally and behaviourally </a:t>
            </a:r>
            <a:r>
              <a:rPr sz="1591" dirty="0">
                <a:latin typeface="Times New Roman"/>
                <a:cs typeface="Times New Roman"/>
              </a:rPr>
              <a:t>of a  </a:t>
            </a:r>
            <a:r>
              <a:rPr sz="1591" spc="-4" dirty="0">
                <a:latin typeface="Times New Roman"/>
                <a:cs typeface="Times New Roman"/>
              </a:rPr>
              <a:t>software</a:t>
            </a:r>
            <a:r>
              <a:rPr sz="1591" spc="-39" dirty="0">
                <a:latin typeface="Times New Roman"/>
                <a:cs typeface="Times New Roman"/>
              </a:rPr>
              <a:t> </a:t>
            </a:r>
            <a:r>
              <a:rPr sz="1591" spc="-8" dirty="0">
                <a:latin typeface="Times New Roman"/>
                <a:cs typeface="Times New Roman"/>
              </a:rPr>
              <a:t>system.</a:t>
            </a:r>
            <a:endParaRPr sz="1591" dirty="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826287" y="3779909"/>
            <a:ext cx="2972065" cy="90907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12" name="object 12"/>
          <p:cNvSpPr txBox="1"/>
          <p:nvPr/>
        </p:nvSpPr>
        <p:spPr>
          <a:xfrm>
            <a:off x="1892644" y="6041266"/>
            <a:ext cx="930791" cy="181656"/>
          </a:xfrm>
          <a:prstGeom prst="rect">
            <a:avLst/>
          </a:prstGeom>
        </p:spPr>
        <p:txBody>
          <a:bodyPr vert="horz" wrap="square" lIns="0" tIns="10100" rIns="0" bIns="0" rtlCol="0">
            <a:spAutoFit/>
          </a:bodyPr>
          <a:lstStyle/>
          <a:p>
            <a:pPr marL="10101">
              <a:spcBef>
                <a:spcPts val="80"/>
              </a:spcBef>
            </a:pPr>
            <a:r>
              <a:rPr sz="1114" b="1" dirty="0">
                <a:latin typeface="Times New Roman"/>
                <a:cs typeface="Times New Roman"/>
              </a:rPr>
              <a:t>* </a:t>
            </a:r>
            <a:r>
              <a:rPr sz="1114" b="1" spc="-4" dirty="0">
                <a:latin typeface="Times New Roman"/>
                <a:cs typeface="Times New Roman"/>
              </a:rPr>
              <a:t>Reference</a:t>
            </a:r>
            <a:r>
              <a:rPr sz="1114" b="1" spc="-64" dirty="0">
                <a:latin typeface="Times New Roman"/>
                <a:cs typeface="Times New Roman"/>
              </a:rPr>
              <a:t> </a:t>
            </a:r>
            <a:r>
              <a:rPr sz="1114" b="1" dirty="0">
                <a:latin typeface="Times New Roman"/>
                <a:cs typeface="Times New Roman"/>
              </a:rPr>
              <a:t>[7]</a:t>
            </a:r>
            <a:endParaRPr sz="1114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2027" y="1024418"/>
            <a:ext cx="6420584" cy="1232072"/>
          </a:xfrm>
          <a:prstGeom prst="rect">
            <a:avLst/>
          </a:prstGeom>
        </p:spPr>
        <p:txBody>
          <a:bodyPr vert="horz" wrap="square" lIns="0" tIns="10100" rIns="0" bIns="0" rtlCol="0" anchor="ctr">
            <a:spAutoFit/>
          </a:bodyPr>
          <a:lstStyle/>
          <a:p>
            <a:pPr marL="10101">
              <a:spcBef>
                <a:spcPts val="80"/>
              </a:spcBef>
            </a:pPr>
            <a:r>
              <a:rPr spc="47" dirty="0"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spc="-72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spc="-11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spc="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pc="-60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7942611" y="5890279"/>
            <a:ext cx="2181777" cy="1685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202">
              <a:lnSpc>
                <a:spcPts val="1122"/>
              </a:lnSpc>
            </a:pPr>
            <a:fld id="{81D60167-4931-47E6-BA6A-407CBD079E47}" type="slidenum">
              <a:rPr dirty="0"/>
              <a:pPr marL="20202">
                <a:lnSpc>
                  <a:spcPts val="1122"/>
                </a:lnSpc>
              </a:pPr>
              <a:t>18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2135045" y="2343210"/>
            <a:ext cx="6420585" cy="2201440"/>
          </a:xfrm>
          <a:prstGeom prst="rect">
            <a:avLst/>
          </a:prstGeom>
        </p:spPr>
        <p:txBody>
          <a:bodyPr vert="horz" wrap="square" lIns="0" tIns="10100" rIns="0" bIns="0" rtlCol="0">
            <a:spAutoFit/>
          </a:bodyPr>
          <a:lstStyle/>
          <a:p>
            <a:pPr marL="282828" marR="4041" indent="-272727" algn="just">
              <a:spcBef>
                <a:spcPts val="80"/>
              </a:spcBef>
              <a:buFont typeface="Arial"/>
              <a:buChar char="•"/>
              <a:tabLst>
                <a:tab pos="282828" algn="l"/>
              </a:tabLst>
            </a:pPr>
            <a:r>
              <a:rPr sz="1909" spc="-4" dirty="0">
                <a:latin typeface="Times New Roman"/>
                <a:cs typeface="Times New Roman"/>
              </a:rPr>
              <a:t>Grady </a:t>
            </a:r>
            <a:r>
              <a:rPr sz="1909" dirty="0">
                <a:latin typeface="Times New Roman"/>
                <a:cs typeface="Times New Roman"/>
              </a:rPr>
              <a:t>Booch </a:t>
            </a:r>
            <a:r>
              <a:rPr sz="1909" spc="-4" dirty="0">
                <a:latin typeface="Times New Roman"/>
                <a:cs typeface="Times New Roman"/>
              </a:rPr>
              <a:t>says: "All architecture </a:t>
            </a:r>
            <a:r>
              <a:rPr sz="1909" dirty="0">
                <a:latin typeface="Times New Roman"/>
                <a:cs typeface="Times New Roman"/>
              </a:rPr>
              <a:t>is </a:t>
            </a:r>
            <a:r>
              <a:rPr sz="1909" spc="-4" dirty="0">
                <a:latin typeface="Times New Roman"/>
                <a:cs typeface="Times New Roman"/>
              </a:rPr>
              <a:t>design </a:t>
            </a:r>
            <a:r>
              <a:rPr sz="1909" dirty="0">
                <a:latin typeface="Times New Roman"/>
                <a:cs typeface="Times New Roman"/>
              </a:rPr>
              <a:t>but </a:t>
            </a:r>
            <a:r>
              <a:rPr sz="1909" spc="-4" dirty="0">
                <a:latin typeface="Times New Roman"/>
                <a:cs typeface="Times New Roman"/>
              </a:rPr>
              <a:t>not </a:t>
            </a:r>
            <a:r>
              <a:rPr sz="1909" dirty="0">
                <a:latin typeface="Times New Roman"/>
                <a:cs typeface="Times New Roman"/>
              </a:rPr>
              <a:t>all  design is</a:t>
            </a:r>
            <a:r>
              <a:rPr sz="1909" spc="-24" dirty="0">
                <a:latin typeface="Times New Roman"/>
                <a:cs typeface="Times New Roman"/>
              </a:rPr>
              <a:t> </a:t>
            </a:r>
            <a:r>
              <a:rPr sz="1909" dirty="0">
                <a:latin typeface="Times New Roman"/>
                <a:cs typeface="Times New Roman"/>
              </a:rPr>
              <a:t>architecture".</a:t>
            </a:r>
          </a:p>
          <a:p>
            <a:pPr>
              <a:spcBef>
                <a:spcPts val="4"/>
              </a:spcBef>
              <a:buChar char="•"/>
            </a:pPr>
            <a:endParaRPr sz="2784" dirty="0">
              <a:latin typeface="Times New Roman"/>
              <a:cs typeface="Times New Roman"/>
            </a:endParaRPr>
          </a:p>
          <a:p>
            <a:pPr marL="282828" marR="4041" indent="-272727" algn="just">
              <a:buFont typeface="Arial"/>
              <a:buChar char="•"/>
              <a:tabLst>
                <a:tab pos="282828" algn="l"/>
              </a:tabLst>
            </a:pPr>
            <a:r>
              <a:rPr sz="1909" b="1" spc="-8" dirty="0">
                <a:solidFill>
                  <a:srgbClr val="E46C0A"/>
                </a:solidFill>
                <a:latin typeface="Times New Roman"/>
                <a:cs typeface="Times New Roman"/>
              </a:rPr>
              <a:t>Software architecture </a:t>
            </a:r>
            <a:r>
              <a:rPr sz="1909" spc="-4" dirty="0">
                <a:latin typeface="Times New Roman"/>
                <a:cs typeface="Times New Roman"/>
              </a:rPr>
              <a:t>deals with high level concepts </a:t>
            </a:r>
            <a:r>
              <a:rPr sz="1909" spc="-8" dirty="0">
                <a:latin typeface="Times New Roman"/>
                <a:cs typeface="Times New Roman"/>
              </a:rPr>
              <a:t>without  </a:t>
            </a:r>
            <a:r>
              <a:rPr sz="1909" dirty="0">
                <a:latin typeface="Times New Roman"/>
                <a:cs typeface="Times New Roman"/>
              </a:rPr>
              <a:t>regard to any </a:t>
            </a:r>
            <a:r>
              <a:rPr sz="1909" spc="-4" dirty="0">
                <a:latin typeface="Times New Roman"/>
                <a:cs typeface="Times New Roman"/>
              </a:rPr>
              <a:t>implementation </a:t>
            </a:r>
            <a:r>
              <a:rPr sz="1909" spc="-8" dirty="0">
                <a:latin typeface="Times New Roman"/>
                <a:cs typeface="Times New Roman"/>
              </a:rPr>
              <a:t>details. </a:t>
            </a:r>
            <a:r>
              <a:rPr sz="1909" b="1" spc="-12" dirty="0">
                <a:solidFill>
                  <a:srgbClr val="E46C0A"/>
                </a:solidFill>
                <a:latin typeface="Times New Roman"/>
                <a:cs typeface="Times New Roman"/>
              </a:rPr>
              <a:t>Software </a:t>
            </a:r>
            <a:r>
              <a:rPr sz="1909" b="1" spc="-4" dirty="0">
                <a:solidFill>
                  <a:srgbClr val="E46C0A"/>
                </a:solidFill>
                <a:latin typeface="Times New Roman"/>
                <a:cs typeface="Times New Roman"/>
              </a:rPr>
              <a:t>design </a:t>
            </a:r>
            <a:r>
              <a:rPr sz="1909" dirty="0">
                <a:latin typeface="Times New Roman"/>
                <a:cs typeface="Times New Roman"/>
              </a:rPr>
              <a:t>on the  other hand takes high </a:t>
            </a:r>
            <a:r>
              <a:rPr sz="1909" spc="-4" dirty="0">
                <a:latin typeface="Times New Roman"/>
                <a:cs typeface="Times New Roman"/>
              </a:rPr>
              <a:t>level concepts </a:t>
            </a:r>
            <a:r>
              <a:rPr sz="1909" dirty="0">
                <a:latin typeface="Times New Roman"/>
                <a:cs typeface="Times New Roman"/>
              </a:rPr>
              <a:t>and </a:t>
            </a:r>
            <a:r>
              <a:rPr sz="1909" spc="-4" dirty="0">
                <a:latin typeface="Times New Roman"/>
                <a:cs typeface="Times New Roman"/>
              </a:rPr>
              <a:t>applies concrete  </a:t>
            </a:r>
            <a:r>
              <a:rPr sz="1909" dirty="0">
                <a:latin typeface="Times New Roman"/>
                <a:cs typeface="Times New Roman"/>
              </a:rPr>
              <a:t>details </a:t>
            </a:r>
            <a:r>
              <a:rPr sz="1909" spc="-4" dirty="0">
                <a:latin typeface="Times New Roman"/>
                <a:cs typeface="Times New Roman"/>
              </a:rPr>
              <a:t>so </a:t>
            </a:r>
            <a:r>
              <a:rPr sz="1909" dirty="0">
                <a:latin typeface="Times New Roman"/>
                <a:cs typeface="Times New Roman"/>
              </a:rPr>
              <a:t>that </a:t>
            </a:r>
            <a:r>
              <a:rPr sz="1909" spc="-4" dirty="0">
                <a:latin typeface="Times New Roman"/>
                <a:cs typeface="Times New Roman"/>
              </a:rPr>
              <a:t>software </a:t>
            </a:r>
            <a:r>
              <a:rPr sz="1909" dirty="0">
                <a:latin typeface="Times New Roman"/>
                <a:cs typeface="Times New Roman"/>
              </a:rPr>
              <a:t>can be</a:t>
            </a:r>
            <a:r>
              <a:rPr sz="1909" spc="-55" dirty="0">
                <a:latin typeface="Times New Roman"/>
                <a:cs typeface="Times New Roman"/>
              </a:rPr>
              <a:t> </a:t>
            </a:r>
            <a:r>
              <a:rPr sz="1909" spc="-4" dirty="0">
                <a:latin typeface="Times New Roman"/>
                <a:cs typeface="Times New Roman"/>
              </a:rPr>
              <a:t>implemented.</a:t>
            </a:r>
            <a:endParaRPr sz="1909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07804" y="1392428"/>
            <a:ext cx="5547875" cy="450768"/>
          </a:xfrm>
          <a:prstGeom prst="rect">
            <a:avLst/>
          </a:prstGeom>
        </p:spPr>
        <p:txBody>
          <a:bodyPr vert="horz" wrap="square" lIns="0" tIns="10100" rIns="0" bIns="0" rtlCol="0" anchor="ctr">
            <a:spAutoFit/>
          </a:bodyPr>
          <a:lstStyle/>
          <a:p>
            <a:pPr marL="10101">
              <a:spcBef>
                <a:spcPts val="80"/>
              </a:spcBef>
            </a:pPr>
            <a:r>
              <a:rPr sz="2863" spc="47" dirty="0">
                <a:latin typeface="Calibri" panose="020F0502020204030204" pitchFamily="34" charset="0"/>
                <a:cs typeface="Calibri" panose="020F0502020204030204" pitchFamily="34" charset="0"/>
              </a:rPr>
              <a:t>Software </a:t>
            </a:r>
            <a:r>
              <a:rPr sz="2863" spc="-72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sz="2863" spc="-111" dirty="0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sz="2863" spc="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863" spc="-60" dirty="0">
                <a:latin typeface="Calibri" panose="020F0502020204030204" pitchFamily="34" charset="0"/>
                <a:cs typeface="Calibri" panose="020F0502020204030204" pitchFamily="34" charset="0"/>
              </a:rPr>
              <a:t>Architecture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12"/>
          </p:nvPr>
        </p:nvSpPr>
        <p:spPr>
          <a:xfrm>
            <a:off x="7942611" y="5890279"/>
            <a:ext cx="2181777" cy="1685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202">
              <a:lnSpc>
                <a:spcPts val="1122"/>
              </a:lnSpc>
            </a:pPr>
            <a:fld id="{81D60167-4931-47E6-BA6A-407CBD079E47}" type="slidenum">
              <a:rPr dirty="0"/>
              <a:pPr marL="20202">
                <a:lnSpc>
                  <a:spcPts val="1122"/>
                </a:lnSpc>
              </a:pPr>
              <a:t>19</a:t>
            </a:fld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2134940" y="2310410"/>
            <a:ext cx="6421090" cy="1437838"/>
          </a:xfrm>
          <a:prstGeom prst="rect">
            <a:avLst/>
          </a:prstGeom>
        </p:spPr>
        <p:txBody>
          <a:bodyPr vert="horz" wrap="square" lIns="0" tIns="41918" rIns="0" bIns="0" rtlCol="0">
            <a:spAutoFit/>
          </a:bodyPr>
          <a:lstStyle/>
          <a:p>
            <a:pPr marL="282828" marR="4041" indent="-272727" algn="just">
              <a:lnSpc>
                <a:spcPct val="90000"/>
              </a:lnSpc>
              <a:spcBef>
                <a:spcPts val="330"/>
              </a:spcBef>
              <a:buFont typeface="Arial"/>
              <a:buChar char="•"/>
              <a:tabLst>
                <a:tab pos="283333" algn="l"/>
              </a:tabLst>
            </a:pP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sz="2068" spc="-4" dirty="0">
                <a:latin typeface="Calibri" panose="020F0502020204030204" pitchFamily="34" charset="0"/>
                <a:cs typeface="Calibri" panose="020F0502020204030204" pitchFamily="34" charset="0"/>
              </a:rPr>
              <a:t>architecture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sz="2068" spc="-4" dirty="0">
                <a:latin typeface="Calibri" panose="020F0502020204030204" pitchFamily="34" charset="0"/>
                <a:cs typeface="Calibri" panose="020F0502020204030204" pitchFamily="34" charset="0"/>
              </a:rPr>
              <a:t>system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is its </a:t>
            </a:r>
            <a:r>
              <a:rPr sz="2068" spc="-8" dirty="0">
                <a:latin typeface="Calibri" panose="020F0502020204030204" pitchFamily="34" charset="0"/>
                <a:cs typeface="Calibri" panose="020F0502020204030204" pitchFamily="34" charset="0"/>
              </a:rPr>
              <a:t>'skeleton'.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It's </a:t>
            </a:r>
            <a:r>
              <a:rPr sz="2068" spc="4" dirty="0">
                <a:latin typeface="Calibri" panose="020F0502020204030204" pitchFamily="34" charset="0"/>
                <a:cs typeface="Calibri" panose="020F0502020204030204" pitchFamily="34" charset="0"/>
              </a:rPr>
              <a:t>the 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highest level of </a:t>
            </a:r>
            <a:r>
              <a:rPr sz="2068" spc="-4" dirty="0">
                <a:latin typeface="Calibri" panose="020F0502020204030204" pitchFamily="34" charset="0"/>
                <a:cs typeface="Calibri" panose="020F0502020204030204" pitchFamily="34" charset="0"/>
              </a:rPr>
              <a:t>abstraction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of a </a:t>
            </a:r>
            <a:r>
              <a:rPr sz="2068" spc="-4" dirty="0">
                <a:latin typeface="Calibri" panose="020F0502020204030204" pitchFamily="34" charset="0"/>
                <a:cs typeface="Calibri" panose="020F0502020204030204" pitchFamily="34" charset="0"/>
              </a:rPr>
              <a:t>system. </a:t>
            </a:r>
            <a:r>
              <a:rPr sz="2068" spc="4" dirty="0">
                <a:latin typeface="Calibri" panose="020F0502020204030204" pitchFamily="34" charset="0"/>
                <a:cs typeface="Calibri" panose="020F0502020204030204" pitchFamily="34" charset="0"/>
              </a:rPr>
              <a:t>For</a:t>
            </a:r>
            <a:r>
              <a:rPr sz="2068" spc="33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68" spc="-4" dirty="0">
                <a:latin typeface="Calibri" panose="020F0502020204030204" pitchFamily="34" charset="0"/>
                <a:cs typeface="Calibri" panose="020F0502020204030204" pitchFamily="34" charset="0"/>
              </a:rPr>
              <a:t>example:  How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do modules </a:t>
            </a:r>
            <a:r>
              <a:rPr sz="2068" spc="-4" dirty="0">
                <a:latin typeface="Calibri" panose="020F0502020204030204" pitchFamily="34" charset="0"/>
                <a:cs typeface="Calibri" panose="020F0502020204030204" pitchFamily="34" charset="0"/>
              </a:rPr>
              <a:t>interact with each</a:t>
            </a:r>
            <a:r>
              <a:rPr sz="2068" spc="-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68" spc="-20" dirty="0">
                <a:latin typeface="Calibri" panose="020F0502020204030204" pitchFamily="34" charset="0"/>
                <a:cs typeface="Calibri" panose="020F0502020204030204" pitchFamily="34" charset="0"/>
              </a:rPr>
              <a:t>other.</a:t>
            </a:r>
            <a:endParaRPr sz="2068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1718"/>
              </a:spcBef>
            </a:pPr>
            <a:r>
              <a:rPr sz="2068" b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</a:t>
            </a:r>
            <a:endParaRPr sz="2068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3843" y="4041381"/>
            <a:ext cx="7172176" cy="1816187"/>
          </a:xfrm>
          <a:prstGeom prst="rect">
            <a:avLst/>
          </a:prstGeom>
        </p:spPr>
        <p:txBody>
          <a:bodyPr vert="horz" wrap="square" lIns="0" tIns="45958" rIns="0" bIns="0" rtlCol="0">
            <a:spAutoFit/>
          </a:bodyPr>
          <a:lstStyle/>
          <a:p>
            <a:pPr marL="282828" marR="7576" algn="just">
              <a:lnSpc>
                <a:spcPts val="2235"/>
              </a:lnSpc>
              <a:spcBef>
                <a:spcPts val="362"/>
              </a:spcBef>
              <a:tabLst>
                <a:tab pos="1333837" algn="l"/>
                <a:tab pos="1566160" algn="l"/>
                <a:tab pos="3060603" algn="l"/>
                <a:tab pos="3789390" algn="l"/>
                <a:tab pos="4269188" algn="l"/>
                <a:tab pos="4750500" algn="l"/>
              </a:tabLst>
            </a:pPr>
            <a:r>
              <a:rPr lang="en-US" sz="2068" spc="-4" dirty="0">
                <a:latin typeface="Calibri" panose="020F0502020204030204" pitchFamily="34" charset="0"/>
                <a:cs typeface="Calibri" panose="020F0502020204030204" pitchFamily="34" charset="0"/>
              </a:rPr>
              <a:t>Softwa</a:t>
            </a:r>
            <a:r>
              <a:rPr lang="en-US" sz="2068" spc="-12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68" dirty="0">
                <a:latin typeface="Calibri" panose="020F0502020204030204" pitchFamily="34" charset="0"/>
                <a:cs typeface="Calibri" panose="020F0502020204030204" pitchFamily="34" charset="0"/>
              </a:rPr>
              <a:t>e	design is about	de</a:t>
            </a:r>
            <a:r>
              <a:rPr lang="en-US" sz="2068" spc="-16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068" dirty="0">
                <a:latin typeface="Calibri" panose="020F0502020204030204" pitchFamily="34" charset="0"/>
                <a:cs typeface="Calibri" panose="020F0502020204030204" pitchFamily="34" charset="0"/>
              </a:rPr>
              <a:t>igning	the	individual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modules	/</a:t>
            </a:r>
            <a:r>
              <a:rPr lang="en-US" sz="20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components.</a:t>
            </a:r>
            <a:r>
              <a:rPr lang="en-US" sz="20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What</a:t>
            </a:r>
            <a:r>
              <a:rPr lang="en-US" sz="20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are</a:t>
            </a:r>
            <a:r>
              <a:rPr lang="en-US" sz="20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206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responsibilities, functions, of module x? Of class Y?</a:t>
            </a:r>
          </a:p>
          <a:p>
            <a:pPr marL="282828" marR="4041" indent="-272727" algn="just">
              <a:lnSpc>
                <a:spcPct val="90000"/>
              </a:lnSpc>
              <a:spcBef>
                <a:spcPts val="461"/>
              </a:spcBef>
              <a:buFont typeface="Arial"/>
              <a:buChar char="•"/>
              <a:tabLst>
                <a:tab pos="283333" algn="l"/>
              </a:tabLst>
            </a:pPr>
            <a:r>
              <a:rPr sz="2068" dirty="0">
                <a:latin typeface="Calibri" panose="020F0502020204030204" pitchFamily="34" charset="0"/>
                <a:cs typeface="Calibri" panose="020F0502020204030204" pitchFamily="34" charset="0"/>
              </a:rPr>
              <a:t>So in short, Software architecture is more about the  design of the entire system, while software design  emphasizes on module / component / class level.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B3527-31D0-4016-810F-3B3995DC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8875" y="1296624"/>
            <a:ext cx="6128654" cy="1123447"/>
          </a:xfrm>
        </p:spPr>
        <p:txBody>
          <a:bodyPr>
            <a:normAutofit/>
          </a:bodyPr>
          <a:lstStyle/>
          <a:p>
            <a:r>
              <a:rPr lang="en-US" sz="2863" dirty="0">
                <a:latin typeface="Calibri" panose="020F0502020204030204" pitchFamily="34" charset="0"/>
                <a:cs typeface="Calibri" panose="020F0502020204030204" pitchFamily="34" charset="0"/>
              </a:rPr>
              <a:t>Software Design</a:t>
            </a:r>
            <a:endParaRPr lang="en-PK" sz="286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B11D0D-F451-40B4-80ED-7480ABB29553}"/>
              </a:ext>
            </a:extLst>
          </p:cNvPr>
          <p:cNvSpPr txBox="1"/>
          <p:nvPr/>
        </p:nvSpPr>
        <p:spPr>
          <a:xfrm>
            <a:off x="2680085" y="2266302"/>
            <a:ext cx="5333232" cy="1364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01">
              <a:spcBef>
                <a:spcPts val="80"/>
              </a:spcBef>
              <a:tabLst>
                <a:tab pos="275252" algn="l"/>
                <a:tab pos="275758" algn="l"/>
              </a:tabLst>
            </a:pPr>
            <a:r>
              <a:rPr lang="en-US" sz="1909" b="1" spc="-4" dirty="0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r>
              <a:rPr lang="en-US" sz="1909" b="1" spc="-1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b="1" spc="-4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US" sz="190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6464" lvl="1" indent="-272727">
              <a:spcBef>
                <a:spcPts val="12"/>
              </a:spcBef>
              <a:buClr>
                <a:srgbClr val="C00000"/>
              </a:buClr>
              <a:buSzPct val="95000"/>
              <a:buFont typeface="Wingdings" panose="05000000000000000000" pitchFamily="2" charset="2"/>
              <a:buChar char="v"/>
              <a:tabLst>
                <a:tab pos="533838" algn="l"/>
              </a:tabLst>
            </a:pPr>
            <a:r>
              <a:rPr lang="en-US" sz="1591" spc="4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1591" dirty="0">
                <a:latin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en-US" sz="1591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91" spc="-4" dirty="0">
                <a:latin typeface="Calibri" panose="020F0502020204030204" pitchFamily="34" charset="0"/>
                <a:cs typeface="Calibri" panose="020F0502020204030204" pitchFamily="34" charset="0"/>
              </a:rPr>
              <a:t>Design?</a:t>
            </a:r>
            <a:endParaRPr lang="en-US" sz="159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6464" lvl="1" indent="-272727">
              <a:lnSpc>
                <a:spcPts val="1909"/>
              </a:lnSpc>
              <a:buClr>
                <a:srgbClr val="C00000"/>
              </a:buClr>
              <a:buSzPct val="95000"/>
              <a:buFont typeface="Wingdings" panose="05000000000000000000" pitchFamily="2" charset="2"/>
              <a:buChar char="v"/>
              <a:tabLst>
                <a:tab pos="533838" algn="l"/>
              </a:tabLst>
            </a:pPr>
            <a:r>
              <a:rPr lang="en-US" sz="1591" spc="4" dirty="0">
                <a:latin typeface="Calibri" panose="020F0502020204030204" pitchFamily="34" charset="0"/>
                <a:cs typeface="Calibri" panose="020F0502020204030204" pitchFamily="34" charset="0"/>
              </a:rPr>
              <a:t>Why </a:t>
            </a:r>
            <a:r>
              <a:rPr lang="en-US" sz="1591" spc="-4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US" sz="1591" dirty="0"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lang="en-US" sz="1591" spc="-4" dirty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US" sz="1591" spc="-7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91" spc="-4" dirty="0">
                <a:latin typeface="Calibri" panose="020F0502020204030204" pitchFamily="34" charset="0"/>
                <a:cs typeface="Calibri" panose="020F0502020204030204" pitchFamily="34" charset="0"/>
              </a:rPr>
              <a:t>important?</a:t>
            </a:r>
            <a:endParaRPr lang="en-US" sz="159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6464" lvl="1" indent="-272727">
              <a:buClr>
                <a:srgbClr val="C00000"/>
              </a:buClr>
              <a:buSzPct val="95000"/>
              <a:buFont typeface="Wingdings" panose="05000000000000000000" pitchFamily="2" charset="2"/>
              <a:buChar char="v"/>
              <a:tabLst>
                <a:tab pos="582322" algn="l"/>
              </a:tabLst>
            </a:pPr>
            <a:r>
              <a:rPr lang="en-US" sz="1591" dirty="0">
                <a:latin typeface="Calibri" panose="020F0502020204030204" pitchFamily="34" charset="0"/>
                <a:cs typeface="Calibri" panose="020F0502020204030204" pitchFamily="34" charset="0"/>
              </a:rPr>
              <a:t>Levels of</a:t>
            </a:r>
            <a:r>
              <a:rPr lang="en-US" sz="1591" spc="-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91" spc="-4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endParaRPr lang="en-US" sz="159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646464" lvl="1" indent="-272727">
              <a:buClr>
                <a:srgbClr val="C00000"/>
              </a:buClr>
              <a:buSzPct val="95000"/>
              <a:buFont typeface="Wingdings" panose="05000000000000000000" pitchFamily="2" charset="2"/>
              <a:buChar char="v"/>
              <a:tabLst>
                <a:tab pos="578787" algn="l"/>
              </a:tabLst>
            </a:pPr>
            <a:r>
              <a:rPr lang="en-US" sz="159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591" spc="-4" dirty="0"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n-US" sz="1591" spc="-3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91" dirty="0">
                <a:latin typeface="Calibri" panose="020F0502020204030204" pitchFamily="34" charset="0"/>
                <a:cs typeface="Calibri" panose="020F0502020204030204" pitchFamily="34" charset="0"/>
              </a:rPr>
              <a:t>Process</a:t>
            </a: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534F6C28-A497-4747-8D3C-D4541CA050DE}"/>
              </a:ext>
            </a:extLst>
          </p:cNvPr>
          <p:cNvSpPr/>
          <p:nvPr/>
        </p:nvSpPr>
        <p:spPr>
          <a:xfrm>
            <a:off x="5770935" y="3467939"/>
            <a:ext cx="3272665" cy="2969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B85ADF45-0F30-430E-BA8F-223BE37C5416}"/>
              </a:ext>
            </a:extLst>
          </p:cNvPr>
          <p:cNvSpPr/>
          <p:nvPr/>
        </p:nvSpPr>
        <p:spPr>
          <a:xfrm>
            <a:off x="6295673" y="4050138"/>
            <a:ext cx="1111595" cy="566151"/>
          </a:xfrm>
          <a:custGeom>
            <a:avLst/>
            <a:gdLst/>
            <a:ahLst/>
            <a:cxnLst/>
            <a:rect l="l" t="t" r="r" b="b"/>
            <a:pathLst>
              <a:path w="1397634" h="711835">
                <a:moveTo>
                  <a:pt x="734568" y="710183"/>
                </a:moveTo>
                <a:lnTo>
                  <a:pt x="662940" y="710183"/>
                </a:lnTo>
                <a:lnTo>
                  <a:pt x="699516" y="711707"/>
                </a:lnTo>
                <a:lnTo>
                  <a:pt x="734568" y="710183"/>
                </a:lnTo>
                <a:close/>
              </a:path>
              <a:path w="1397634" h="711835">
                <a:moveTo>
                  <a:pt x="734568" y="0"/>
                </a:moveTo>
                <a:lnTo>
                  <a:pt x="662940" y="0"/>
                </a:lnTo>
                <a:lnTo>
                  <a:pt x="627888" y="1523"/>
                </a:lnTo>
                <a:lnTo>
                  <a:pt x="525779" y="10667"/>
                </a:lnTo>
                <a:lnTo>
                  <a:pt x="429768" y="27431"/>
                </a:lnTo>
                <a:lnTo>
                  <a:pt x="339851" y="50291"/>
                </a:lnTo>
                <a:lnTo>
                  <a:pt x="283464" y="68579"/>
                </a:lnTo>
                <a:lnTo>
                  <a:pt x="231648" y="89915"/>
                </a:lnTo>
                <a:lnTo>
                  <a:pt x="184403" y="114299"/>
                </a:lnTo>
                <a:lnTo>
                  <a:pt x="141731" y="140207"/>
                </a:lnTo>
                <a:lnTo>
                  <a:pt x="103631" y="169163"/>
                </a:lnTo>
                <a:lnTo>
                  <a:pt x="86868" y="182879"/>
                </a:lnTo>
                <a:lnTo>
                  <a:pt x="56388" y="214883"/>
                </a:lnTo>
                <a:lnTo>
                  <a:pt x="32003" y="246887"/>
                </a:lnTo>
                <a:lnTo>
                  <a:pt x="15240" y="281939"/>
                </a:lnTo>
                <a:lnTo>
                  <a:pt x="4572" y="318515"/>
                </a:lnTo>
                <a:lnTo>
                  <a:pt x="0" y="356615"/>
                </a:lnTo>
                <a:lnTo>
                  <a:pt x="1524" y="374903"/>
                </a:lnTo>
                <a:lnTo>
                  <a:pt x="15240" y="429767"/>
                </a:lnTo>
                <a:lnTo>
                  <a:pt x="44196" y="481583"/>
                </a:lnTo>
                <a:lnTo>
                  <a:pt x="71627" y="513587"/>
                </a:lnTo>
                <a:lnTo>
                  <a:pt x="103631" y="544067"/>
                </a:lnTo>
                <a:lnTo>
                  <a:pt x="123444" y="557783"/>
                </a:lnTo>
                <a:lnTo>
                  <a:pt x="141731" y="571499"/>
                </a:lnTo>
                <a:lnTo>
                  <a:pt x="208788" y="609599"/>
                </a:lnTo>
                <a:lnTo>
                  <a:pt x="257555" y="632459"/>
                </a:lnTo>
                <a:lnTo>
                  <a:pt x="310896" y="652271"/>
                </a:lnTo>
                <a:lnTo>
                  <a:pt x="368807" y="669035"/>
                </a:lnTo>
                <a:lnTo>
                  <a:pt x="429768" y="684275"/>
                </a:lnTo>
                <a:lnTo>
                  <a:pt x="492251" y="696467"/>
                </a:lnTo>
                <a:lnTo>
                  <a:pt x="627888" y="710183"/>
                </a:lnTo>
                <a:lnTo>
                  <a:pt x="769620" y="710183"/>
                </a:lnTo>
                <a:lnTo>
                  <a:pt x="871727" y="701039"/>
                </a:lnTo>
                <a:lnTo>
                  <a:pt x="905255" y="696467"/>
                </a:lnTo>
                <a:lnTo>
                  <a:pt x="960120" y="685799"/>
                </a:lnTo>
                <a:lnTo>
                  <a:pt x="662940" y="685799"/>
                </a:lnTo>
                <a:lnTo>
                  <a:pt x="594359" y="682751"/>
                </a:lnTo>
                <a:lnTo>
                  <a:pt x="464820" y="665987"/>
                </a:lnTo>
                <a:lnTo>
                  <a:pt x="403859" y="652271"/>
                </a:lnTo>
                <a:lnTo>
                  <a:pt x="345948" y="637031"/>
                </a:lnTo>
                <a:lnTo>
                  <a:pt x="292607" y="618743"/>
                </a:lnTo>
                <a:lnTo>
                  <a:pt x="242316" y="597407"/>
                </a:lnTo>
                <a:lnTo>
                  <a:pt x="196596" y="574547"/>
                </a:lnTo>
                <a:lnTo>
                  <a:pt x="155448" y="550163"/>
                </a:lnTo>
                <a:lnTo>
                  <a:pt x="137159" y="536447"/>
                </a:lnTo>
                <a:lnTo>
                  <a:pt x="120396" y="524255"/>
                </a:lnTo>
                <a:lnTo>
                  <a:pt x="89916" y="495299"/>
                </a:lnTo>
                <a:lnTo>
                  <a:pt x="64007" y="466343"/>
                </a:lnTo>
                <a:lnTo>
                  <a:pt x="38100" y="419099"/>
                </a:lnTo>
                <a:lnTo>
                  <a:pt x="25907" y="371855"/>
                </a:lnTo>
                <a:lnTo>
                  <a:pt x="25907" y="338327"/>
                </a:lnTo>
                <a:lnTo>
                  <a:pt x="38100" y="291083"/>
                </a:lnTo>
                <a:lnTo>
                  <a:pt x="76200" y="230123"/>
                </a:lnTo>
                <a:lnTo>
                  <a:pt x="120396" y="187451"/>
                </a:lnTo>
                <a:lnTo>
                  <a:pt x="156972" y="161543"/>
                </a:lnTo>
                <a:lnTo>
                  <a:pt x="176783" y="147827"/>
                </a:lnTo>
                <a:lnTo>
                  <a:pt x="243840" y="112775"/>
                </a:lnTo>
                <a:lnTo>
                  <a:pt x="292607" y="92963"/>
                </a:lnTo>
                <a:lnTo>
                  <a:pt x="347472" y="74675"/>
                </a:lnTo>
                <a:lnTo>
                  <a:pt x="403859" y="59435"/>
                </a:lnTo>
                <a:lnTo>
                  <a:pt x="464820" y="45719"/>
                </a:lnTo>
                <a:lnTo>
                  <a:pt x="562355" y="32003"/>
                </a:lnTo>
                <a:lnTo>
                  <a:pt x="664464" y="25907"/>
                </a:lnTo>
                <a:lnTo>
                  <a:pt x="960120" y="25907"/>
                </a:lnTo>
                <a:lnTo>
                  <a:pt x="937259" y="21335"/>
                </a:lnTo>
                <a:lnTo>
                  <a:pt x="903731" y="15239"/>
                </a:lnTo>
                <a:lnTo>
                  <a:pt x="871727" y="10667"/>
                </a:lnTo>
                <a:lnTo>
                  <a:pt x="769620" y="1523"/>
                </a:lnTo>
                <a:lnTo>
                  <a:pt x="734568" y="0"/>
                </a:lnTo>
                <a:close/>
              </a:path>
              <a:path w="1397634" h="711835">
                <a:moveTo>
                  <a:pt x="960120" y="25907"/>
                </a:moveTo>
                <a:lnTo>
                  <a:pt x="734568" y="25907"/>
                </a:lnTo>
                <a:lnTo>
                  <a:pt x="803148" y="28955"/>
                </a:lnTo>
                <a:lnTo>
                  <a:pt x="835151" y="32003"/>
                </a:lnTo>
                <a:lnTo>
                  <a:pt x="932688" y="45719"/>
                </a:lnTo>
                <a:lnTo>
                  <a:pt x="993648" y="59435"/>
                </a:lnTo>
                <a:lnTo>
                  <a:pt x="1051559" y="74675"/>
                </a:lnTo>
                <a:lnTo>
                  <a:pt x="1104900" y="92963"/>
                </a:lnTo>
                <a:lnTo>
                  <a:pt x="1155192" y="114299"/>
                </a:lnTo>
                <a:lnTo>
                  <a:pt x="1200912" y="137159"/>
                </a:lnTo>
                <a:lnTo>
                  <a:pt x="1242059" y="161543"/>
                </a:lnTo>
                <a:lnTo>
                  <a:pt x="1293876" y="201167"/>
                </a:lnTo>
                <a:lnTo>
                  <a:pt x="1307592" y="216407"/>
                </a:lnTo>
                <a:lnTo>
                  <a:pt x="1321307" y="230123"/>
                </a:lnTo>
                <a:lnTo>
                  <a:pt x="1351788" y="275843"/>
                </a:lnTo>
                <a:lnTo>
                  <a:pt x="1368552" y="324611"/>
                </a:lnTo>
                <a:lnTo>
                  <a:pt x="1371600" y="339851"/>
                </a:lnTo>
                <a:lnTo>
                  <a:pt x="1371600" y="373379"/>
                </a:lnTo>
                <a:lnTo>
                  <a:pt x="1351788" y="435863"/>
                </a:lnTo>
                <a:lnTo>
                  <a:pt x="1321307" y="481583"/>
                </a:lnTo>
                <a:lnTo>
                  <a:pt x="1292352" y="510539"/>
                </a:lnTo>
                <a:lnTo>
                  <a:pt x="1258824" y="537971"/>
                </a:lnTo>
                <a:lnTo>
                  <a:pt x="1240535" y="550163"/>
                </a:lnTo>
                <a:lnTo>
                  <a:pt x="1220724" y="563879"/>
                </a:lnTo>
                <a:lnTo>
                  <a:pt x="1199388" y="576071"/>
                </a:lnTo>
                <a:lnTo>
                  <a:pt x="1153668" y="598931"/>
                </a:lnTo>
                <a:lnTo>
                  <a:pt x="1129283" y="608075"/>
                </a:lnTo>
                <a:lnTo>
                  <a:pt x="1104900" y="618743"/>
                </a:lnTo>
                <a:lnTo>
                  <a:pt x="1050035" y="637031"/>
                </a:lnTo>
                <a:lnTo>
                  <a:pt x="993648" y="652271"/>
                </a:lnTo>
                <a:lnTo>
                  <a:pt x="932688" y="665987"/>
                </a:lnTo>
                <a:lnTo>
                  <a:pt x="835151" y="679703"/>
                </a:lnTo>
                <a:lnTo>
                  <a:pt x="733044" y="685799"/>
                </a:lnTo>
                <a:lnTo>
                  <a:pt x="960120" y="685799"/>
                </a:lnTo>
                <a:lnTo>
                  <a:pt x="999744" y="676655"/>
                </a:lnTo>
                <a:lnTo>
                  <a:pt x="1057655" y="661415"/>
                </a:lnTo>
                <a:lnTo>
                  <a:pt x="1114044" y="643127"/>
                </a:lnTo>
                <a:lnTo>
                  <a:pt x="1165859" y="621791"/>
                </a:lnTo>
                <a:lnTo>
                  <a:pt x="1213103" y="597407"/>
                </a:lnTo>
                <a:lnTo>
                  <a:pt x="1255776" y="571499"/>
                </a:lnTo>
                <a:lnTo>
                  <a:pt x="1293876" y="542543"/>
                </a:lnTo>
                <a:lnTo>
                  <a:pt x="1310640" y="528827"/>
                </a:lnTo>
                <a:lnTo>
                  <a:pt x="1341120" y="496823"/>
                </a:lnTo>
                <a:lnTo>
                  <a:pt x="1363979" y="464819"/>
                </a:lnTo>
                <a:lnTo>
                  <a:pt x="1382268" y="429767"/>
                </a:lnTo>
                <a:lnTo>
                  <a:pt x="1395983" y="373379"/>
                </a:lnTo>
                <a:lnTo>
                  <a:pt x="1397507" y="355091"/>
                </a:lnTo>
                <a:lnTo>
                  <a:pt x="1395983" y="336803"/>
                </a:lnTo>
                <a:lnTo>
                  <a:pt x="1388364" y="298703"/>
                </a:lnTo>
                <a:lnTo>
                  <a:pt x="1353312" y="230123"/>
                </a:lnTo>
                <a:lnTo>
                  <a:pt x="1325879" y="198119"/>
                </a:lnTo>
                <a:lnTo>
                  <a:pt x="1292352" y="167639"/>
                </a:lnTo>
                <a:lnTo>
                  <a:pt x="1255776" y="140207"/>
                </a:lnTo>
                <a:lnTo>
                  <a:pt x="1188720" y="102107"/>
                </a:lnTo>
                <a:lnTo>
                  <a:pt x="1139952" y="79247"/>
                </a:lnTo>
                <a:lnTo>
                  <a:pt x="1086612" y="59435"/>
                </a:lnTo>
                <a:lnTo>
                  <a:pt x="1028700" y="42671"/>
                </a:lnTo>
                <a:lnTo>
                  <a:pt x="967740" y="27431"/>
                </a:lnTo>
                <a:lnTo>
                  <a:pt x="960120" y="25907"/>
                </a:lnTo>
                <a:close/>
              </a:path>
            </a:pathLst>
          </a:custGeom>
          <a:solidFill>
            <a:srgbClr val="385D8A"/>
          </a:solidFill>
        </p:spPr>
        <p:txBody>
          <a:bodyPr wrap="square" lIns="0" tIns="0" rIns="0" bIns="0" rtlCol="0"/>
          <a:lstStyle/>
          <a:p>
            <a:endParaRPr sz="1431"/>
          </a:p>
        </p:txBody>
      </p:sp>
    </p:spTree>
    <p:extLst>
      <p:ext uri="{BB962C8B-B14F-4D97-AF65-F5344CB8AC3E}">
        <p14:creationId xmlns:p14="http://schemas.microsoft.com/office/powerpoint/2010/main" val="20475854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8554" y="1344549"/>
            <a:ext cx="7816292" cy="11234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Engineering Problem Solving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  <a:pPr/>
              <a:t>20</a:t>
            </a:fld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5497" y="3326956"/>
            <a:ext cx="7691228" cy="467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146773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511083" y="1317249"/>
            <a:ext cx="8020050" cy="735171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  <a:pPr/>
              <a:t>21</a:t>
            </a:fld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436925" y="2296554"/>
            <a:ext cx="8384730" cy="3614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 specification is as follows: there are six equal matches; connect each match to form four equilateral triangles. </a:t>
            </a:r>
          </a:p>
        </p:txBody>
      </p:sp>
    </p:spTree>
    <p:extLst>
      <p:ext uri="{BB962C8B-B14F-4D97-AF65-F5344CB8AC3E}">
        <p14:creationId xmlns:p14="http://schemas.microsoft.com/office/powerpoint/2010/main" val="16845604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  <a:pPr/>
              <a:t>22</a:t>
            </a:fld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1026" name="Picture 2" descr="https://playingintheworldgame.files.wordpress.com/2014/03/the-nine-dots-puzzle-solution.jp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8478" y="907575"/>
            <a:ext cx="2603411" cy="249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www.globalknowledge.com/blog/wp-content/uploads/2014/09/9DotPuzz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5055" y="907575"/>
            <a:ext cx="2370000" cy="2347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s://evethomascourt.files.wordpress.com/2016/12/9-dots-solution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525" y="4015346"/>
            <a:ext cx="2580338" cy="2606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294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673749" y="2214910"/>
            <a:ext cx="8136283" cy="4260856"/>
          </a:xfrm>
        </p:spPr>
        <p:txBody>
          <a:bodyPr/>
          <a:lstStyle/>
          <a:p>
            <a:pPr algn="just"/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Systems are increasingly dependent on software components e.g. microwave oven, washing machine, cars etc.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increased complexity because of </a:t>
            </a: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embedded software </a:t>
            </a:r>
          </a:p>
          <a:p>
            <a:pPr marL="0" indent="0">
              <a:buNone/>
            </a:pPr>
            <a:endParaRPr lang="en-US" b="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Maintaining reliability in software-intensive systems is very difficult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65300" y="621505"/>
            <a:ext cx="7345901" cy="96538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study Software Engineering Design 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  <a:pPr/>
              <a:t>23</a:t>
            </a:fld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0" y="4423940"/>
            <a:ext cx="2997450" cy="2197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68178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841500" y="2409825"/>
            <a:ext cx="8570702" cy="3812475"/>
          </a:xfrm>
        </p:spPr>
        <p:txBody>
          <a:bodyPr/>
          <a:lstStyle/>
          <a:p>
            <a:pPr marL="0" indent="0">
              <a:buNone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The reasons for studying software engineering design can be described using a :</a:t>
            </a:r>
          </a:p>
          <a:p>
            <a:pPr marL="401010" indent="-401010">
              <a:buFont typeface="+mj-lt"/>
              <a:buAutoNum type="arabicPeriod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Product  development perspective</a:t>
            </a:r>
          </a:p>
          <a:p>
            <a:pPr marL="401010" indent="-401010">
              <a:buFont typeface="+mj-lt"/>
              <a:buAutoNum type="arabicPeriod"/>
            </a:pPr>
            <a:r>
              <a:rPr lang="en-US" b="0" dirty="0">
                <a:latin typeface="Calibri" panose="020F0502020204030204" pitchFamily="34" charset="0"/>
                <a:cs typeface="Calibri" panose="020F0502020204030204" pitchFamily="34" charset="0"/>
              </a:rPr>
              <a:t>Project  management perspective.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689100" y="605987"/>
            <a:ext cx="6991392" cy="87385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Why study Software Engineering Design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  <a:pPr/>
              <a:t>24</a:t>
            </a:fld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00380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587076" y="1917946"/>
            <a:ext cx="7841827" cy="4812030"/>
          </a:xfrm>
        </p:spPr>
        <p:txBody>
          <a:bodyPr/>
          <a:lstStyle/>
          <a:p>
            <a:pPr algn="just"/>
            <a:r>
              <a:rPr lang="en-US" b="0" dirty="0">
                <a:latin typeface="Times New Roman" pitchFamily="18" charset="0"/>
                <a:cs typeface="Times New Roman" pitchFamily="18" charset="0"/>
              </a:rPr>
              <a:t>designs form the foundation for all other software construction activities </a:t>
            </a:r>
            <a:r>
              <a:rPr lang="en-US" b="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b="0" dirty="0">
                <a:latin typeface="Times New Roman" pitchFamily="18" charset="0"/>
                <a:cs typeface="Times New Roman" pitchFamily="18" charset="0"/>
              </a:rPr>
              <a:t>create models that represent the structure and behavior of the software system</a:t>
            </a:r>
          </a:p>
          <a:p>
            <a:pPr algn="just"/>
            <a:r>
              <a:rPr lang="en-US" b="0" dirty="0">
                <a:latin typeface="Times New Roman" pitchFamily="18" charset="0"/>
                <a:cs typeface="Times New Roman" pitchFamily="18" charset="0"/>
              </a:rPr>
              <a:t>modularization, cohesiveness, and coupling, are all born in the design phase</a:t>
            </a:r>
          </a:p>
          <a:p>
            <a:pPr algn="just"/>
            <a:r>
              <a:rPr lang="en-US" b="0" dirty="0">
                <a:latin typeface="Times New Roman" pitchFamily="18" charset="0"/>
                <a:cs typeface="Times New Roman" pitchFamily="18" charset="0"/>
              </a:rPr>
              <a:t> For complex tasks, abstractions and encapsulation are used in software design as means to provide a systematic approach for problem solving</a:t>
            </a:r>
          </a:p>
          <a:p>
            <a:pPr algn="just"/>
            <a:r>
              <a:rPr lang="en-US" dirty="0">
                <a:latin typeface="Times New Roman" pitchFamily="18" charset="0"/>
                <a:cs typeface="Times New Roman" pitchFamily="18" charset="0"/>
              </a:rPr>
              <a:t>software designs are reusable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765300" y="727545"/>
            <a:ext cx="7485380" cy="735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Development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  <a:pPr/>
              <a:t>25</a:t>
            </a:fld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821" y="5119626"/>
            <a:ext cx="6081871" cy="206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9950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436925" y="2124780"/>
            <a:ext cx="8814790" cy="3693621"/>
          </a:xfrm>
        </p:spPr>
        <p:txBody>
          <a:bodyPr/>
          <a:lstStyle/>
          <a:p>
            <a:pPr algn="just"/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0" dirty="0">
                <a:latin typeface="Times New Roman" pitchFamily="18" charset="0"/>
                <a:cs typeface="Times New Roman" pitchFamily="18" charset="0"/>
              </a:rPr>
              <a:t>Changing requirements, tight schedules, cost constraints, high expectations for software quality etc.</a:t>
            </a:r>
          </a:p>
          <a:p>
            <a:pPr algn="just"/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0" dirty="0">
                <a:latin typeface="Times New Roman" pitchFamily="18" charset="0"/>
                <a:cs typeface="Times New Roman" pitchFamily="18" charset="0"/>
              </a:rPr>
              <a:t>Software design helps to accommodate changes to the requirements or system updates, therefore minimizing impact on schedule, cost, and quality.</a:t>
            </a:r>
          </a:p>
          <a:p>
            <a:pPr algn="just"/>
            <a:endParaRPr lang="en-US" b="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b="0" dirty="0">
                <a:latin typeface="Times New Roman" pitchFamily="18" charset="0"/>
                <a:cs typeface="Times New Roman" pitchFamily="18" charset="0"/>
              </a:rPr>
              <a:t>Helps in tasks allocation to human resources in efficient way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55813" y="1387649"/>
            <a:ext cx="7351713" cy="73517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Project Management Perspective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  <a:pPr/>
              <a:t>26</a:t>
            </a:fld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71165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Volatility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Ethical and Professional Practices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Design Influences</a:t>
            </a:r>
            <a:endParaRPr 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10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Stakeholders</a:t>
            </a:r>
          </a:p>
          <a:p>
            <a:pPr lvl="1"/>
            <a:r>
              <a:rPr lang="en-US" sz="2105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Organization’s Structure</a:t>
            </a:r>
            <a:endParaRPr lang="en-US" sz="210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38554" y="1324823"/>
            <a:ext cx="7816292" cy="112344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Software Design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  <a:pPr/>
              <a:t>27</a:t>
            </a:fld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2908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404330" y="1313806"/>
            <a:ext cx="7465040" cy="8781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Roles Of The Software Designer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6BE9C2-D93D-43C7-9E56-9E8FBCD5F516}" type="slidenum">
              <a:rPr lang="en-US" smtClean="0">
                <a:solidFill>
                  <a:srgbClr val="9C85C0">
                    <a:lumMod val="60000"/>
                    <a:lumOff val="40000"/>
                  </a:srgbClr>
                </a:solidFill>
              </a:rPr>
              <a:pPr/>
              <a:t>28</a:t>
            </a:fld>
            <a:endParaRPr lang="en-US" dirty="0">
              <a:solidFill>
                <a:srgbClr val="9C85C0">
                  <a:lumMod val="60000"/>
                  <a:lumOff val="40000"/>
                </a:srgbClr>
              </a:solidFill>
            </a:endParaRP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316" y="2646749"/>
            <a:ext cx="7698768" cy="35087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8782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4834" y="1408818"/>
            <a:ext cx="1892893" cy="499692"/>
          </a:xfrm>
          <a:prstGeom prst="rect">
            <a:avLst/>
          </a:prstGeom>
        </p:spPr>
        <p:txBody>
          <a:bodyPr vert="horz" wrap="square" lIns="0" tIns="10100" rIns="0" bIns="0" rtlCol="0" anchor="ctr">
            <a:spAutoFit/>
          </a:bodyPr>
          <a:lstStyle/>
          <a:p>
            <a:pPr marL="10101">
              <a:spcBef>
                <a:spcPts val="80"/>
              </a:spcBef>
            </a:pPr>
            <a:r>
              <a:rPr sz="3181" spc="-47" dirty="0">
                <a:latin typeface="Calibri" panose="020F0502020204030204" pitchFamily="34" charset="0"/>
                <a:cs typeface="Calibri" panose="020F0502020204030204" pitchFamily="34" charset="0"/>
              </a:rPr>
              <a:t>Referenc</a:t>
            </a:r>
            <a:r>
              <a:rPr sz="3181" spc="-36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3181" spc="-306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12"/>
          </p:nvPr>
        </p:nvSpPr>
        <p:spPr>
          <a:xfrm>
            <a:off x="7942611" y="5890279"/>
            <a:ext cx="2181777" cy="16857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20202">
              <a:lnSpc>
                <a:spcPts val="1122"/>
              </a:lnSpc>
            </a:pPr>
            <a:fld id="{81D60167-4931-47E6-BA6A-407CBD079E47}" type="slidenum">
              <a:rPr dirty="0"/>
              <a:pPr marL="20202">
                <a:lnSpc>
                  <a:spcPts val="1122"/>
                </a:lnSpc>
              </a:pPr>
              <a:t>29</a:t>
            </a:fld>
            <a:endParaRPr dirty="0"/>
          </a:p>
        </p:txBody>
      </p:sp>
      <p:sp>
        <p:nvSpPr>
          <p:cNvPr id="6" name="object 6"/>
          <p:cNvSpPr txBox="1"/>
          <p:nvPr/>
        </p:nvSpPr>
        <p:spPr>
          <a:xfrm>
            <a:off x="8104626" y="4699529"/>
            <a:ext cx="451507" cy="303997"/>
          </a:xfrm>
          <a:prstGeom prst="rect">
            <a:avLst/>
          </a:prstGeom>
        </p:spPr>
        <p:txBody>
          <a:bodyPr vert="horz" wrap="square" lIns="0" tIns="10100" rIns="0" bIns="0" rtlCol="0">
            <a:spAutoFit/>
          </a:bodyPr>
          <a:lstStyle/>
          <a:p>
            <a:pPr marL="10101">
              <a:spcBef>
                <a:spcPts val="80"/>
              </a:spcBef>
            </a:pPr>
            <a:r>
              <a:rPr sz="1909" spc="-4" dirty="0">
                <a:solidFill>
                  <a:srgbClr val="0000FF"/>
                </a:solidFill>
                <a:latin typeface="Times New Roman"/>
                <a:cs typeface="Times New Roman"/>
              </a:rPr>
              <a:t>Paul</a:t>
            </a:r>
            <a:endParaRPr sz="1909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554835" y="4984735"/>
            <a:ext cx="5989280" cy="0"/>
          </a:xfrm>
          <a:custGeom>
            <a:avLst/>
            <a:gdLst/>
            <a:ahLst/>
            <a:cxnLst/>
            <a:rect l="l" t="t" r="r" b="b"/>
            <a:pathLst>
              <a:path w="7530465">
                <a:moveTo>
                  <a:pt x="0" y="0"/>
                </a:moveTo>
                <a:lnTo>
                  <a:pt x="7530083" y="0"/>
                </a:lnTo>
              </a:path>
            </a:pathLst>
          </a:custGeom>
          <a:ln w="15239">
            <a:solidFill>
              <a:srgbClr val="0000FF"/>
            </a:solidFill>
          </a:ln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8" name="object 8"/>
          <p:cNvSpPr txBox="1"/>
          <p:nvPr/>
        </p:nvSpPr>
        <p:spPr>
          <a:xfrm>
            <a:off x="2135044" y="2285030"/>
            <a:ext cx="8302644" cy="3619222"/>
          </a:xfrm>
          <a:prstGeom prst="rect">
            <a:avLst/>
          </a:prstGeom>
        </p:spPr>
        <p:txBody>
          <a:bodyPr vert="horz" wrap="square" lIns="0" tIns="38888" rIns="0" bIns="0" rtlCol="0">
            <a:spAutoFit/>
          </a:bodyPr>
          <a:lstStyle/>
          <a:p>
            <a:pPr marL="419697" indent="-409594">
              <a:spcBef>
                <a:spcPts val="306"/>
              </a:spcBef>
              <a:buClr>
                <a:srgbClr val="000000"/>
              </a:buClr>
              <a:buAutoNum type="arabicPeriod"/>
              <a:tabLst>
                <a:tab pos="419697" algn="l"/>
                <a:tab pos="420202" algn="l"/>
              </a:tabLst>
            </a:pPr>
            <a:r>
              <a:rPr sz="1754" spc="-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http://java.dzone.com/articles/challenges-requirements</a:t>
            </a:r>
            <a:endParaRPr sz="175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697" marR="490908" indent="-409594">
              <a:lnSpc>
                <a:spcPts val="2060"/>
              </a:lnSpc>
              <a:spcBef>
                <a:spcPts val="489"/>
              </a:spcBef>
              <a:buClr>
                <a:srgbClr val="000000"/>
              </a:buClr>
              <a:buAutoNum type="arabicPeriod"/>
              <a:tabLst>
                <a:tab pos="419697" algn="l"/>
                <a:tab pos="420202" algn="l"/>
              </a:tabLst>
            </a:pPr>
            <a:r>
              <a:rPr sz="1754" spc="-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http://eduhunch.com/why-design-is-the-most-important- </a:t>
            </a:r>
            <a:r>
              <a:rPr sz="1754" spc="-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factor-for-future-products/</a:t>
            </a:r>
            <a:endParaRPr sz="175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697" marR="4041" indent="-409594">
              <a:lnSpc>
                <a:spcPts val="2060"/>
              </a:lnSpc>
              <a:spcBef>
                <a:spcPts val="461"/>
              </a:spcBef>
              <a:buClr>
                <a:srgbClr val="000000"/>
              </a:buClr>
              <a:buAutoNum type="arabicPeriod"/>
              <a:tabLst>
                <a:tab pos="419697" algn="l"/>
                <a:tab pos="420202" algn="l"/>
              </a:tabLst>
            </a:pP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</a:t>
            </a:r>
            <a:r>
              <a:rPr sz="1754" spc="-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754" spc="-8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</a:t>
            </a: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//ww</a:t>
            </a:r>
            <a:r>
              <a:rPr sz="1754" spc="-139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754" spc="12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nforma</a:t>
            </a:r>
            <a:r>
              <a:rPr sz="1754" spc="-12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ion</a:t>
            </a:r>
            <a:r>
              <a:rPr sz="1754" spc="-12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</a:t>
            </a: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eek.co</a:t>
            </a:r>
            <a:r>
              <a:rPr sz="1754" spc="-16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754" spc="-12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obile/</a:t>
            </a:r>
            <a:r>
              <a:rPr sz="1754" spc="-12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obile-devi</a:t>
            </a:r>
            <a:r>
              <a:rPr sz="1754" spc="-12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es</a:t>
            </a:r>
            <a:r>
              <a:rPr sz="1754" spc="8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754" spc="-12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0- </a:t>
            </a:r>
            <a:r>
              <a:rPr sz="175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754" spc="-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best-and-worst-cellphones-of-all-time/d/d-  id/1109416?page_number=6</a:t>
            </a:r>
            <a:endParaRPr sz="175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697" indent="-409594">
              <a:spcBef>
                <a:spcPts val="202"/>
              </a:spcBef>
              <a:buClr>
                <a:srgbClr val="000000"/>
              </a:buClr>
              <a:buAutoNum type="arabicPeriod"/>
              <a:tabLst>
                <a:tab pos="419697" algn="l"/>
                <a:tab pos="420202" algn="l"/>
              </a:tabLst>
            </a:pPr>
            <a:r>
              <a:rPr sz="1754" spc="-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http://en.wikipedia.org/wiki/Sustainable_design</a:t>
            </a:r>
            <a:endParaRPr sz="175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697" indent="-409594">
              <a:spcBef>
                <a:spcPts val="231"/>
              </a:spcBef>
              <a:buClr>
                <a:srgbClr val="000000"/>
              </a:buClr>
              <a:buAutoNum type="arabicPeriod"/>
              <a:tabLst>
                <a:tab pos="419697" algn="l"/>
                <a:tab pos="420202" algn="l"/>
              </a:tabLst>
            </a:pPr>
            <a:r>
              <a:rPr sz="1754" spc="-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http://en.wikipedia.org/wiki/IEEE_1471</a:t>
            </a:r>
            <a:endParaRPr sz="175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697" marR="606060" indent="-409594">
              <a:lnSpc>
                <a:spcPts val="2060"/>
              </a:lnSpc>
              <a:spcBef>
                <a:spcPts val="489"/>
              </a:spcBef>
              <a:buClr>
                <a:srgbClr val="000000"/>
              </a:buClr>
              <a:buAutoNum type="arabicPeriod"/>
              <a:tabLst>
                <a:tab pos="419697" algn="l"/>
                <a:tab pos="420202" algn="l"/>
                <a:tab pos="1502018" algn="l"/>
                <a:tab pos="2851007" algn="l"/>
                <a:tab pos="3247472" algn="l"/>
                <a:tab pos="4220703" algn="l"/>
                <a:tab pos="4670197" algn="l"/>
                <a:tab pos="5253530" algn="l"/>
              </a:tabLst>
            </a:pPr>
            <a:r>
              <a:rPr sz="1754" spc="-4" dirty="0">
                <a:latin typeface="Calibri" panose="020F0502020204030204" pitchFamily="34" charset="0"/>
                <a:cs typeface="Calibri" panose="020F0502020204030204" pitchFamily="34" charset="0"/>
              </a:rPr>
              <a:t>Softwar</a:t>
            </a:r>
            <a:r>
              <a:rPr sz="1754" dirty="0">
                <a:latin typeface="Calibri" panose="020F0502020204030204" pitchFamily="34" charset="0"/>
                <a:cs typeface="Calibri" panose="020F0502020204030204" pitchFamily="34" charset="0"/>
              </a:rPr>
              <a:t>e	archite</a:t>
            </a:r>
            <a:r>
              <a:rPr sz="1754" spc="-12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754" dirty="0">
                <a:latin typeface="Calibri" panose="020F0502020204030204" pitchFamily="34" charset="0"/>
                <a:cs typeface="Calibri" panose="020F0502020204030204" pitchFamily="34" charset="0"/>
              </a:rPr>
              <a:t>ture	in	pra</a:t>
            </a:r>
            <a:r>
              <a:rPr sz="1754" spc="-12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1754" dirty="0">
                <a:latin typeface="Calibri" panose="020F0502020204030204" pitchFamily="34" charset="0"/>
                <a:cs typeface="Calibri" panose="020F0502020204030204" pitchFamily="34" charset="0"/>
              </a:rPr>
              <a:t>tice	by	L</a:t>
            </a:r>
            <a:r>
              <a:rPr sz="1754" spc="-12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1754" dirty="0">
                <a:latin typeface="Calibri" panose="020F0502020204030204" pitchFamily="34" charset="0"/>
                <a:cs typeface="Calibri" panose="020F0502020204030204" pitchFamily="34" charset="0"/>
              </a:rPr>
              <a:t>n	Bass,  </a:t>
            </a:r>
            <a:r>
              <a:rPr sz="1754" spc="-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Clements, </a:t>
            </a:r>
            <a:r>
              <a:rPr sz="175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Rick</a:t>
            </a:r>
            <a:r>
              <a:rPr sz="1754" spc="-20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1754" spc="-8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</a:rPr>
              <a:t>Kazman</a:t>
            </a:r>
            <a:endParaRPr sz="1754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697" indent="-409594">
              <a:spcBef>
                <a:spcPts val="199"/>
              </a:spcBef>
              <a:buClr>
                <a:srgbClr val="000000"/>
              </a:buClr>
              <a:buAutoNum type="arabicPeriod"/>
              <a:tabLst>
                <a:tab pos="419697" algn="l"/>
                <a:tab pos="420202" algn="l"/>
              </a:tabLst>
            </a:pPr>
            <a:r>
              <a:rPr sz="1754" spc="-4" dirty="0">
                <a:uFill>
                  <a:solidFill>
                    <a:srgbClr val="0000FF"/>
                  </a:solidFill>
                </a:uFill>
                <a:latin typeface="Calibri" panose="020F0502020204030204" pitchFamily="34" charset="0"/>
                <a:cs typeface="Calibri" panose="020F0502020204030204" pitchFamily="34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http://www.prowareness.com/blog/software-architecture/</a:t>
            </a:r>
            <a:endParaRPr lang="en-US" sz="1754" spc="-4" dirty="0">
              <a:uFill>
                <a:solidFill>
                  <a:srgbClr val="0000FF"/>
                </a:solidFill>
              </a:u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19697" indent="-409594">
              <a:spcBef>
                <a:spcPts val="199"/>
              </a:spcBef>
              <a:buClr>
                <a:srgbClr val="000000"/>
              </a:buClr>
              <a:buFontTx/>
              <a:buAutoNum type="arabicPeriod"/>
              <a:tabLst>
                <a:tab pos="419697" algn="l"/>
                <a:tab pos="420202" algn="l"/>
              </a:tabLst>
            </a:pPr>
            <a:r>
              <a:rPr lang="en-US" sz="1754" dirty="0">
                <a:latin typeface="Calibri" panose="020F0502020204030204" pitchFamily="34" charset="0"/>
                <a:cs typeface="Calibri" panose="020F0502020204030204" pitchFamily="34" charset="0"/>
              </a:rPr>
              <a:t>Chapter 1:  “software engineering design, theory and practice by Carlos -E-Otero ”</a:t>
            </a:r>
          </a:p>
          <a:p>
            <a:pPr marL="419697" indent="-409594">
              <a:spcBef>
                <a:spcPts val="199"/>
              </a:spcBef>
              <a:buClr>
                <a:srgbClr val="000000"/>
              </a:buClr>
              <a:buAutoNum type="arabicPeriod"/>
              <a:tabLst>
                <a:tab pos="419697" algn="l"/>
                <a:tab pos="420202" algn="l"/>
              </a:tabLst>
            </a:pPr>
            <a:endParaRPr sz="190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20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B89F346-BBEF-4580-BA2B-25453163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269" y="1296624"/>
            <a:ext cx="6128653" cy="1123447"/>
          </a:xfrm>
        </p:spPr>
        <p:txBody>
          <a:bodyPr/>
          <a:lstStyle/>
          <a:p>
            <a:r>
              <a:rPr lang="en-US" sz="3181" spc="44" dirty="0">
                <a:latin typeface="Calibri" panose="020F0502020204030204" pitchFamily="34" charset="0"/>
                <a:cs typeface="Calibri" panose="020F0502020204030204" pitchFamily="34" charset="0"/>
              </a:rPr>
              <a:t>What is Design?</a:t>
            </a:r>
            <a:endParaRPr lang="en-PK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ECA6EF-B7C3-4155-B029-E8EB17928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95679" y="2124779"/>
            <a:ext cx="7346821" cy="4476046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Design is the creation of a plan or convention/agreement for the construction an object or the system. </a:t>
            </a:r>
            <a:endParaRPr lang="en-PK" sz="190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object 15">
            <a:extLst>
              <a:ext uri="{FF2B5EF4-FFF2-40B4-BE49-F238E27FC236}">
                <a16:creationId xmlns:a16="http://schemas.microsoft.com/office/drawing/2014/main" id="{4CBFCA7B-E697-49C2-B398-D9780149EA68}"/>
              </a:ext>
            </a:extLst>
          </p:cNvPr>
          <p:cNvSpPr/>
          <p:nvPr/>
        </p:nvSpPr>
        <p:spPr>
          <a:xfrm>
            <a:off x="3567482" y="3316899"/>
            <a:ext cx="4751018" cy="252192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31"/>
          </a:p>
        </p:txBody>
      </p:sp>
    </p:spTree>
    <p:extLst>
      <p:ext uri="{BB962C8B-B14F-4D97-AF65-F5344CB8AC3E}">
        <p14:creationId xmlns:p14="http://schemas.microsoft.com/office/powerpoint/2010/main" val="4085063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FD2A9-91DC-47CA-9821-3416933D2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269" y="1296624"/>
            <a:ext cx="6128653" cy="1123447"/>
          </a:xfrm>
        </p:spPr>
        <p:txBody>
          <a:bodyPr/>
          <a:lstStyle/>
          <a:p>
            <a:r>
              <a:rPr lang="en-US" sz="2863" spc="44" dirty="0">
                <a:latin typeface="Calibri" panose="020F0502020204030204" pitchFamily="34" charset="0"/>
                <a:cs typeface="Calibri" panose="020F0502020204030204" pitchFamily="34" charset="0"/>
              </a:rPr>
              <a:t>What is Design?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EB72E-1F12-4B18-AE58-E0A197AAF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078" y="2124780"/>
            <a:ext cx="6883732" cy="3474792"/>
          </a:xfrm>
        </p:spPr>
        <p:txBody>
          <a:bodyPr/>
          <a:lstStyle/>
          <a:p>
            <a:pPr algn="just"/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Another definition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for design is </a:t>
            </a:r>
            <a:r>
              <a:rPr lang="en-US" sz="190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roadmap or a </a:t>
            </a:r>
            <a:r>
              <a:rPr lang="en-US" sz="1909" spc="-4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strategic  </a:t>
            </a:r>
            <a:r>
              <a:rPr lang="en-US" sz="190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approach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someone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909" spc="-4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achieve </a:t>
            </a:r>
            <a:r>
              <a:rPr lang="en-US" sz="1909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unique </a:t>
            </a:r>
            <a:r>
              <a:rPr lang="en-US" sz="1909" spc="-4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expectation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It  defines the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specifications,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plans,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parameters,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costs,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activities, 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processes and how and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to do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within legal, political,  social, environmental, safety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economic constraints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in  achieving that</a:t>
            </a:r>
            <a:r>
              <a:rPr lang="en-US" sz="1909" spc="-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objective.</a:t>
            </a:r>
          </a:p>
          <a:p>
            <a:endParaRPr lang="en-PK" dirty="0"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5647DA38-71C3-48A0-B3C3-506EBF2FC1EB}"/>
              </a:ext>
            </a:extLst>
          </p:cNvPr>
          <p:cNvSpPr/>
          <p:nvPr/>
        </p:nvSpPr>
        <p:spPr>
          <a:xfrm>
            <a:off x="5166905" y="3857484"/>
            <a:ext cx="3207212" cy="228601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31"/>
          </a:p>
        </p:txBody>
      </p:sp>
    </p:spTree>
    <p:extLst>
      <p:ext uri="{BB962C8B-B14F-4D97-AF65-F5344CB8AC3E}">
        <p14:creationId xmlns:p14="http://schemas.microsoft.com/office/powerpoint/2010/main" val="3956869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ADC8-FE7E-4ED4-82FB-74AD8866B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665" y="1357229"/>
            <a:ext cx="6128653" cy="1123447"/>
          </a:xfrm>
        </p:spPr>
        <p:txBody>
          <a:bodyPr>
            <a:normAutofit/>
          </a:bodyPr>
          <a:lstStyle/>
          <a:p>
            <a:r>
              <a:rPr lang="en-US" sz="2863" dirty="0">
                <a:latin typeface="Calibri" panose="020F0502020204030204" pitchFamily="34" charset="0"/>
                <a:cs typeface="Calibri" panose="020F0502020204030204" pitchFamily="34" charset="0"/>
              </a:rPr>
              <a:t>Software Design</a:t>
            </a:r>
            <a:endParaRPr lang="en-PK" sz="2863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DE9DC-FFDA-4FBF-8B15-E5386E7D7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7082" y="2629933"/>
            <a:ext cx="7158937" cy="3777816"/>
          </a:xfrm>
        </p:spPr>
        <p:txBody>
          <a:bodyPr/>
          <a:lstStyle/>
          <a:p>
            <a:pPr marL="10101" marR="4041" algn="just">
              <a:spcBef>
                <a:spcPts val="80"/>
              </a:spcBef>
              <a:buFont typeface="Wingdings" panose="05000000000000000000" pitchFamily="2" charset="2"/>
              <a:buChar char="v"/>
            </a:pPr>
            <a:r>
              <a:rPr lang="en-US" sz="1909" dirty="0">
                <a:latin typeface="Times New Roman"/>
                <a:cs typeface="Times New Roman"/>
              </a:rPr>
              <a:t>There are </a:t>
            </a:r>
            <a:r>
              <a:rPr lang="en-US" sz="1909" spc="-4" dirty="0">
                <a:latin typeface="Times New Roman"/>
                <a:cs typeface="Times New Roman"/>
              </a:rPr>
              <a:t>two ways </a:t>
            </a:r>
            <a:r>
              <a:rPr lang="en-US" sz="1909" dirty="0">
                <a:latin typeface="Times New Roman"/>
                <a:cs typeface="Times New Roman"/>
              </a:rPr>
              <a:t>of </a:t>
            </a:r>
            <a:r>
              <a:rPr lang="en-US" sz="1909" spc="-4" dirty="0">
                <a:latin typeface="Times New Roman"/>
                <a:cs typeface="Times New Roman"/>
              </a:rPr>
              <a:t>constructing </a:t>
            </a:r>
            <a:r>
              <a:rPr lang="en-US" sz="1909" dirty="0">
                <a:latin typeface="Times New Roman"/>
                <a:cs typeface="Times New Roman"/>
              </a:rPr>
              <a:t>a </a:t>
            </a:r>
            <a:r>
              <a:rPr lang="en-US" sz="1909" spc="-4" dirty="0">
                <a:latin typeface="Times New Roman"/>
                <a:cs typeface="Times New Roman"/>
              </a:rPr>
              <a:t>software design: One  way </a:t>
            </a:r>
            <a:r>
              <a:rPr lang="en-US" sz="1909" dirty="0">
                <a:latin typeface="Times New Roman"/>
                <a:cs typeface="Times New Roman"/>
              </a:rPr>
              <a:t>is to </a:t>
            </a:r>
            <a:r>
              <a:rPr lang="en-US" sz="1909" spc="-4" dirty="0">
                <a:latin typeface="Times New Roman"/>
                <a:cs typeface="Times New Roman"/>
              </a:rPr>
              <a:t>make </a:t>
            </a:r>
            <a:r>
              <a:rPr lang="en-US" sz="1909" dirty="0">
                <a:latin typeface="Times New Roman"/>
                <a:cs typeface="Times New Roman"/>
              </a:rPr>
              <a:t>it </a:t>
            </a:r>
            <a:r>
              <a:rPr lang="en-US" sz="1909" spc="-4" dirty="0">
                <a:latin typeface="Times New Roman"/>
                <a:cs typeface="Times New Roman"/>
              </a:rPr>
              <a:t>so </a:t>
            </a:r>
            <a:r>
              <a:rPr lang="en-US" sz="1909" b="1" spc="-4" dirty="0">
                <a:solidFill>
                  <a:srgbClr val="E46C0A"/>
                </a:solidFill>
                <a:latin typeface="Times New Roman"/>
                <a:cs typeface="Times New Roman"/>
              </a:rPr>
              <a:t>simple </a:t>
            </a:r>
            <a:r>
              <a:rPr lang="en-US" sz="1909" dirty="0">
                <a:latin typeface="Times New Roman"/>
                <a:cs typeface="Times New Roman"/>
              </a:rPr>
              <a:t>that there are obviously no  </a:t>
            </a:r>
            <a:r>
              <a:rPr lang="en-US" sz="1909" spc="-4" dirty="0">
                <a:latin typeface="Times New Roman"/>
                <a:cs typeface="Times New Roman"/>
              </a:rPr>
              <a:t>deficiencies, </a:t>
            </a:r>
            <a:r>
              <a:rPr lang="en-US" sz="1909" dirty="0">
                <a:latin typeface="Times New Roman"/>
                <a:cs typeface="Times New Roman"/>
              </a:rPr>
              <a:t>and the </a:t>
            </a:r>
            <a:r>
              <a:rPr lang="en-US" sz="1909" spc="-4" dirty="0">
                <a:latin typeface="Times New Roman"/>
                <a:cs typeface="Times New Roman"/>
              </a:rPr>
              <a:t>other way </a:t>
            </a:r>
            <a:r>
              <a:rPr lang="en-US" sz="1909" dirty="0">
                <a:latin typeface="Times New Roman"/>
                <a:cs typeface="Times New Roman"/>
              </a:rPr>
              <a:t>is to </a:t>
            </a:r>
            <a:r>
              <a:rPr lang="en-US" sz="1909" spc="-4" dirty="0">
                <a:latin typeface="Times New Roman"/>
                <a:cs typeface="Times New Roman"/>
              </a:rPr>
              <a:t>make </a:t>
            </a:r>
            <a:r>
              <a:rPr lang="en-US" sz="1909" dirty="0">
                <a:latin typeface="Times New Roman"/>
                <a:cs typeface="Times New Roman"/>
              </a:rPr>
              <a:t>it </a:t>
            </a:r>
            <a:r>
              <a:rPr lang="en-US" sz="1909" spc="-4" dirty="0">
                <a:latin typeface="Times New Roman"/>
                <a:cs typeface="Times New Roman"/>
              </a:rPr>
              <a:t>so </a:t>
            </a:r>
            <a:r>
              <a:rPr lang="en-US" sz="1909" b="1" dirty="0">
                <a:solidFill>
                  <a:srgbClr val="E46C0A"/>
                </a:solidFill>
                <a:latin typeface="Times New Roman"/>
                <a:cs typeface="Times New Roman"/>
              </a:rPr>
              <a:t>complicated  </a:t>
            </a:r>
            <a:r>
              <a:rPr lang="en-US" sz="1909" dirty="0">
                <a:latin typeface="Times New Roman"/>
                <a:cs typeface="Times New Roman"/>
              </a:rPr>
              <a:t>that there are no obvious</a:t>
            </a:r>
            <a:r>
              <a:rPr lang="en-US" sz="1909" spc="-47" dirty="0">
                <a:latin typeface="Times New Roman"/>
                <a:cs typeface="Times New Roman"/>
              </a:rPr>
              <a:t> </a:t>
            </a:r>
            <a:r>
              <a:rPr lang="en-US" sz="1909" dirty="0">
                <a:latin typeface="Times New Roman"/>
                <a:cs typeface="Times New Roman"/>
              </a:rPr>
              <a:t>deficiencies.”</a:t>
            </a:r>
          </a:p>
          <a:p>
            <a:pPr marL="0" indent="0" algn="r">
              <a:spcBef>
                <a:spcPts val="457"/>
              </a:spcBef>
              <a:buNone/>
            </a:pPr>
            <a:r>
              <a:rPr lang="en-US" sz="1909" dirty="0">
                <a:latin typeface="Times New Roman"/>
                <a:cs typeface="Times New Roman"/>
              </a:rPr>
              <a:t>- </a:t>
            </a:r>
            <a:r>
              <a:rPr lang="en-US" sz="1909" b="1" spc="-4" dirty="0">
                <a:latin typeface="Times New Roman"/>
                <a:cs typeface="Times New Roman"/>
              </a:rPr>
              <a:t>C.A.R.</a:t>
            </a:r>
            <a:r>
              <a:rPr lang="en-US" sz="1909" b="1" spc="4" dirty="0">
                <a:latin typeface="Times New Roman"/>
                <a:cs typeface="Times New Roman"/>
              </a:rPr>
              <a:t> </a:t>
            </a:r>
            <a:r>
              <a:rPr lang="en-US" sz="1909" b="1" spc="-8" dirty="0">
                <a:latin typeface="Times New Roman"/>
                <a:cs typeface="Times New Roman"/>
              </a:rPr>
              <a:t>Hoare</a:t>
            </a:r>
            <a:endParaRPr lang="en-US" sz="1909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6341828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44C0-850D-4E72-9D3A-73904C98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8269" y="1296624"/>
            <a:ext cx="6128653" cy="1123447"/>
          </a:xfrm>
        </p:spPr>
        <p:txBody>
          <a:bodyPr/>
          <a:lstStyle/>
          <a:p>
            <a:r>
              <a:rPr lang="en-US" sz="3181" dirty="0">
                <a:latin typeface="Calibri" panose="020F0502020204030204" pitchFamily="34" charset="0"/>
                <a:cs typeface="Calibri" panose="020F0502020204030204" pitchFamily="34" charset="0"/>
              </a:rPr>
              <a:t>Software Design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AF4D8-3B09-4D44-B292-44E421533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6454" y="2326907"/>
            <a:ext cx="7090775" cy="3818110"/>
          </a:xfrm>
        </p:spPr>
        <p:txBody>
          <a:bodyPr>
            <a:normAutofit/>
          </a:bodyPr>
          <a:lstStyle/>
          <a:p>
            <a:pPr algn="just">
              <a:buFont typeface="Wingdings" panose="05000000000000000000" pitchFamily="2" charset="2"/>
              <a:buChar char="v"/>
            </a:pP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Requirements specification was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about the </a:t>
            </a:r>
            <a:r>
              <a:rPr lang="en-US" sz="1909" b="1" spc="-44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system  will</a:t>
            </a:r>
            <a:r>
              <a:rPr lang="en-US" sz="1909" spc="-24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</a:p>
          <a:p>
            <a:pPr algn="just">
              <a:buFont typeface="Wingdings" panose="05000000000000000000" pitchFamily="2" charset="2"/>
              <a:buChar char="v"/>
            </a:pP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Desig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n	is	about	the	</a:t>
            </a:r>
            <a:r>
              <a:rPr lang="en-US" sz="1909" b="1" dirty="0">
                <a:solidFill>
                  <a:srgbClr val="E46C0A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	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the	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syst</a:t>
            </a:r>
            <a:r>
              <a:rPr lang="en-US" sz="1909" spc="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m will perform its functions.</a:t>
            </a:r>
          </a:p>
          <a:p>
            <a:pPr marL="282828" indent="-272727" algn="just">
              <a:spcBef>
                <a:spcPts val="457"/>
              </a:spcBef>
              <a:buFont typeface="Wingdings" panose="05000000000000000000" pitchFamily="2" charset="2"/>
              <a:buChar char="v"/>
              <a:tabLst>
                <a:tab pos="237878" algn="l"/>
                <a:tab pos="238384" algn="l"/>
              </a:tabLst>
            </a:pP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Design provides the overall decomposition of the</a:t>
            </a:r>
            <a:r>
              <a:rPr lang="en-US" sz="1909" spc="-16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</a:p>
          <a:p>
            <a:pPr marL="282828" indent="-272727" algn="just">
              <a:spcBef>
                <a:spcPts val="457"/>
              </a:spcBef>
              <a:buFont typeface="Wingdings" panose="05000000000000000000" pitchFamily="2" charset="2"/>
              <a:buChar char="v"/>
              <a:tabLst>
                <a:tab pos="237878" algn="l"/>
                <a:tab pos="238384" algn="l"/>
              </a:tabLst>
            </a:pP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Design allows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split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the work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among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a team of</a:t>
            </a:r>
            <a:r>
              <a:rPr lang="en-US" sz="1909" spc="-9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developers</a:t>
            </a:r>
          </a:p>
          <a:p>
            <a:pPr marL="282828" marR="4041" indent="-272727" algn="just">
              <a:spcBef>
                <a:spcPts val="382"/>
              </a:spcBef>
              <a:buFont typeface="Wingdings" panose="05000000000000000000" pitchFamily="2" charset="2"/>
              <a:buChar char="v"/>
              <a:tabLst>
                <a:tab pos="237878" algn="l"/>
                <a:tab pos="238384" algn="l"/>
                <a:tab pos="744444" algn="l"/>
                <a:tab pos="1249999" algn="l"/>
                <a:tab pos="1881311" algn="l"/>
                <a:tab pos="2308078" algn="l"/>
                <a:tab pos="3476764" algn="l"/>
                <a:tab pos="3893430" algn="l"/>
                <a:tab pos="4859591" algn="l"/>
              </a:tabLst>
            </a:pP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Design also	la</a:t>
            </a:r>
            <a:r>
              <a:rPr lang="en-US" sz="1909" spc="-12" dirty="0">
                <a:latin typeface="Calibri" panose="020F0502020204030204" pitchFamily="34" charset="0"/>
                <a:cs typeface="Calibri" panose="020F0502020204030204" pitchFamily="34" charset="0"/>
              </a:rPr>
              <a:t>y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s	down	</a:t>
            </a:r>
            <a:r>
              <a:rPr lang="en-US" sz="1909" spc="-16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he	gro</a:t>
            </a:r>
            <a:r>
              <a:rPr lang="en-US" sz="1909" spc="-12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ndwork	for	achi</a:t>
            </a:r>
            <a:r>
              <a:rPr lang="en-US" sz="1909" spc="-16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ving no</a:t>
            </a:r>
            <a:r>
              <a:rPr lang="en-US"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n-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1909" spc="-12" dirty="0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nct</a:t>
            </a:r>
            <a:r>
              <a:rPr lang="en-US" sz="1909" spc="-16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onal  requirements (performance, </a:t>
            </a:r>
            <a:r>
              <a:rPr lang="en-US" sz="1909" spc="-12" dirty="0">
                <a:latin typeface="Calibri" panose="020F0502020204030204" pitchFamily="34" charset="0"/>
                <a:cs typeface="Calibri" panose="020F0502020204030204" pitchFamily="34" charset="0"/>
              </a:rPr>
              <a:t>maintainability, reusability,</a:t>
            </a:r>
            <a:r>
              <a:rPr lang="en-US" sz="1909" spc="-11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etc.)</a:t>
            </a:r>
            <a:endParaRPr lang="en-US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828" marR="4041" indent="-272727" algn="just">
              <a:spcBef>
                <a:spcPts val="382"/>
              </a:spcBef>
              <a:buFont typeface="Wingdings" panose="05000000000000000000" pitchFamily="2" charset="2"/>
              <a:buChar char="v"/>
              <a:tabLst>
                <a:tab pos="237878" algn="l"/>
                <a:tab pos="238384" algn="l"/>
              </a:tabLst>
            </a:pP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Design takes </a:t>
            </a:r>
            <a:r>
              <a:rPr lang="en-US"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technology into account (e.g., database 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design,</a:t>
            </a:r>
            <a:r>
              <a:rPr lang="en-US" sz="1909" spc="-2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etc.)</a:t>
            </a:r>
            <a:endParaRPr lang="en-US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591" dirty="0">
              <a:latin typeface="Times New Roman"/>
              <a:cs typeface="Times New Roman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8746713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DEFE85-A603-462B-9981-EA7FC3783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665" y="1357229"/>
            <a:ext cx="6128653" cy="1123447"/>
          </a:xfrm>
        </p:spPr>
        <p:txBody>
          <a:bodyPr/>
          <a:lstStyle/>
          <a:p>
            <a:r>
              <a:rPr lang="en-US" sz="2863" dirty="0">
                <a:latin typeface="Calibri" panose="020F0502020204030204" pitchFamily="34" charset="0"/>
                <a:cs typeface="Calibri" panose="020F0502020204030204" pitchFamily="34" charset="0"/>
              </a:rPr>
              <a:t>Why Design is so Important?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445A-D24F-403F-A8AD-6C1E86BF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7665" y="2266303"/>
            <a:ext cx="6969565" cy="4242344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Design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so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that it connects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909" spc="-2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spc="-24" dirty="0">
                <a:latin typeface="Calibri" panose="020F0502020204030204" pitchFamily="34" charset="0"/>
                <a:cs typeface="Calibri" panose="020F0502020204030204" pitchFamily="34" charset="0"/>
              </a:rPr>
              <a:t>end-user</a:t>
            </a:r>
            <a:endParaRPr lang="en-PK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v"/>
            </a:pPr>
            <a:endParaRPr lang="en-PK" sz="1909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F8C10AE-0CF2-4AA6-9D79-93EE2612C326}"/>
              </a:ext>
            </a:extLst>
          </p:cNvPr>
          <p:cNvSpPr/>
          <p:nvPr/>
        </p:nvSpPr>
        <p:spPr>
          <a:xfrm>
            <a:off x="3225528" y="3054166"/>
            <a:ext cx="4814454" cy="16363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31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75313C74-6729-4749-B715-B29CA3E80D89}"/>
              </a:ext>
            </a:extLst>
          </p:cNvPr>
          <p:cNvSpPr/>
          <p:nvPr/>
        </p:nvSpPr>
        <p:spPr>
          <a:xfrm>
            <a:off x="3225528" y="4688075"/>
            <a:ext cx="4814454" cy="10327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1431"/>
          </a:p>
        </p:txBody>
      </p:sp>
    </p:spTree>
    <p:extLst>
      <p:ext uri="{BB962C8B-B14F-4D97-AF65-F5344CB8AC3E}">
        <p14:creationId xmlns:p14="http://schemas.microsoft.com/office/powerpoint/2010/main" val="2199512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387D-E2D2-4A42-8AB7-2ACBD911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665" y="1296624"/>
            <a:ext cx="6128653" cy="1123447"/>
          </a:xfrm>
        </p:spPr>
        <p:txBody>
          <a:bodyPr/>
          <a:lstStyle/>
          <a:p>
            <a:r>
              <a:rPr lang="en-US" sz="3181" dirty="0">
                <a:latin typeface="Calibri" panose="020F0502020204030204" pitchFamily="34" charset="0"/>
                <a:cs typeface="Calibri" panose="020F0502020204030204" pitchFamily="34" charset="0"/>
              </a:rPr>
              <a:t>Levels of Design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200B-6186-4AE6-B9FA-696DE84A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078" y="2023883"/>
            <a:ext cx="7065547" cy="4060529"/>
          </a:xfrm>
        </p:spPr>
        <p:txBody>
          <a:bodyPr>
            <a:normAutofit/>
          </a:bodyPr>
          <a:lstStyle/>
          <a:p>
            <a:pPr marL="10101" indent="0" algn="just">
              <a:spcBef>
                <a:spcPts val="537"/>
              </a:spcBef>
              <a:buNone/>
              <a:tabLst>
                <a:tab pos="282323" algn="l"/>
                <a:tab pos="282828" algn="l"/>
              </a:tabLst>
            </a:pPr>
            <a:r>
              <a:rPr lang="en-US" sz="1909" b="1" spc="-55" dirty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sz="1909" b="1" dirty="0">
                <a:latin typeface="Calibri" panose="020F0502020204030204" pitchFamily="34" charset="0"/>
                <a:cs typeface="Calibri" panose="020F0502020204030204" pitchFamily="34" charset="0"/>
              </a:rPr>
              <a:t>basic Levels of</a:t>
            </a:r>
            <a:r>
              <a:rPr lang="en-US" sz="1909" b="1" spc="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b="1" spc="-4" dirty="0">
                <a:latin typeface="Calibri" panose="020F0502020204030204" pitchFamily="34" charset="0"/>
                <a:cs typeface="Calibri" panose="020F0502020204030204" pitchFamily="34" charset="0"/>
              </a:rPr>
              <a:t>Design:</a:t>
            </a:r>
            <a:endParaRPr lang="en-US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828" algn="just">
              <a:spcBef>
                <a:spcPts val="457"/>
              </a:spcBef>
              <a:buFont typeface="Wingdings" panose="05000000000000000000" pitchFamily="2" charset="2"/>
              <a:buChar char="v"/>
            </a:pPr>
            <a:r>
              <a:rPr lang="en-US" sz="1909" b="1" spc="-4" dirty="0">
                <a:latin typeface="Calibri" panose="020F0502020204030204" pitchFamily="34" charset="0"/>
                <a:cs typeface="Calibri" panose="020F0502020204030204" pitchFamily="34" charset="0"/>
              </a:rPr>
              <a:t>Architectural design </a:t>
            </a:r>
            <a:r>
              <a:rPr lang="en-US" sz="1909" b="1" dirty="0">
                <a:latin typeface="Calibri" panose="020F0502020204030204" pitchFamily="34" charset="0"/>
                <a:cs typeface="Calibri" panose="020F0502020204030204" pitchFamily="34" charset="0"/>
              </a:rPr>
              <a:t>(also: </a:t>
            </a:r>
            <a:r>
              <a:rPr lang="en-US" sz="1909" b="1" spc="-4" dirty="0">
                <a:latin typeface="Calibri" panose="020F0502020204030204" pitchFamily="34" charset="0"/>
                <a:cs typeface="Calibri" panose="020F0502020204030204" pitchFamily="34" charset="0"/>
              </a:rPr>
              <a:t>high-level</a:t>
            </a:r>
            <a:r>
              <a:rPr lang="en-US" sz="1909" b="1" spc="-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b="1" spc="-4" dirty="0">
                <a:latin typeface="Calibri" panose="020F0502020204030204" pitchFamily="34" charset="0"/>
                <a:cs typeface="Calibri" panose="020F0502020204030204" pitchFamily="34" charset="0"/>
              </a:rPr>
              <a:t>design)</a:t>
            </a:r>
            <a:r>
              <a:rPr lang="en-US" sz="190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just">
              <a:spcBef>
                <a:spcPts val="457"/>
              </a:spcBef>
            </a:pP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overa</a:t>
            </a:r>
            <a:r>
              <a:rPr lang="en-US" sz="1909" spc="12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l </a:t>
            </a:r>
            <a:r>
              <a:rPr lang="en-US"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structur</a:t>
            </a:r>
            <a:r>
              <a:rPr lang="en-US" sz="1909" spc="4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en-US" sz="1909" spc="-2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1909" spc="4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ules and their connections</a:t>
            </a:r>
            <a:endParaRPr lang="en-US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828" indent="-272727" algn="just">
              <a:spcBef>
                <a:spcPts val="422"/>
              </a:spcBef>
              <a:tabLst>
                <a:tab pos="282323" algn="l"/>
                <a:tab pos="282828" algn="l"/>
              </a:tabLst>
            </a:pP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design that covers the </a:t>
            </a:r>
            <a:r>
              <a:rPr lang="en-US"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main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use-cases of the</a:t>
            </a:r>
            <a:r>
              <a:rPr lang="en-US" sz="1909" spc="52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system</a:t>
            </a:r>
            <a:endParaRPr lang="en-US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828" marR="4041" indent="-272727" algn="just">
              <a:spcBef>
                <a:spcPts val="422"/>
              </a:spcBef>
              <a:tabLst>
                <a:tab pos="282323" algn="l"/>
                <a:tab pos="282828" algn="l"/>
                <a:tab pos="1233837" algn="l"/>
                <a:tab pos="1607574" algn="l"/>
                <a:tab pos="2153028" algn="l"/>
                <a:tab pos="3565147" algn="l"/>
                <a:tab pos="4824238" algn="l"/>
                <a:tab pos="5378277" algn="l"/>
              </a:tabLst>
            </a:pP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Addresses the main no</a:t>
            </a:r>
            <a:r>
              <a:rPr lang="en-US" sz="1909" spc="8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-fu</a:t>
            </a:r>
            <a:r>
              <a:rPr lang="en-US" sz="1909" spc="4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ctional requirements(</a:t>
            </a:r>
            <a:r>
              <a:rPr lang="en-US"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1909" spc="4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g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.,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thr</a:t>
            </a:r>
            <a:r>
              <a:rPr lang="en-US" sz="1909" spc="4" dirty="0">
                <a:latin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ughput, 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reliability)</a:t>
            </a:r>
          </a:p>
          <a:p>
            <a:pPr marL="282828" indent="-272727" algn="just">
              <a:spcBef>
                <a:spcPts val="417"/>
              </a:spcBef>
              <a:tabLst>
                <a:tab pos="282323" algn="l"/>
                <a:tab pos="282828" algn="l"/>
              </a:tabLst>
            </a:pP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hard to change</a:t>
            </a:r>
            <a:endParaRPr lang="en-US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12"/>
              </a:spcBef>
            </a:pPr>
            <a:endParaRPr lang="en-US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101" marR="4041" indent="0" algn="just">
              <a:buNone/>
              <a:tabLst>
                <a:tab pos="282828" algn="l"/>
              </a:tabLst>
            </a:pPr>
            <a:r>
              <a:rPr lang="en-US" sz="1909" b="1" spc="-4" dirty="0">
                <a:latin typeface="Calibri" panose="020F0502020204030204" pitchFamily="34" charset="0"/>
                <a:cs typeface="Calibri" panose="020F0502020204030204" pitchFamily="34" charset="0"/>
              </a:rPr>
              <a:t>Note: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A high-level design document </a:t>
            </a:r>
            <a:r>
              <a:rPr lang="en-US"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will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usually include a high-  level architecture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diagram depicting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the components, interfaces and 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networks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that need to be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further </a:t>
            </a:r>
            <a:r>
              <a:rPr lang="en-US"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specified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or</a:t>
            </a:r>
            <a:r>
              <a:rPr lang="en-US" sz="1909" spc="4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developed.</a:t>
            </a:r>
            <a:endParaRPr lang="en-US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0152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D387D-E2D2-4A42-8AB7-2ACBD911A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7665" y="1296624"/>
            <a:ext cx="6128653" cy="1123447"/>
          </a:xfrm>
        </p:spPr>
        <p:txBody>
          <a:bodyPr/>
          <a:lstStyle/>
          <a:p>
            <a:r>
              <a:rPr lang="en-US" sz="3181" dirty="0">
                <a:latin typeface="Calibri" panose="020F0502020204030204" pitchFamily="34" charset="0"/>
                <a:cs typeface="Calibri" panose="020F0502020204030204" pitchFamily="34" charset="0"/>
              </a:rPr>
              <a:t>Levels of Design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200B-6186-4AE6-B9FA-696DE84AE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1078" y="2023883"/>
            <a:ext cx="7065547" cy="4060529"/>
          </a:xfrm>
        </p:spPr>
        <p:txBody>
          <a:bodyPr>
            <a:normAutofit/>
          </a:bodyPr>
          <a:lstStyle/>
          <a:p>
            <a:pPr marL="10101" indent="0" algn="just">
              <a:spcBef>
                <a:spcPts val="537"/>
              </a:spcBef>
              <a:buNone/>
              <a:tabLst>
                <a:tab pos="282323" algn="l"/>
                <a:tab pos="282828" algn="l"/>
              </a:tabLst>
            </a:pPr>
            <a:r>
              <a:rPr lang="en-US" sz="1909" b="1" spc="-55" dirty="0">
                <a:latin typeface="Calibri" panose="020F0502020204030204" pitchFamily="34" charset="0"/>
                <a:cs typeface="Calibri" panose="020F0502020204030204" pitchFamily="34" charset="0"/>
              </a:rPr>
              <a:t>Two </a:t>
            </a:r>
            <a:r>
              <a:rPr lang="en-US" sz="1909" b="1" dirty="0">
                <a:latin typeface="Calibri" panose="020F0502020204030204" pitchFamily="34" charset="0"/>
                <a:cs typeface="Calibri" panose="020F0502020204030204" pitchFamily="34" charset="0"/>
              </a:rPr>
              <a:t>basic Levels of</a:t>
            </a:r>
            <a:r>
              <a:rPr lang="en-US" sz="1909" b="1" spc="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b="1" spc="-4" dirty="0">
                <a:latin typeface="Calibri" panose="020F0502020204030204" pitchFamily="34" charset="0"/>
                <a:cs typeface="Calibri" panose="020F0502020204030204" pitchFamily="34" charset="0"/>
              </a:rPr>
              <a:t>Design:</a:t>
            </a:r>
            <a:endParaRPr lang="en-US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828" algn="just">
              <a:spcBef>
                <a:spcPts val="457"/>
              </a:spcBef>
              <a:buFont typeface="Wingdings" panose="05000000000000000000" pitchFamily="2" charset="2"/>
              <a:buChar char="v"/>
            </a:pPr>
            <a:r>
              <a:rPr lang="en-US" sz="1909" b="1" spc="-4" dirty="0">
                <a:latin typeface="Calibri" panose="020F0502020204030204" pitchFamily="34" charset="0"/>
                <a:cs typeface="Calibri" panose="020F0502020204030204" pitchFamily="34" charset="0"/>
              </a:rPr>
              <a:t>Detailed design </a:t>
            </a:r>
            <a:r>
              <a:rPr lang="en-US" sz="1909" b="1" dirty="0">
                <a:latin typeface="Calibri" panose="020F0502020204030204" pitchFamily="34" charset="0"/>
                <a:cs typeface="Calibri" panose="020F0502020204030204" pitchFamily="34" charset="0"/>
              </a:rPr>
              <a:t>(also: </a:t>
            </a:r>
            <a:r>
              <a:rPr lang="en-US" sz="1909" b="1" spc="-4" dirty="0">
                <a:latin typeface="Calibri" panose="020F0502020204030204" pitchFamily="34" charset="0"/>
                <a:cs typeface="Calibri" panose="020F0502020204030204" pitchFamily="34" charset="0"/>
              </a:rPr>
              <a:t>low-level</a:t>
            </a:r>
            <a:r>
              <a:rPr lang="en-US" sz="1909" b="1" spc="-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b="1" spc="-4" dirty="0">
                <a:latin typeface="Calibri" panose="020F0502020204030204" pitchFamily="34" charset="0"/>
                <a:cs typeface="Calibri" panose="020F0502020204030204" pitchFamily="34" charset="0"/>
              </a:rPr>
              <a:t>design)</a:t>
            </a:r>
            <a:r>
              <a:rPr lang="en-US" sz="190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282828" indent="-272727">
              <a:spcBef>
                <a:spcPts val="394"/>
              </a:spcBef>
              <a:tabLst>
                <a:tab pos="282323" algn="l"/>
                <a:tab pos="282828" algn="l"/>
              </a:tabLst>
            </a:pP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the inner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structure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of the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main</a:t>
            </a:r>
            <a:r>
              <a:rPr lang="en-US" sz="1909" spc="-83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modules</a:t>
            </a:r>
            <a:endParaRPr lang="en-US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2828" indent="-272727">
              <a:spcBef>
                <a:spcPts val="382"/>
              </a:spcBef>
              <a:tabLst>
                <a:tab pos="282323" algn="l"/>
                <a:tab pos="282828" algn="l"/>
              </a:tabLst>
            </a:pPr>
            <a:r>
              <a:rPr lang="en-US"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may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take the </a:t>
            </a:r>
            <a:r>
              <a:rPr lang="en-US" sz="1909" spc="-8" dirty="0">
                <a:latin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programming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language into</a:t>
            </a:r>
            <a:r>
              <a:rPr lang="en-US" sz="1909" spc="-88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account</a:t>
            </a:r>
          </a:p>
          <a:p>
            <a:pPr marL="282828" indent="-272727">
              <a:spcBef>
                <a:spcPts val="382"/>
              </a:spcBef>
              <a:tabLst>
                <a:tab pos="282323" algn="l"/>
                <a:tab pos="282828" algn="l"/>
              </a:tabLst>
            </a:pP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detailed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enough to be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implemented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in the </a:t>
            </a:r>
            <a:r>
              <a:rPr lang="en-US" sz="1909" spc="-4" dirty="0">
                <a:latin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en-US" sz="1909" spc="-36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909" dirty="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</a:p>
          <a:p>
            <a:pPr algn="just">
              <a:spcBef>
                <a:spcPts val="12"/>
              </a:spcBef>
            </a:pPr>
            <a:endParaRPr lang="en-US" sz="190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99245563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611</TotalTime>
  <Words>1350</Words>
  <Application>Microsoft Office PowerPoint</Application>
  <PresentationFormat>Custom</PresentationFormat>
  <Paragraphs>171</Paragraphs>
  <Slides>29</Slides>
  <Notes>8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Century Gothic</vt:lpstr>
      <vt:lpstr>Google Sans</vt:lpstr>
      <vt:lpstr>Times New Roman</vt:lpstr>
      <vt:lpstr>Wingdings</vt:lpstr>
      <vt:lpstr>Wingdings 3</vt:lpstr>
      <vt:lpstr>Wisp</vt:lpstr>
      <vt:lpstr>Software Design &amp; Architecture Lecture 1</vt:lpstr>
      <vt:lpstr>Software Design</vt:lpstr>
      <vt:lpstr>What is Design?</vt:lpstr>
      <vt:lpstr>What is Design?</vt:lpstr>
      <vt:lpstr>Software Design</vt:lpstr>
      <vt:lpstr>Software Design</vt:lpstr>
      <vt:lpstr>Why Design is so Important?</vt:lpstr>
      <vt:lpstr>Levels of Design</vt:lpstr>
      <vt:lpstr>Levels of Design</vt:lpstr>
      <vt:lpstr>Top-Down vs Bottom-Up Design</vt:lpstr>
      <vt:lpstr>Software Architecture</vt:lpstr>
      <vt:lpstr>What is Architecture?</vt:lpstr>
      <vt:lpstr>Architecture (Cont...)</vt:lpstr>
      <vt:lpstr>Why Architecture is important?</vt:lpstr>
      <vt:lpstr>Software Architecture</vt:lpstr>
      <vt:lpstr>Software Design Vs Architecture</vt:lpstr>
      <vt:lpstr>What is Software Architecture?</vt:lpstr>
      <vt:lpstr>Software Design Vs Architecture</vt:lpstr>
      <vt:lpstr>Software Design Vs Architecture</vt:lpstr>
      <vt:lpstr>Engineering Problem Solving</vt:lpstr>
      <vt:lpstr>Activity </vt:lpstr>
      <vt:lpstr>PowerPoint Presentation</vt:lpstr>
      <vt:lpstr>Why study Software Engineering Design ?</vt:lpstr>
      <vt:lpstr>Why study Software Engineering Design</vt:lpstr>
      <vt:lpstr>Product Development Perspective</vt:lpstr>
      <vt:lpstr>Project Management Perspective</vt:lpstr>
      <vt:lpstr>Software Design Challenges</vt:lpstr>
      <vt:lpstr>Roles Of The Software Designer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  Introduction</dc:title>
  <dc:creator>Fawad</dc:creator>
  <cp:lastModifiedBy>Hafiza Maria Kiran</cp:lastModifiedBy>
  <cp:revision>65</cp:revision>
  <dcterms:created xsi:type="dcterms:W3CDTF">2018-09-01T09:32:44Z</dcterms:created>
  <dcterms:modified xsi:type="dcterms:W3CDTF">2024-10-20T09:53:54Z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2014-01-22T00:00:00Z</vt:filetime>
  </property>
  <property fmtid="{D5CDD505-2E9C-101B-9397-08002B2CF9AE}" pid="3" name="LastSaved">
    <vt:filetime>2018-09-01T00:00:00Z</vt:filetime>
  </property>
</Properties>
</file>