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sldIdLst>
    <p:sldId id="256" r:id="rId2"/>
    <p:sldId id="337" r:id="rId3"/>
    <p:sldId id="325" r:id="rId4"/>
    <p:sldId id="326" r:id="rId5"/>
    <p:sldId id="327" r:id="rId6"/>
    <p:sldId id="258" r:id="rId7"/>
    <p:sldId id="339" r:id="rId8"/>
    <p:sldId id="262" r:id="rId9"/>
    <p:sldId id="263" r:id="rId10"/>
    <p:sldId id="264" r:id="rId11"/>
    <p:sldId id="265" r:id="rId12"/>
    <p:sldId id="266" r:id="rId13"/>
    <p:sldId id="259" r:id="rId14"/>
    <p:sldId id="260" r:id="rId15"/>
    <p:sldId id="340" r:id="rId16"/>
    <p:sldId id="328" r:id="rId17"/>
    <p:sldId id="329" r:id="rId18"/>
    <p:sldId id="261" r:id="rId19"/>
    <p:sldId id="330" r:id="rId20"/>
    <p:sldId id="334" r:id="rId21"/>
    <p:sldId id="333" r:id="rId22"/>
    <p:sldId id="332" r:id="rId23"/>
    <p:sldId id="341" r:id="rId24"/>
    <p:sldId id="344" r:id="rId25"/>
    <p:sldId id="348" r:id="rId26"/>
    <p:sldId id="342" r:id="rId27"/>
    <p:sldId id="343" r:id="rId28"/>
    <p:sldId id="349" r:id="rId29"/>
    <p:sldId id="350" r:id="rId30"/>
    <p:sldId id="346" r:id="rId31"/>
    <p:sldId id="34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117CA-B32F-4770-9036-53E258D75BCD}" type="datetimeFigureOut">
              <a:rPr lang="en-PK" smtClean="0"/>
              <a:t>21/03/2025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10F40-800C-430F-8F15-B5C19690CBB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00501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FB-4498-4FBD-9D3C-EAA38943F56C}" type="datetimeFigureOut">
              <a:rPr lang="en-PK" smtClean="0"/>
              <a:t>21/03/2025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2916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FB-4498-4FBD-9D3C-EAA38943F56C}" type="datetimeFigureOut">
              <a:rPr lang="en-PK" smtClean="0"/>
              <a:t>21/03/2025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1678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FB-4498-4FBD-9D3C-EAA38943F56C}" type="datetimeFigureOut">
              <a:rPr lang="en-PK" smtClean="0"/>
              <a:t>21/03/2025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8861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FB-4498-4FBD-9D3C-EAA38943F56C}" type="datetimeFigureOut">
              <a:rPr lang="en-PK" smtClean="0"/>
              <a:t>21/03/2025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64852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FB-4498-4FBD-9D3C-EAA38943F56C}" type="datetimeFigureOut">
              <a:rPr lang="en-PK" smtClean="0"/>
              <a:t>21/03/2025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2265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FB-4498-4FBD-9D3C-EAA38943F56C}" type="datetimeFigureOut">
              <a:rPr lang="en-PK" smtClean="0"/>
              <a:t>21/03/2025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36911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FB-4498-4FBD-9D3C-EAA38943F56C}" type="datetimeFigureOut">
              <a:rPr lang="en-PK" smtClean="0"/>
              <a:t>21/03/2025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22663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FB-4498-4FBD-9D3C-EAA38943F56C}" type="datetimeFigureOut">
              <a:rPr lang="en-PK" smtClean="0"/>
              <a:t>21/03/2025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592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FB-4498-4FBD-9D3C-EAA38943F56C}" type="datetimeFigureOut">
              <a:rPr lang="en-PK" smtClean="0"/>
              <a:t>21/03/2025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6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FB-4498-4FBD-9D3C-EAA38943F56C}" type="datetimeFigureOut">
              <a:rPr lang="en-PK" smtClean="0"/>
              <a:t>21/03/2025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0840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FB-4498-4FBD-9D3C-EAA38943F56C}" type="datetimeFigureOut">
              <a:rPr lang="en-PK" smtClean="0"/>
              <a:t>21/03/2025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8033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FB-4498-4FBD-9D3C-EAA38943F56C}" type="datetimeFigureOut">
              <a:rPr lang="en-PK" smtClean="0"/>
              <a:t>21/03/2025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4393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FB-4498-4FBD-9D3C-EAA38943F56C}" type="datetimeFigureOut">
              <a:rPr lang="en-PK" smtClean="0"/>
              <a:t>21/03/2025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2565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FB-4498-4FBD-9D3C-EAA38943F56C}" type="datetimeFigureOut">
              <a:rPr lang="en-PK" smtClean="0"/>
              <a:t>21/03/2025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2307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FB-4498-4FBD-9D3C-EAA38943F56C}" type="datetimeFigureOut">
              <a:rPr lang="en-PK" smtClean="0"/>
              <a:t>21/03/2025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4539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54FB-4498-4FBD-9D3C-EAA38943F56C}" type="datetimeFigureOut">
              <a:rPr lang="en-PK" smtClean="0"/>
              <a:t>21/03/2025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0098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54FB-4498-4FBD-9D3C-EAA38943F56C}" type="datetimeFigureOut">
              <a:rPr lang="en-PK" smtClean="0"/>
              <a:t>21/03/2025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9CCD222-DCA4-4ABB-8E5C-F4EA47E346B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7097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hizer.hayat@ucp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A6C8-8B8A-423E-9F04-8D97B5525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383" y="1148758"/>
            <a:ext cx="7090774" cy="1799681"/>
          </a:xfrm>
        </p:spPr>
        <p:txBody>
          <a:bodyPr>
            <a:noAutofit/>
          </a:bodyPr>
          <a:lstStyle/>
          <a:p>
            <a:pPr algn="ctr"/>
            <a:r>
              <a:rPr lang="en-US" sz="3627" dirty="0"/>
              <a:t>Software</a:t>
            </a:r>
            <a:br>
              <a:rPr lang="en-US" sz="3627" dirty="0"/>
            </a:br>
            <a:r>
              <a:rPr lang="en-US" sz="3627" dirty="0"/>
              <a:t>Design &amp; Architecture</a:t>
            </a:r>
            <a:br>
              <a:rPr lang="en-US" sz="3627" dirty="0"/>
            </a:br>
            <a:r>
              <a:rPr lang="en-US" sz="3627" dirty="0"/>
              <a:t>Lecture 2</a:t>
            </a:r>
            <a:endParaRPr lang="x-none" sz="3627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86CB4-AF0E-4376-81B0-4DCFB09E3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0187" y="3667616"/>
            <a:ext cx="7669904" cy="2248921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1632" dirty="0">
                <a:latin typeface="Calibri" panose="020F0502020204030204" pitchFamily="34" charset="0"/>
                <a:cs typeface="Calibri" panose="020F0502020204030204" pitchFamily="34" charset="0"/>
              </a:rPr>
              <a:t>SESD-2222</a:t>
            </a:r>
          </a:p>
          <a:p>
            <a:pPr algn="ctr"/>
            <a:r>
              <a:rPr lang="en-US" sz="1632" dirty="0">
                <a:latin typeface="Calibri" panose="020F0502020204030204" pitchFamily="34" charset="0"/>
                <a:cs typeface="Calibri" panose="020F0502020204030204" pitchFamily="34" charset="0"/>
              </a:rPr>
              <a:t>Fall 2024</a:t>
            </a:r>
          </a:p>
          <a:p>
            <a:r>
              <a:rPr lang="en-US" sz="2358" dirty="0">
                <a:latin typeface="Calibri" panose="020F0502020204030204" pitchFamily="34" charset="0"/>
                <a:cs typeface="Calibri" panose="020F0502020204030204" pitchFamily="34" charset="0"/>
              </a:rPr>
              <a:t>M Khizar Hayat</a:t>
            </a:r>
          </a:p>
          <a:p>
            <a:r>
              <a:rPr lang="en-US" sz="2358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Khizer.hayat@ucp.edu.pk</a:t>
            </a:r>
            <a:endParaRPr lang="en-US" sz="2358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358" dirty="0">
                <a:latin typeface="Calibri" panose="020F0502020204030204" pitchFamily="34" charset="0"/>
                <a:cs typeface="Calibri" panose="020F0502020204030204" pitchFamily="34" charset="0"/>
              </a:rPr>
              <a:t>Office: Building D, 2</a:t>
            </a:r>
            <a:r>
              <a:rPr lang="en-US" sz="2358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358" dirty="0">
                <a:latin typeface="Calibri" panose="020F0502020204030204" pitchFamily="34" charset="0"/>
                <a:cs typeface="Calibri" panose="020F0502020204030204" pitchFamily="34" charset="0"/>
              </a:rPr>
              <a:t> floor</a:t>
            </a:r>
          </a:p>
          <a:p>
            <a:r>
              <a:rPr lang="en-US" sz="2358" b="1" dirty="0">
                <a:latin typeface="Calibri" panose="020F0502020204030204" pitchFamily="34" charset="0"/>
                <a:cs typeface="Calibri" panose="020F0502020204030204" pitchFamily="34" charset="0"/>
              </a:rPr>
              <a:t>OFFICE HOURS:  Tuesday : 02:00 PM- 04:00 PM</a:t>
            </a:r>
          </a:p>
          <a:p>
            <a:r>
              <a:rPr lang="en-US" sz="2358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Friday: 11:00 AM- 01:00 PM</a:t>
            </a:r>
          </a:p>
          <a:p>
            <a:endParaRPr lang="x-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094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F72D-FF07-4B4C-94A9-6245EAFA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004" y="584354"/>
            <a:ext cx="8911687" cy="1280890"/>
          </a:xfrm>
        </p:spPr>
        <p:txBody>
          <a:bodyPr/>
          <a:lstStyle/>
          <a:p>
            <a:r>
              <a:rPr lang="en-US" dirty="0"/>
              <a:t>Software Design Goals : Correctness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5A054-7A61-4A9D-A03B-6A2646AC8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33" y="1520687"/>
            <a:ext cx="10037334" cy="4562060"/>
          </a:xfrm>
        </p:spPr>
        <p:txBody>
          <a:bodyPr>
            <a:normAutofit/>
          </a:bodyPr>
          <a:lstStyle/>
          <a:p>
            <a:pPr marL="355600" algn="just"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Software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400" b="1" spc="-5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correct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it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satisfies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en-US" sz="24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requirements.</a:t>
            </a:r>
          </a:p>
          <a:p>
            <a:pPr algn="just">
              <a:spcBef>
                <a:spcPts val="5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algn="just">
              <a:tabLst>
                <a:tab pos="354965" algn="l"/>
                <a:tab pos="35560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more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specific a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question,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more precisely we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 verify  the correctness of a design that answers</a:t>
            </a:r>
            <a:r>
              <a:rPr lang="en-US" sz="2400" spc="-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</a:p>
          <a:p>
            <a:pPr algn="just">
              <a:spcBef>
                <a:spcPts val="5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algn="just">
              <a:spcBef>
                <a:spcPts val="5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Precise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imprecise</a:t>
            </a:r>
            <a:r>
              <a:rPr lang="en-US" sz="2400" spc="-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questions:</a:t>
            </a:r>
          </a:p>
          <a:p>
            <a:pPr marL="812164" lvl="1" indent="-342900" algn="just">
              <a:spcBef>
                <a:spcPts val="495"/>
              </a:spcBef>
              <a:tabLst>
                <a:tab pos="814069" algn="l"/>
                <a:tab pos="814705" algn="l"/>
              </a:tabLst>
            </a:pPr>
            <a:r>
              <a:rPr lang="en-US" sz="2400" spc="5" dirty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number adds to 3 to get 5?</a:t>
            </a:r>
            <a:r>
              <a:rPr lang="en-US" sz="2400" spc="-1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(precise)</a:t>
            </a:r>
          </a:p>
          <a:p>
            <a:pPr marL="812165" lvl="1" indent="-342900" algn="just">
              <a:spcBef>
                <a:spcPts val="480"/>
              </a:spcBef>
              <a:tabLst>
                <a:tab pos="756285" algn="l"/>
                <a:tab pos="756920" algn="l"/>
              </a:tabLst>
            </a:pPr>
            <a:r>
              <a:rPr lang="en-US" sz="2400" spc="5" dirty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sz="2400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bridge</a:t>
            </a:r>
            <a:r>
              <a:rPr lang="en-US" sz="2400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en-US"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gets</a:t>
            </a:r>
            <a:r>
              <a:rPr lang="en-US" sz="2400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cars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5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2400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point</a:t>
            </a:r>
            <a:r>
              <a:rPr lang="en-US" sz="2400" spc="-1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spc="-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point</a:t>
            </a:r>
            <a:r>
              <a:rPr lang="en-US" sz="2400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B?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(imprecise)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algn="just">
              <a:spcBef>
                <a:spcPts val="148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Correctness of design usually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means </a:t>
            </a:r>
            <a:r>
              <a:rPr lang="en-US" sz="2400" b="1" spc="-5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sufficient</a:t>
            </a:r>
            <a:r>
              <a:rPr lang="en-US" sz="2400" b="1" spc="-90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spc="-5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5248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3662-5EC3-44F7-B404-35979C87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003" y="663866"/>
            <a:ext cx="8911687" cy="1280890"/>
          </a:xfrm>
        </p:spPr>
        <p:txBody>
          <a:bodyPr/>
          <a:lstStyle/>
          <a:p>
            <a:r>
              <a:rPr lang="en-US" dirty="0"/>
              <a:t>Approaches to Correctness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1388-DD85-485F-B0A6-BBEA56071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507" y="1696278"/>
            <a:ext cx="9973850" cy="4823791"/>
          </a:xfrm>
        </p:spPr>
        <p:txBody>
          <a:bodyPr/>
          <a:lstStyle/>
          <a:p>
            <a:pPr marL="12700" indent="0">
              <a:spcBef>
                <a:spcPts val="400"/>
              </a:spcBef>
              <a:buNone/>
              <a:tabLst>
                <a:tab pos="354965" algn="l"/>
                <a:tab pos="355600" algn="l"/>
              </a:tabLst>
            </a:pPr>
            <a:r>
              <a:rPr lang="en-US" sz="2400" b="1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can we know that a design is correct or even sufficient?</a:t>
            </a:r>
          </a:p>
          <a:p>
            <a:pPr marL="355600">
              <a:spcBef>
                <a:spcPts val="400"/>
              </a:spcBef>
              <a:tabLst>
                <a:tab pos="354965" algn="l"/>
                <a:tab pos="355600" algn="l"/>
              </a:tabLst>
            </a:pPr>
            <a:r>
              <a:rPr lang="en-US" sz="2400" b="1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Informal</a:t>
            </a:r>
            <a:r>
              <a:rPr lang="en-US" sz="2400" b="1" spc="-14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spc="-1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Approaches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2165" marR="5080" lvl="1" indent="-342900">
              <a:lnSpc>
                <a:spcPts val="2160"/>
              </a:lnSpc>
              <a:spcBef>
                <a:spcPts val="530"/>
              </a:spcBef>
              <a:tabLst>
                <a:tab pos="756285" algn="l"/>
                <a:tab pos="756920" algn="l"/>
                <a:tab pos="1160145" algn="l"/>
                <a:tab pos="1539240" algn="l"/>
                <a:tab pos="2720340" algn="l"/>
                <a:tab pos="3238500" algn="l"/>
                <a:tab pos="3684904" algn="l"/>
                <a:tab pos="4486910" algn="l"/>
                <a:tab pos="5287010" algn="l"/>
                <a:tab pos="5735320" algn="l"/>
                <a:tab pos="6717665" algn="l"/>
              </a:tabLst>
            </a:pPr>
            <a:r>
              <a:rPr lang="en-US" sz="2000" spc="-14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	be	</a:t>
            </a:r>
            <a:r>
              <a:rPr lang="en-US" sz="2000" spc="-1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onvi</a:t>
            </a:r>
            <a:r>
              <a:rPr lang="en-US" sz="2000" spc="-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ced	</a:t>
            </a:r>
            <a:r>
              <a:rPr lang="en-US" sz="2000" spc="-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hat	</a:t>
            </a:r>
            <a:r>
              <a:rPr lang="en-US" sz="2000" spc="-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	des</a:t>
            </a:r>
            <a:r>
              <a:rPr lang="en-US" sz="2000" spc="-1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	cov</a:t>
            </a:r>
            <a:r>
              <a:rPr lang="en-US" sz="2000" spc="-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	the	requ</a:t>
            </a:r>
            <a:r>
              <a:rPr lang="en-US" sz="2000" spc="-1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	func</a:t>
            </a:r>
            <a:r>
              <a:rPr lang="en-US" sz="2000" spc="-1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ional</a:t>
            </a:r>
            <a:r>
              <a:rPr lang="en-US" sz="2000" spc="-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spc="-15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  <a:r>
              <a:rPr lang="en-US" sz="20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(Sufficient</a:t>
            </a:r>
            <a:r>
              <a:rPr lang="en-US" sz="2000" spc="-7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Design)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5"/>
              </a:spcBef>
            </a:pPr>
            <a:endParaRPr lang="en-US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>
              <a:tabLst>
                <a:tab pos="354965" algn="l"/>
                <a:tab pos="3556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Formal</a:t>
            </a:r>
            <a:r>
              <a:rPr lang="en-US" sz="2400" b="1" spc="-16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spc="-1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Approaches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2165" marR="5080" lvl="1" indent="-342900">
              <a:lnSpc>
                <a:spcPts val="2270"/>
              </a:lnSpc>
              <a:spcBef>
                <a:spcPts val="545"/>
              </a:spcBef>
              <a:tabLst>
                <a:tab pos="756285" algn="l"/>
                <a:tab pos="756920" algn="l"/>
              </a:tabLst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Involve applying logic to analyzing the </a:t>
            </a:r>
            <a:r>
              <a:rPr lang="en-US" sz="2100" spc="-1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way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1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variables</a:t>
            </a:r>
            <a:r>
              <a:rPr lang="en-US" sz="2100" spc="-2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</a:t>
            </a:r>
          </a:p>
          <a:p>
            <a:pPr marL="812165" lvl="1" indent="-342900">
              <a:spcBef>
                <a:spcPts val="219"/>
              </a:spcBef>
              <a:tabLst>
                <a:tab pos="756285" algn="l"/>
                <a:tab pos="756920" algn="l"/>
              </a:tabLst>
            </a:pPr>
            <a:r>
              <a:rPr lang="en-US" sz="21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Usually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applied </a:t>
            </a:r>
            <a:r>
              <a:rPr lang="en-US" sz="21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design enters the detailed</a:t>
            </a:r>
            <a:r>
              <a:rPr lang="en-US" sz="2100" spc="-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stage</a:t>
            </a:r>
          </a:p>
          <a:p>
            <a:pPr marL="812165" lvl="1" indent="-342900">
              <a:spcBef>
                <a:spcPts val="219"/>
              </a:spcBef>
              <a:tabLst>
                <a:tab pos="756285" algn="l"/>
                <a:tab pos="756920" algn="l"/>
              </a:tabLst>
            </a:pPr>
            <a:r>
              <a:rPr lang="en-US" sz="21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(Testing, Inspection </a:t>
            </a:r>
            <a:r>
              <a:rPr lang="en-US" sz="2100" spc="-5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1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7310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6948-0BD3-4A7F-926B-73FE02FD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624110"/>
            <a:ext cx="8911687" cy="1280890"/>
          </a:xfrm>
        </p:spPr>
        <p:txBody>
          <a:bodyPr/>
          <a:lstStyle/>
          <a:p>
            <a:r>
              <a:rPr lang="en-US" dirty="0"/>
              <a:t>Informal Approach: Sufficient Design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29D391-CE1E-494E-9903-48364ADCA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592" y="1465470"/>
            <a:ext cx="8097078" cy="5209120"/>
          </a:xfrm>
        </p:spPr>
      </p:pic>
    </p:spTree>
    <p:extLst>
      <p:ext uri="{BB962C8B-B14F-4D97-AF65-F5344CB8AC3E}">
        <p14:creationId xmlns:p14="http://schemas.microsoft.com/office/powerpoint/2010/main" val="1349205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F4AB-E8F8-428D-BC2B-089D2D2EC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330" y="682487"/>
            <a:ext cx="9001340" cy="735495"/>
          </a:xfrm>
        </p:spPr>
        <p:txBody>
          <a:bodyPr/>
          <a:lstStyle/>
          <a:p>
            <a:r>
              <a:rPr lang="en-US" dirty="0"/>
              <a:t>Software Design Goals: Robustness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1E93B-E911-426E-9D82-3FC5E54F2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020" y="1736035"/>
            <a:ext cx="10159380" cy="4625008"/>
          </a:xfrm>
        </p:spPr>
        <p:txBody>
          <a:bodyPr>
            <a:normAutofit/>
          </a:bodyPr>
          <a:lstStyle/>
          <a:p>
            <a:pPr marL="355600" marR="5080" algn="just"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Robustness --- ability to handle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anomalous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situations even</a:t>
            </a:r>
            <a:r>
              <a:rPr lang="en-US" sz="2400" spc="-1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 the presence of</a:t>
            </a:r>
            <a:r>
              <a:rPr lang="en-US" sz="24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errors (Fault tolerant)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algn="just">
              <a:tabLst>
                <a:tab pos="354965" algn="l"/>
                <a:tab pos="355600" algn="l"/>
              </a:tabLst>
            </a:pPr>
            <a:r>
              <a:rPr lang="en-US" sz="2400" b="1" spc="-1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Sources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400" b="1" spc="-1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en-US" sz="2400" b="1" spc="-4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???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algn="just"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Faulty</a:t>
            </a:r>
            <a:r>
              <a:rPr lang="en-US" sz="2400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</a:p>
          <a:p>
            <a:pPr marL="812165" lvl="1" indent="-342900" algn="just">
              <a:spcBef>
                <a:spcPts val="500"/>
              </a:spcBef>
              <a:tabLst>
                <a:tab pos="756285" algn="l"/>
                <a:tab pos="756920" algn="l"/>
              </a:tabLst>
            </a:pPr>
            <a:r>
              <a:rPr 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US" sz="2000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</a:p>
          <a:p>
            <a:pPr marL="812165" lvl="1" indent="-342900" algn="just">
              <a:spcBef>
                <a:spcPts val="480"/>
              </a:spcBef>
              <a:tabLst>
                <a:tab pos="756285" algn="l"/>
                <a:tab pos="756920" algn="l"/>
              </a:tabLs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Inputs not </a:t>
            </a:r>
            <a:r>
              <a:rPr lang="en-US" sz="2000" spc="5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Users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(Function </a:t>
            </a:r>
            <a:r>
              <a:rPr 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r>
              <a:rPr lang="en-US" sz="2000" spc="-1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55600" algn="just">
              <a:spcBef>
                <a:spcPts val="56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Developer</a:t>
            </a:r>
            <a:r>
              <a:rPr lang="en-US" sz="2400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errors</a:t>
            </a:r>
          </a:p>
          <a:p>
            <a:pPr marL="812165" lvl="1" indent="-342900" algn="just">
              <a:spcBef>
                <a:spcPts val="495"/>
              </a:spcBef>
              <a:tabLst>
                <a:tab pos="756285" algn="l"/>
                <a:tab pos="756920" algn="l"/>
              </a:tabLst>
            </a:pPr>
            <a:r>
              <a:rPr 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Faulty</a:t>
            </a:r>
            <a:r>
              <a:rPr lang="en-US" sz="20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</a:p>
          <a:p>
            <a:pPr marL="812165" lvl="1" indent="-342900" algn="just">
              <a:spcBef>
                <a:spcPts val="480"/>
              </a:spcBef>
              <a:tabLst>
                <a:tab pos="756285" algn="l"/>
                <a:tab pos="756920" algn="l"/>
              </a:tabLst>
            </a:pPr>
            <a:r>
              <a:rPr 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Faulty</a:t>
            </a:r>
            <a:r>
              <a:rPr lang="en-US" sz="20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40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3A1-6F88-4BEC-A5CD-9ECFCD2B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751" y="602920"/>
            <a:ext cx="8911687" cy="1280890"/>
          </a:xfrm>
        </p:spPr>
        <p:txBody>
          <a:bodyPr/>
          <a:lstStyle/>
          <a:p>
            <a:r>
              <a:rPr lang="en-US" dirty="0"/>
              <a:t>Software Design Goals: Flexibility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12A59-07D4-425C-8CE5-BA855739C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0338"/>
            <a:ext cx="10823713" cy="4813714"/>
          </a:xfrm>
        </p:spPr>
        <p:txBody>
          <a:bodyPr/>
          <a:lstStyle/>
          <a:p>
            <a:pPr fontAlgn="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080" indent="-285750"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Flexible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</a:t>
            </a:r>
            <a:r>
              <a:rPr lang="en-US" sz="24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implies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design that can easily </a:t>
            </a:r>
            <a:r>
              <a:rPr lang="en-US" sz="24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accommodate 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400" spc="-2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Aspects of Flexibility</a:t>
            </a:r>
            <a:b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 more of the same kind of functionality</a:t>
            </a:r>
          </a:p>
          <a:p>
            <a:pPr marL="400050" lvl="1" indent="0">
              <a:buNone/>
            </a:pPr>
            <a:r>
              <a:rPr lang="en-US" sz="18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</a:t>
            </a:r>
            <a:r>
              <a:rPr lang="en-US" sz="1800" b="1" i="1" spc="-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ple (bank</a:t>
            </a:r>
            <a:r>
              <a:rPr lang="en-US" sz="1800" b="1" i="1" spc="-2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 </a:t>
            </a:r>
            <a:r>
              <a:rPr lang="en-US" sz="1800" b="1" i="1" spc="-1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pplic</a:t>
            </a:r>
            <a:r>
              <a:rPr lang="en-US" sz="1800" b="1" i="1" spc="-1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800" b="1" i="1" spc="-2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1800" b="1" i="1" spc="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handle </a:t>
            </a:r>
            <a:r>
              <a:rPr lang="en-US" sz="1800" spc="-2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ore kinds of	acco</a:t>
            </a:r>
            <a:r>
              <a:rPr lang="en-US" sz="1800" spc="-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spc="-2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sz="18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having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change the existing design or</a:t>
            </a:r>
            <a:r>
              <a:rPr lang="en-US" sz="1800" spc="-18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Adding different functionality</a:t>
            </a:r>
          </a:p>
          <a:p>
            <a:pPr marL="400050" lvl="1" indent="0">
              <a:buNone/>
            </a:pPr>
            <a:r>
              <a:rPr lang="en-US" sz="1800" b="1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 </a:t>
            </a:r>
            <a:r>
              <a:rPr lang="en-US" sz="18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withdraw function </a:t>
            </a:r>
            <a:r>
              <a:rPr lang="en-US" sz="1800" spc="-1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8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existing deposit functionality </a:t>
            </a:r>
            <a:r>
              <a:rPr lang="en-US" sz="1800" spc="-1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Changing functionality</a:t>
            </a:r>
          </a:p>
          <a:p>
            <a:pPr marL="0" indent="0">
              <a:buNone/>
            </a:pPr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CF135DA4-0EBD-4D4A-A8DD-61C4AD875706}"/>
              </a:ext>
            </a:extLst>
          </p:cNvPr>
          <p:cNvSpPr/>
          <p:nvPr/>
        </p:nvSpPr>
        <p:spPr>
          <a:xfrm>
            <a:off x="8729869" y="2554808"/>
            <a:ext cx="3127513" cy="3514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0867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0A82-1A31-4837-9CE1-7D69F6C6D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60" y="504840"/>
            <a:ext cx="10288188" cy="1270951"/>
          </a:xfrm>
        </p:spPr>
        <p:txBody>
          <a:bodyPr>
            <a:normAutofit/>
          </a:bodyPr>
          <a:lstStyle/>
          <a:p>
            <a:r>
              <a:rPr lang="en-US" sz="3200" spc="-20" dirty="0"/>
              <a:t>Flexibility: </a:t>
            </a:r>
            <a:r>
              <a:rPr lang="en-US" sz="3200" spc="-114" dirty="0"/>
              <a:t>Designs </a:t>
            </a:r>
            <a:r>
              <a:rPr lang="en-US" sz="3200" spc="45" dirty="0"/>
              <a:t>for </a:t>
            </a:r>
            <a:r>
              <a:rPr lang="en-US" sz="3200" spc="-10" dirty="0"/>
              <a:t>Adding </a:t>
            </a:r>
            <a:r>
              <a:rPr lang="en-US" sz="3200" spc="105" dirty="0"/>
              <a:t>More</a:t>
            </a:r>
            <a:r>
              <a:rPr lang="en-US" sz="3200" spc="-5" dirty="0"/>
              <a:t> </a:t>
            </a:r>
            <a:r>
              <a:rPr lang="en-US" sz="3200" spc="30" dirty="0"/>
              <a:t>of  </a:t>
            </a:r>
            <a:r>
              <a:rPr lang="en-US" sz="3200" spc="-10" dirty="0"/>
              <a:t>the </a:t>
            </a:r>
            <a:r>
              <a:rPr lang="en-US" sz="3200" spc="-20" dirty="0"/>
              <a:t>Same </a:t>
            </a:r>
            <a:r>
              <a:rPr lang="en-US" sz="3200" spc="-35" dirty="0"/>
              <a:t>Kind </a:t>
            </a:r>
            <a:r>
              <a:rPr lang="en-US" sz="3200" spc="30" dirty="0"/>
              <a:t>of</a:t>
            </a:r>
            <a:r>
              <a:rPr lang="en-US" sz="3200" spc="-10" dirty="0"/>
              <a:t> </a:t>
            </a:r>
            <a:r>
              <a:rPr lang="en-US" sz="3200" spc="-60" dirty="0"/>
              <a:t>Functionality</a:t>
            </a:r>
            <a:endParaRPr lang="en-PK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61B6F-355D-4DB4-99E1-7EE95FA24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760" y="1908725"/>
            <a:ext cx="9718344" cy="424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40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CE88-67BC-4130-A90B-FE64526B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955" y="614971"/>
            <a:ext cx="9968748" cy="1164884"/>
          </a:xfrm>
        </p:spPr>
        <p:txBody>
          <a:bodyPr>
            <a:normAutofit fontScale="90000"/>
          </a:bodyPr>
          <a:lstStyle/>
          <a:p>
            <a:r>
              <a:rPr lang="en-US" spc="-20" dirty="0"/>
              <a:t>Flexibility: </a:t>
            </a:r>
            <a:r>
              <a:rPr lang="en-US" spc="-75" dirty="0"/>
              <a:t>Design </a:t>
            </a:r>
            <a:r>
              <a:rPr lang="en-US" spc="45" dirty="0"/>
              <a:t>for </a:t>
            </a:r>
            <a:r>
              <a:rPr lang="en-US" spc="-10" dirty="0"/>
              <a:t>Adding </a:t>
            </a:r>
            <a:r>
              <a:rPr lang="en-US" spc="5" dirty="0"/>
              <a:t>Different  </a:t>
            </a:r>
            <a:r>
              <a:rPr lang="en-US" spc="-60" dirty="0"/>
              <a:t>Functionality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C2595-212D-4FE5-AEAC-D39CF85E9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754" y="1779855"/>
            <a:ext cx="10175150" cy="4978754"/>
          </a:xfrm>
        </p:spPr>
        <p:txBody>
          <a:bodyPr/>
          <a:lstStyle/>
          <a:p>
            <a:pPr algn="just"/>
            <a:r>
              <a:rPr lang="en-US" sz="18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Case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1:</a:t>
            </a:r>
            <a:r>
              <a:rPr lang="en-US" sz="1800" b="1" dirty="0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Handled by adding the new method to an existing set  of methods of a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b="1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2:</a:t>
            </a:r>
            <a:r>
              <a:rPr lang="en-US" sz="2000" b="1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adding functionality through a base</a:t>
            </a:r>
            <a:r>
              <a:rPr lang="en-US" sz="20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</a:p>
          <a:p>
            <a:endParaRPr lang="en-US" sz="1800" dirty="0">
              <a:latin typeface="Times New Roman"/>
              <a:cs typeface="Times New Roman"/>
            </a:endParaRP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B4794-963A-44D4-9E1D-4FB74BD5F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770" y="2268529"/>
            <a:ext cx="5838619" cy="1160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85725E-65AF-4188-959D-080585D0E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237" y="4066257"/>
            <a:ext cx="6445526" cy="205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04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813F-7037-42BE-B20D-9016EE8F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817" y="563094"/>
            <a:ext cx="9160366" cy="767368"/>
          </a:xfrm>
        </p:spPr>
        <p:txBody>
          <a:bodyPr/>
          <a:lstStyle/>
          <a:p>
            <a:r>
              <a:rPr lang="en-US" sz="3600" spc="-20" dirty="0"/>
              <a:t>Flexibility: </a:t>
            </a:r>
            <a:r>
              <a:rPr lang="en-US" sz="3600" spc="-65" dirty="0"/>
              <a:t>Changing</a:t>
            </a:r>
            <a:r>
              <a:rPr lang="en-US" sz="3600" spc="80" dirty="0"/>
              <a:t> </a:t>
            </a:r>
            <a:r>
              <a:rPr lang="en-US" sz="3600" spc="-70" dirty="0"/>
              <a:t>Functionality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7B7F5-EF07-4A61-9A56-6439EB7EB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264" y="1540188"/>
            <a:ext cx="10331658" cy="4754717"/>
          </a:xfrm>
        </p:spPr>
        <p:txBody>
          <a:bodyPr/>
          <a:lstStyle/>
          <a:p>
            <a:r>
              <a:rPr lang="en-US" sz="24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Flexible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enough to </a:t>
            </a:r>
            <a:r>
              <a:rPr lang="en-US" sz="24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accommodate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functionality</a:t>
            </a:r>
            <a:r>
              <a:rPr lang="en-US" sz="2400" spc="-13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changing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6B89B-68EF-4295-AF6D-9D4129006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343" y="2363405"/>
            <a:ext cx="7597283" cy="362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28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60B0-E3BF-4537-A604-06EA9124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886" y="610858"/>
            <a:ext cx="8961583" cy="939647"/>
          </a:xfrm>
        </p:spPr>
        <p:txBody>
          <a:bodyPr/>
          <a:lstStyle/>
          <a:p>
            <a:r>
              <a:rPr lang="en-US" dirty="0"/>
              <a:t>Reusability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3D7B-574F-4FB3-B2A5-CE072141D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886" y="1550505"/>
            <a:ext cx="9692309" cy="4283766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algn="just">
              <a:spcBef>
                <a:spcPts val="100"/>
              </a:spcBef>
              <a:tabLst>
                <a:tab pos="35560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Designing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system such that </a:t>
            </a:r>
            <a:r>
              <a:rPr lang="en-US" sz="2400" b="1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components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a  developed </a:t>
            </a:r>
            <a:r>
              <a:rPr lang="en-US" sz="24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be </a:t>
            </a:r>
            <a:r>
              <a:rPr lang="en-US" sz="2400" b="1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again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developing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 applications</a:t>
            </a:r>
          </a:p>
          <a:p>
            <a:pPr algn="just">
              <a:spcBef>
                <a:spcPts val="5"/>
              </a:spcBef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algn="just">
              <a:tabLst>
                <a:tab pos="35560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Reusability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an </a:t>
            </a:r>
            <a:r>
              <a:rPr lang="en-US" sz="24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important factor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producing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 cost  </a:t>
            </a:r>
            <a:r>
              <a:rPr lang="en-US" sz="24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applications.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C9126858-F12E-4836-A944-9E3CE1B52BEB}"/>
              </a:ext>
            </a:extLst>
          </p:cNvPr>
          <p:cNvSpPr/>
          <p:nvPr/>
        </p:nvSpPr>
        <p:spPr>
          <a:xfrm>
            <a:off x="4744212" y="4013155"/>
            <a:ext cx="2703576" cy="1685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97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80A1-8729-43A0-8125-DF37BE5D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769" y="589598"/>
            <a:ext cx="8552153" cy="926394"/>
          </a:xfrm>
        </p:spPr>
        <p:txBody>
          <a:bodyPr>
            <a:normAutofit fontScale="90000"/>
          </a:bodyPr>
          <a:lstStyle/>
          <a:p>
            <a:r>
              <a:rPr lang="fr-FR" spc="-45" dirty="0" err="1"/>
              <a:t>Reusability</a:t>
            </a:r>
            <a:r>
              <a:rPr lang="fr-FR" spc="-45" dirty="0"/>
              <a:t>: </a:t>
            </a:r>
            <a:r>
              <a:rPr lang="fr-FR" spc="-30" dirty="0" err="1"/>
              <a:t>Promoting</a:t>
            </a:r>
            <a:r>
              <a:rPr lang="fr-FR" spc="-30" dirty="0"/>
              <a:t> </a:t>
            </a:r>
            <a:r>
              <a:rPr lang="fr-FR" spc="-105" dirty="0"/>
              <a:t>Source </a:t>
            </a:r>
            <a:r>
              <a:rPr lang="fr-FR" spc="-80" dirty="0"/>
              <a:t>Code  </a:t>
            </a:r>
            <a:r>
              <a:rPr lang="fr-FR" spc="-120" dirty="0" err="1"/>
              <a:t>Reuse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1A18-B731-4725-986C-D26F26E89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509" y="1709655"/>
            <a:ext cx="9244980" cy="4558747"/>
          </a:xfrm>
        </p:spPr>
        <p:txBody>
          <a:bodyPr/>
          <a:lstStyle/>
          <a:p>
            <a:r>
              <a:rPr lang="en-US" sz="2400" b="1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en-US" sz="2400" b="1" spc="-8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modularity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D6209-3AF4-4885-9916-2A5D84A45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921" y="2105211"/>
            <a:ext cx="5526155" cy="403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7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0279-3D42-4307-B7DF-4C55DD10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Today’s Agenda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3040-8235-4FE7-AF6D-309487D78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Design Model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Design Goals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Conceptual Design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Technical Design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D91A-8D7C-476D-BDA1-EF1DE876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7606"/>
            <a:ext cx="9412157" cy="807124"/>
          </a:xfrm>
        </p:spPr>
        <p:txBody>
          <a:bodyPr/>
          <a:lstStyle/>
          <a:p>
            <a:r>
              <a:rPr lang="en-US" dirty="0"/>
              <a:t>Efficiency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D4AD3-DDE3-4B7F-9E6E-328D0A75E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533" y="1540188"/>
            <a:ext cx="9987101" cy="4720205"/>
          </a:xfrm>
        </p:spPr>
        <p:txBody>
          <a:bodyPr/>
          <a:lstStyle/>
          <a:p>
            <a:pPr algn="just"/>
            <a:r>
              <a:rPr lang="en-US" sz="24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</a:t>
            </a:r>
            <a:r>
              <a:rPr lang="en-US" sz="2400" spc="-1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tions	</a:t>
            </a:r>
            <a:r>
              <a:rPr lang="en-US" sz="2400" spc="-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ust	execu</a:t>
            </a:r>
            <a:r>
              <a:rPr lang="en-US" sz="2400" spc="-1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	requi</a:t>
            </a:r>
            <a:r>
              <a:rPr lang="en-US" sz="2400" spc="-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 </a:t>
            </a:r>
            <a:r>
              <a:rPr lang="en-US" sz="24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functionality within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 time</a:t>
            </a:r>
            <a:r>
              <a:rPr lang="en-US" sz="2400" spc="-6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constraints.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spc="-6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</a:t>
            </a:r>
            <a:r>
              <a:rPr lang="en-US" sz="24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dimensions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2400" spc="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efficiency: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B8B18-1320-4FC1-855D-F8B39EC23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41" y="3429000"/>
            <a:ext cx="4682572" cy="1027882"/>
          </a:xfrm>
          <a:prstGeom prst="rect">
            <a:avLst/>
          </a:prstGeom>
        </p:spPr>
      </p:pic>
      <p:sp>
        <p:nvSpPr>
          <p:cNvPr id="6" name="object 16">
            <a:extLst>
              <a:ext uri="{FF2B5EF4-FFF2-40B4-BE49-F238E27FC236}">
                <a16:creationId xmlns:a16="http://schemas.microsoft.com/office/drawing/2014/main" id="{4227507B-79FA-4A05-BB74-008B2A57FBD8}"/>
              </a:ext>
            </a:extLst>
          </p:cNvPr>
          <p:cNvSpPr/>
          <p:nvPr/>
        </p:nvSpPr>
        <p:spPr>
          <a:xfrm>
            <a:off x="8471386" y="4350490"/>
            <a:ext cx="3160776" cy="2115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1067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168B-0A48-4DEA-8518-894809F9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44597"/>
            <a:ext cx="9385653" cy="873386"/>
          </a:xfrm>
        </p:spPr>
        <p:txBody>
          <a:bodyPr/>
          <a:lstStyle/>
          <a:p>
            <a:r>
              <a:rPr lang="en-US" dirty="0"/>
              <a:t>Reliability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F766-987D-4BDB-BF29-7C63280C0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656522"/>
            <a:ext cx="9783218" cy="4770782"/>
          </a:xfrm>
        </p:spPr>
        <p:txBody>
          <a:bodyPr/>
          <a:lstStyle/>
          <a:p>
            <a:pPr marL="355600" algn="just"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Reliability– </a:t>
            </a:r>
            <a:r>
              <a:rPr lang="en-US" sz="24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to failure (system crash,</a:t>
            </a:r>
            <a:r>
              <a:rPr lang="en-US" sz="2400" spc="-1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error)</a:t>
            </a:r>
          </a:p>
          <a:p>
            <a:pPr algn="just">
              <a:spcBef>
                <a:spcPts val="5"/>
              </a:spcBef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6350" algn="just">
              <a:tabLst>
                <a:tab pos="354965" algn="l"/>
                <a:tab pos="355600" algn="l"/>
                <a:tab pos="902335" algn="l"/>
                <a:tab pos="2762885" algn="l"/>
                <a:tab pos="3526790" algn="l"/>
                <a:tab pos="4124325" algn="l"/>
                <a:tab pos="4704715" algn="l"/>
                <a:tab pos="6014085" algn="l"/>
                <a:tab pos="7178040" algn="l"/>
              </a:tabLst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architectural level can use hardware support, backup servers, multiple processors,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6350" algn="just">
              <a:tabLst>
                <a:tab pos="354965" algn="l"/>
                <a:tab pos="355600" algn="l"/>
                <a:tab pos="902335" algn="l"/>
                <a:tab pos="2762885" algn="l"/>
                <a:tab pos="3526790" algn="l"/>
                <a:tab pos="4124325" algn="l"/>
                <a:tab pos="4704715" algn="l"/>
                <a:tab pos="6014085" algn="l"/>
                <a:tab pos="7178040" algn="l"/>
              </a:tabLst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6350" algn="just">
              <a:tabLst>
                <a:tab pos="354965" algn="l"/>
                <a:tab pos="355600" algn="l"/>
                <a:tab pos="902335" algn="l"/>
                <a:tab pos="2762885" algn="l"/>
                <a:tab pos="3526790" algn="l"/>
                <a:tab pos="4124325" algn="l"/>
                <a:tab pos="4704715" algn="l"/>
                <a:tab pos="6014085" algn="l"/>
                <a:tab pos="7178040" algn="l"/>
              </a:tabLst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code level achieved by software quality assurance methods, testing, walkthroughs, formal methods etc.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39456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8927-DE35-4341-8C4C-04E9EFA9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44597"/>
            <a:ext cx="9504922" cy="820377"/>
          </a:xfrm>
        </p:spPr>
        <p:txBody>
          <a:bodyPr/>
          <a:lstStyle/>
          <a:p>
            <a:r>
              <a:rPr lang="en-US" dirty="0"/>
              <a:t>Usability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C0E37-0754-478E-9801-164ED2BE6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1656521"/>
            <a:ext cx="9504921" cy="4174435"/>
          </a:xfrm>
        </p:spPr>
        <p:txBody>
          <a:bodyPr/>
          <a:lstStyle/>
          <a:p>
            <a:pPr marL="356235">
              <a:spcBef>
                <a:spcPts val="100"/>
              </a:spcBef>
              <a:tabLst>
                <a:tab pos="355600" algn="l"/>
                <a:tab pos="356235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 must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en-US" sz="24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 to</a:t>
            </a:r>
            <a:r>
              <a:rPr lang="en-US" sz="2400" spc="-1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3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easy.</a:t>
            </a:r>
          </a:p>
          <a:p>
            <a:pPr>
              <a:spcBef>
                <a:spcPts val="5"/>
              </a:spcBef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6235">
              <a:tabLst>
                <a:tab pos="355600" algn="l"/>
                <a:tab pos="356235" algn="l"/>
              </a:tabLst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Intuitive </a:t>
            </a:r>
            <a:r>
              <a:rPr lang="en-US" sz="24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GUI, standard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layout &amp;</a:t>
            </a:r>
            <a:r>
              <a:rPr lang="en-US" sz="2400" spc="-8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meanings</a:t>
            </a:r>
          </a:p>
          <a:p>
            <a:pPr>
              <a:spcBef>
                <a:spcPts val="5"/>
              </a:spcBef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6235">
              <a:spcBef>
                <a:spcPts val="5"/>
              </a:spcBef>
              <a:tabLst>
                <a:tab pos="355600" algn="l"/>
                <a:tab pos="356235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en-US" sz="2400" spc="-1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documentation,</a:t>
            </a:r>
          </a:p>
          <a:p>
            <a:pPr>
              <a:spcBef>
                <a:spcPts val="5"/>
              </a:spcBef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6235" marR="5080">
              <a:tabLst>
                <a:tab pos="355600" algn="l"/>
                <a:tab pos="356235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define and </a:t>
            </a:r>
            <a:r>
              <a:rPr lang="en-US" sz="24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measure,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</a:t>
            </a:r>
            <a:r>
              <a:rPr lang="en-US" sz="24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interviews, questionnaires, 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01340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3B4F-FEA7-D773-1AE5-8444AFB9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083" y="642582"/>
            <a:ext cx="8911687" cy="1280890"/>
          </a:xfrm>
        </p:spPr>
        <p:txBody>
          <a:bodyPr/>
          <a:lstStyle/>
          <a:p>
            <a:r>
              <a:rPr lang="en-US" b="1" dirty="0"/>
              <a:t>Conceptual Design</a:t>
            </a:r>
            <a:endParaRPr lang="en-PK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9683F9-95EE-C072-2C4C-0ED093D9F9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9553" y="1413461"/>
            <a:ext cx="11062447" cy="5546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Conceptual design refers to the early stages of the design process, where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focus is on defining the structure, functionality, and user experience before delving into 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details.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visualize and communicate the system design to stakeholders, developers,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users.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Concept</a:t>
            </a:r>
            <a:r>
              <a:rPr kumimoji="0" lang="en-US" altLang="en-PK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ual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 Includes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Wireframes</a:t>
            </a:r>
          </a:p>
          <a:p>
            <a:pPr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PK" altLang="en-P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Mockups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PK" dirty="0">
                <a:solidFill>
                  <a:schemeClr val="tx1"/>
                </a:solidFill>
                <a:latin typeface="Arial" panose="020B0604020202020204" pitchFamily="34" charset="0"/>
              </a:rPr>
              <a:t>Prototypes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61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040E-AFC7-3B71-01C6-F6E2FA50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959" y="310345"/>
            <a:ext cx="8911687" cy="783349"/>
          </a:xfrm>
        </p:spPr>
        <p:txBody>
          <a:bodyPr/>
          <a:lstStyle/>
          <a:p>
            <a:r>
              <a:rPr lang="en-US" b="1" dirty="0"/>
              <a:t>What is Wireframe?</a:t>
            </a:r>
            <a:endParaRPr lang="en-PK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ED6D67-39E0-58CA-7631-BFBFF3F254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1778" y="2105078"/>
            <a:ext cx="10875776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wireframe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</a:t>
            </a:r>
            <a:r>
              <a:rPr kumimoji="0" lang="en-PK" altLang="en-PK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low-fidelity representation of a system’s interface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focusing on the layout and navigation without detailed styling.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plan the structure and functionality of the user interface, including the placement of elements like buttons, menus, and content areas.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to Use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During the initial planning phase to brainstorm the design layout.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Balsamiq</a:t>
            </a:r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Figma</a:t>
            </a:r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Axure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9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F735-5EC2-EAF0-082D-8D62513D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172" y="525498"/>
            <a:ext cx="8911687" cy="1280890"/>
          </a:xfrm>
        </p:spPr>
        <p:txBody>
          <a:bodyPr/>
          <a:lstStyle/>
          <a:p>
            <a:r>
              <a:rPr kumimoji="0" lang="en-PK" altLang="en-PK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Mobile App Wireframe</a:t>
            </a:r>
            <a:br>
              <a:rPr kumimoji="0" lang="en-PK" altLang="en-PK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45B3ED-2AE2-F9E4-F4BE-D754396F7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106" y="2287693"/>
            <a:ext cx="1775614" cy="31092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3763C1-70B7-922B-6EE7-0F0DC4D33C02}"/>
              </a:ext>
            </a:extLst>
          </p:cNvPr>
          <p:cNvSpPr txBox="1"/>
          <p:nvPr/>
        </p:nvSpPr>
        <p:spPr>
          <a:xfrm>
            <a:off x="4189219" y="2287693"/>
            <a:ext cx="6096000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PK" b="1" dirty="0">
                <a:latin typeface="Arial" panose="020B0604020202020204" pitchFamily="34" charset="0"/>
              </a:rPr>
              <a:t>image</a:t>
            </a:r>
            <a:r>
              <a:rPr lang="en-US" altLang="en-PK" dirty="0">
                <a:latin typeface="Arial" panose="020B0604020202020204" pitchFamily="34" charset="0"/>
              </a:rPr>
              <a:t> is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Display</a:t>
            </a:r>
            <a:r>
              <a:rPr kumimoji="0" lang="en-US" altLang="en-P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ing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wireframe of a mobile app screen with basic layout elements like buttons and placeholders for content.</a:t>
            </a:r>
          </a:p>
        </p:txBody>
      </p:sp>
    </p:spTree>
    <p:extLst>
      <p:ext uri="{BB962C8B-B14F-4D97-AF65-F5344CB8AC3E}">
        <p14:creationId xmlns:p14="http://schemas.microsoft.com/office/powerpoint/2010/main" val="4281871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B3A8-DF54-B4BF-D027-AA6D6969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784" y="625483"/>
            <a:ext cx="8911687" cy="1280890"/>
          </a:xfrm>
        </p:spPr>
        <p:txBody>
          <a:bodyPr/>
          <a:lstStyle/>
          <a:p>
            <a:r>
              <a:rPr lang="en-US" b="1" dirty="0"/>
              <a:t>What is Mockup?</a:t>
            </a:r>
            <a:endParaRPr lang="en-PK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B8F76A-3AE3-E186-CADB-5EB30F295A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0941" y="1230381"/>
            <a:ext cx="10901083" cy="4992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PK" altLang="en-PK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mockup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static, high-fidelity design of a system's user interface that showcases the look and feel of the final product.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Focuses on aesthetics like </a:t>
            </a:r>
            <a:r>
              <a:rPr kumimoji="0" lang="en-PK" altLang="en-P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schemes, fonts, and spacing but doesn’t include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to Use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After wireframing, to gain approval on the visual design before actual development.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Adobe XD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Figma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Sketch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675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93E1-F9E3-239C-58BA-B8DE9175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101" y="633075"/>
            <a:ext cx="8911687" cy="1280890"/>
          </a:xfrm>
        </p:spPr>
        <p:txBody>
          <a:bodyPr/>
          <a:lstStyle/>
          <a:p>
            <a:r>
              <a:rPr lang="en-US" b="1" dirty="0"/>
              <a:t>Example: Mobile app Mockup:</a:t>
            </a:r>
            <a:endParaRPr lang="en-PK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F0D9A9-F42C-0740-1F93-7AAF90878D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00268" y="2421318"/>
            <a:ext cx="6102840" cy="166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Include an image of a </a:t>
            </a:r>
            <a:r>
              <a:rPr lang="en-US" altLang="en-PK" dirty="0">
                <a:solidFill>
                  <a:schemeClr val="tx1"/>
                </a:solidFill>
                <a:latin typeface="Arial" panose="020B0604020202020204" pitchFamily="34" charset="0"/>
              </a:rPr>
              <a:t>mobile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application </a:t>
            </a:r>
            <a:r>
              <a:rPr kumimoji="0" lang="en-PK" altLang="en-P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mockup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a static </a:t>
            </a:r>
            <a:r>
              <a:rPr lang="en-US" altLang="en-PK" dirty="0">
                <a:solidFill>
                  <a:schemeClr val="tx1"/>
                </a:solidFill>
                <a:latin typeface="Arial" panose="020B0604020202020204" pitchFamily="34" charset="0"/>
              </a:rPr>
              <a:t>signup 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 showing </a:t>
            </a:r>
            <a:r>
              <a:rPr kumimoji="0" lang="en-PK" altLang="en-P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typography, and layout).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B30A3-72BD-0743-3360-05919C61F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244" y="2157427"/>
            <a:ext cx="1676545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41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1982-C2CD-47E0-95A1-DC8EF85F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160" y="166910"/>
            <a:ext cx="8911687" cy="1280890"/>
          </a:xfrm>
        </p:spPr>
        <p:txBody>
          <a:bodyPr/>
          <a:lstStyle/>
          <a:p>
            <a:r>
              <a:rPr lang="en-US" b="1" dirty="0"/>
              <a:t>What is Prototype?</a:t>
            </a:r>
            <a:endParaRPr lang="en-PK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AAE106-412B-D5CA-D8B8-3D83AF72D0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3533" y="1307999"/>
            <a:ext cx="10327855" cy="568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prototype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an early, simplified version of a software application designed to test</a:t>
            </a:r>
            <a:r>
              <a:rPr kumimoji="0" lang="en-US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concepts, design, and functionality before full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endParaRPr kumimoji="0" lang="en-PK" altLang="en-P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visualize how the final system will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for feedback from stakeholders early in the development process.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When to Use Prototyping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Unclear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User Interface (UI) 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Complex Systems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Types of Prototypes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1. Throwaway/Rapid Prototyping: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Built quickly and discarded after use.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Focuses on exploring ideas or testing specific features.</a:t>
            </a:r>
          </a:p>
          <a:p>
            <a:pPr marL="0" indent="0">
              <a:buFont typeface="Wingdings 3" charset="2"/>
              <a:buNone/>
            </a:pPr>
            <a:r>
              <a:rPr lang="en-US" sz="1600" b="1" dirty="0"/>
              <a:t>2.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Evolutionary Prototyping: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Developed iteratively and refined into the final system.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Used when requirements are unclear or evolving.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13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2A75-0D27-8973-16B4-EDB6D5C2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PK" altLang="en-PK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Mobile App </a:t>
            </a:r>
            <a:r>
              <a:rPr kumimoji="0" lang="en-US" altLang="en-PK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Prototype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FAAB27-2E4E-C278-94A2-81A74F9F3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3608" y="1847713"/>
            <a:ext cx="1691787" cy="3162574"/>
          </a:xfrm>
        </p:spPr>
      </p:pic>
    </p:spTree>
    <p:extLst>
      <p:ext uri="{BB962C8B-B14F-4D97-AF65-F5344CB8AC3E}">
        <p14:creationId xmlns:p14="http://schemas.microsoft.com/office/powerpoint/2010/main" val="276082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4E82-646A-4BE7-894E-533EADE9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830" y="624110"/>
            <a:ext cx="8432883" cy="86013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Design Model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CB57-735E-4F51-94C9-2EE3ECC5A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991" y="1484243"/>
            <a:ext cx="9899374" cy="4929809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Components of a design model :</a:t>
            </a:r>
          </a:p>
          <a:p>
            <a:pPr algn="l"/>
            <a:r>
              <a:rPr lang="en-US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Design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Transforms information domain model into data structures required to implement software</a:t>
            </a: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Architectural Design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Defines relationship among the major structural elements of a software</a:t>
            </a: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Interface Design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Describes how the software communicates with systems that interact with it and with humans.</a:t>
            </a:r>
          </a:p>
          <a:p>
            <a:r>
              <a:rPr lang="en-US" sz="1400" b="0" i="0" u="none" strike="noStrike" baseline="0" dirty="0">
                <a:solidFill>
                  <a:srgbClr val="2DA3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Procedural Design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Transforms structural elements of the architecture into a procedural description of software components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Design </a:t>
            </a:r>
            <a:endParaRPr lang="en-US" dirty="0">
              <a:solidFill>
                <a:srgbClr val="000000"/>
              </a:solidFill>
              <a:latin typeface="LucidaSansUnicode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iterative process transforming requirements into a “blueprint” for constructing the software.</a:t>
            </a:r>
            <a:endParaRPr lang="en-PK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687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61B8-D968-8336-45F3-9D153F80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054" y="408957"/>
            <a:ext cx="10423828" cy="1280890"/>
          </a:xfrm>
        </p:spPr>
        <p:txBody>
          <a:bodyPr>
            <a:normAutofit/>
          </a:bodyPr>
          <a:lstStyle/>
          <a:p>
            <a:r>
              <a:rPr lang="en-US" sz="2800" b="1" dirty="0"/>
              <a:t>Comparison: Wireframes vs Mockups vs Prototypes</a:t>
            </a:r>
            <a:endParaRPr lang="en-PK" sz="2800" b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D553A15-A60E-595C-A7E4-D70F8EECE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6882" y="1792721"/>
            <a:ext cx="5415463" cy="360424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B39A36-D72F-7612-EC39-2AC7AE3C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57" y="1539683"/>
            <a:ext cx="5210511" cy="41103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4DB41C-8585-DCB6-66CB-71606A2C6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882" y="1539682"/>
            <a:ext cx="5365394" cy="24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51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309F-179F-37E8-0BE3-E1174A0D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9611-6BD7-3D16-5EF2-83A83381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https://www.youtube.com/watch?v=_SCcl06wZZs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8399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9BEF-0F94-435B-8AFC-29B9FDDF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68" y="624110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Goals of the Design Process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2593C-5DDE-44F3-A15A-EB88388D5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368" y="2173356"/>
            <a:ext cx="9735310" cy="4060534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design must implement all of the explicit requirements contained in the analysis model and it must accommodate all of the implicit requirements desired by the customer.</a:t>
            </a:r>
          </a:p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design must be a readable, understandable guide for those who generate code and for those who test and subsequently support the software.</a:t>
            </a:r>
          </a:p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design should address the data, functional and behavioral domains from an implementation perspective</a:t>
            </a:r>
            <a:endParaRPr lang="en-PK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262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9A13-3EB9-4E03-9F3C-A08D30DE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551" y="531344"/>
            <a:ext cx="9413545" cy="131070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Translating Analysis Model into a Software Design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737D93-9A40-4499-A8FA-3D00D30D9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637" y="1679554"/>
            <a:ext cx="7642724" cy="4527832"/>
          </a:xfrm>
        </p:spPr>
      </p:pic>
    </p:spTree>
    <p:extLst>
      <p:ext uri="{BB962C8B-B14F-4D97-AF65-F5344CB8AC3E}">
        <p14:creationId xmlns:p14="http://schemas.microsoft.com/office/powerpoint/2010/main" val="261071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05C0-1666-46CF-8639-FB9EC7AC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247" y="597605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Design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49E27-CA76-4ADB-8E31-0A4B1AD0B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255" y="1540189"/>
            <a:ext cx="10344909" cy="4720206"/>
          </a:xfrm>
        </p:spPr>
        <p:txBody>
          <a:bodyPr/>
          <a:lstStyle/>
          <a:p>
            <a:pPr marL="355600" indent="-342900" algn="l" rtl="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purpose of design is to produce a </a:t>
            </a:r>
            <a:r>
              <a:rPr lang="en-US" sz="20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</a:t>
            </a:r>
            <a:r>
              <a:rPr lang="en-US" sz="2000" spc="-11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problem: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 algn="l" rtl="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spc="-1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problem: </a:t>
            </a:r>
            <a:r>
              <a:rPr lang="en-US" sz="20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  <a:r>
              <a:rPr lang="en-US" sz="2000" spc="-4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specification.</a:t>
            </a:r>
          </a:p>
          <a:p>
            <a:pPr marL="355600" marR="5080" indent="-342900" algn="l" rtl="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solution: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</a:t>
            </a:r>
            <a:r>
              <a:rPr lang="en-US" sz="20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how the </a:t>
            </a:r>
            <a:r>
              <a:rPr lang="en-US" sz="20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requirements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to  be</a:t>
            </a:r>
            <a:r>
              <a:rPr lang="en-US" sz="2000" spc="-1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met.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>
              <a:lnSpc>
                <a:spcPct val="100000"/>
              </a:lnSpc>
              <a:spcBef>
                <a:spcPts val="10"/>
              </a:spcBef>
              <a:buChar char="•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7620" indent="-342900" algn="l" rtl="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</a:t>
            </a:r>
            <a:r>
              <a:rPr lang="en-US" sz="2000" b="1" spc="-1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creative process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describing and </a:t>
            </a:r>
            <a:r>
              <a:rPr lang="en-US" sz="20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transforming 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problem into a</a:t>
            </a:r>
            <a:r>
              <a:rPr lang="en-US" sz="2000" spc="-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solution.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>
              <a:lnSpc>
                <a:spcPct val="100000"/>
              </a:lnSpc>
              <a:spcBef>
                <a:spcPts val="5"/>
              </a:spcBef>
              <a:buChar char="•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indent="-342900" algn="l" rtl="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000" b="1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documents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20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whose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basis a </a:t>
            </a:r>
            <a:r>
              <a:rPr lang="en-US" sz="20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be </a:t>
            </a:r>
            <a:r>
              <a:rPr lang="en-US" sz="20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fully </a:t>
            </a:r>
            <a:r>
              <a:rPr lang="en-US" sz="2000" spc="59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programmed.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2541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BEC3-AE5D-4F8A-A32F-90FE58B2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1344"/>
            <a:ext cx="8935079" cy="674604"/>
          </a:xfrm>
        </p:spPr>
        <p:txBody>
          <a:bodyPr/>
          <a:lstStyle/>
          <a:p>
            <a:r>
              <a:rPr lang="en-US" dirty="0"/>
              <a:t>Design (contd..)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9309CD-D352-442F-80BB-381198C96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972" y="1462171"/>
            <a:ext cx="8239263" cy="5154420"/>
          </a:xfrm>
        </p:spPr>
      </p:pic>
    </p:spTree>
    <p:extLst>
      <p:ext uri="{BB962C8B-B14F-4D97-AF65-F5344CB8AC3E}">
        <p14:creationId xmlns:p14="http://schemas.microsoft.com/office/powerpoint/2010/main" val="330029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F8D5-C0B3-4D14-B2AA-2B8FED34F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57849"/>
            <a:ext cx="8911687" cy="1280890"/>
          </a:xfrm>
        </p:spPr>
        <p:txBody>
          <a:bodyPr/>
          <a:lstStyle/>
          <a:p>
            <a:r>
              <a:rPr lang="en-US" dirty="0"/>
              <a:t>Software Design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67988-B4AE-4537-92EB-7D8331B7F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2" y="1540189"/>
            <a:ext cx="9323105" cy="4290768"/>
          </a:xfrm>
        </p:spPr>
        <p:txBody>
          <a:bodyPr/>
          <a:lstStyle/>
          <a:p>
            <a:pPr marL="356235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pc="-5" dirty="0"/>
              <a:t>Software </a:t>
            </a:r>
            <a:r>
              <a:rPr lang="en-US" dirty="0"/>
              <a:t>design</a:t>
            </a:r>
            <a:r>
              <a:rPr lang="en-US" spc="-15" dirty="0"/>
              <a:t> </a:t>
            </a:r>
            <a:r>
              <a:rPr lang="en-US" dirty="0"/>
              <a:t>describe:</a:t>
            </a:r>
          </a:p>
          <a:p>
            <a:pPr marL="756920" marR="6350" lvl="1" indent="-287020">
              <a:spcBef>
                <a:spcPts val="515"/>
              </a:spcBef>
              <a:buFont typeface="Arial"/>
              <a:buChar char="–"/>
              <a:tabLst>
                <a:tab pos="756920" algn="l"/>
                <a:tab pos="757555" algn="l"/>
                <a:tab pos="1301115" algn="l"/>
                <a:tab pos="2755900" algn="l"/>
                <a:tab pos="4197985" algn="l"/>
                <a:tab pos="5520690" algn="l"/>
                <a:tab pos="6515734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All </a:t>
            </a:r>
            <a:r>
              <a:rPr lang="en-US" sz="2100" dirty="0">
                <a:latin typeface="Times New Roman"/>
                <a:cs typeface="Times New Roman"/>
              </a:rPr>
              <a:t>the parts of the </a:t>
            </a:r>
            <a:r>
              <a:rPr lang="en-US" sz="2100" spc="-5" dirty="0">
                <a:latin typeface="Times New Roman"/>
                <a:cs typeface="Times New Roman"/>
              </a:rPr>
              <a:t>system </a:t>
            </a:r>
            <a:r>
              <a:rPr lang="en-US" sz="2100" dirty="0">
                <a:latin typeface="Times New Roman"/>
                <a:cs typeface="Times New Roman"/>
              </a:rPr>
              <a:t>and how they </a:t>
            </a:r>
            <a:r>
              <a:rPr lang="en-US" sz="2100" b="1" dirty="0">
                <a:solidFill>
                  <a:srgbClr val="E46C0A"/>
                </a:solidFill>
                <a:latin typeface="Times New Roman"/>
                <a:cs typeface="Times New Roman"/>
              </a:rPr>
              <a:t>fit </a:t>
            </a:r>
            <a:r>
              <a:rPr lang="en-US" sz="2100" dirty="0">
                <a:latin typeface="Times New Roman"/>
                <a:cs typeface="Times New Roman"/>
              </a:rPr>
              <a:t>together (architecture,  high-level</a:t>
            </a:r>
            <a:r>
              <a:rPr lang="en-US" sz="2100" spc="-3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design)</a:t>
            </a:r>
          </a:p>
          <a:p>
            <a:pPr marL="756920" marR="6350" lvl="1" indent="-28702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6920" algn="l"/>
                <a:tab pos="757555" algn="l"/>
                <a:tab pos="1301115" algn="l"/>
                <a:tab pos="2755900" algn="l"/>
                <a:tab pos="4197985" algn="l"/>
                <a:tab pos="5520690" algn="l"/>
                <a:tab pos="6515734" algn="l"/>
              </a:tabLst>
            </a:pPr>
            <a:r>
              <a:rPr lang="en-US" sz="2100" dirty="0">
                <a:latin typeface="Times New Roman"/>
                <a:cs typeface="Times New Roman"/>
              </a:rPr>
              <a:t>The	</a:t>
            </a:r>
            <a:r>
              <a:rPr lang="en-US" sz="2100" spc="-5" dirty="0">
                <a:latin typeface="Times New Roman"/>
                <a:cs typeface="Times New Roman"/>
              </a:rPr>
              <a:t>system</a:t>
            </a:r>
            <a:r>
              <a:rPr lang="en-US" sz="2100" spc="47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well	</a:t>
            </a:r>
            <a:r>
              <a:rPr lang="en-US" sz="2100" dirty="0">
                <a:latin typeface="Times New Roman"/>
                <a:cs typeface="Times New Roman"/>
              </a:rPr>
              <a:t>enough</a:t>
            </a:r>
            <a:r>
              <a:rPr lang="en-US" sz="2100" spc="47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that	coders</a:t>
            </a:r>
            <a:r>
              <a:rPr lang="en-US" sz="2100" spc="47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can	</a:t>
            </a:r>
            <a:r>
              <a:rPr lang="en-US" sz="2100" b="1" spc="-5" dirty="0">
                <a:solidFill>
                  <a:srgbClr val="E46C0A"/>
                </a:solidFill>
                <a:latin typeface="Times New Roman"/>
                <a:cs typeface="Times New Roman"/>
              </a:rPr>
              <a:t>Understand</a:t>
            </a:r>
            <a:r>
              <a:rPr lang="en-US" sz="2100" b="1" spc="470" dirty="0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it	</a:t>
            </a:r>
            <a:r>
              <a:rPr lang="en-US" sz="2100" spc="-5" dirty="0">
                <a:latin typeface="Times New Roman"/>
                <a:cs typeface="Times New Roman"/>
              </a:rPr>
              <a:t>without serious</a:t>
            </a:r>
            <a:r>
              <a:rPr lang="en-US" sz="2100" spc="-3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problems.</a:t>
            </a:r>
            <a:endParaRPr lang="en-US" sz="2100" dirty="0">
              <a:latin typeface="Times New Roman"/>
              <a:cs typeface="Times New Roman"/>
            </a:endParaRPr>
          </a:p>
          <a:p>
            <a:pPr marL="756920" marR="5080" lvl="1" indent="-287020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756920" algn="l"/>
                <a:tab pos="757555" algn="l"/>
                <a:tab pos="1417955" algn="l"/>
                <a:tab pos="1960880" algn="l"/>
                <a:tab pos="3057525" algn="l"/>
                <a:tab pos="4224020" algn="l"/>
                <a:tab pos="5099685" algn="l"/>
                <a:tab pos="5863590" algn="l"/>
              </a:tabLst>
            </a:pPr>
            <a:r>
              <a:rPr lang="en-US" sz="2100" dirty="0">
                <a:latin typeface="Times New Roman"/>
                <a:cs typeface="Times New Roman"/>
              </a:rPr>
              <a:t>Each	part	in</a:t>
            </a:r>
            <a:r>
              <a:rPr lang="en-US" sz="2100" spc="455" dirty="0">
                <a:latin typeface="Times New Roman"/>
                <a:cs typeface="Times New Roman"/>
              </a:rPr>
              <a:t> </a:t>
            </a:r>
            <a:r>
              <a:rPr lang="en-US" sz="2100" b="1" spc="-5" dirty="0">
                <a:solidFill>
                  <a:srgbClr val="E46C0A"/>
                </a:solidFill>
                <a:latin typeface="Times New Roman"/>
                <a:cs typeface="Times New Roman"/>
              </a:rPr>
              <a:t>detail	</a:t>
            </a:r>
            <a:r>
              <a:rPr lang="en-US" sz="2100" spc="-5" dirty="0">
                <a:latin typeface="Times New Roman"/>
                <a:cs typeface="Times New Roman"/>
              </a:rPr>
              <a:t>so</a:t>
            </a:r>
            <a:r>
              <a:rPr lang="en-US" sz="2100" spc="46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that</a:t>
            </a:r>
            <a:r>
              <a:rPr lang="en-US" sz="2100" spc="46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it	can</a:t>
            </a:r>
            <a:r>
              <a:rPr lang="en-US" sz="2100" spc="47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be	</a:t>
            </a:r>
            <a:r>
              <a:rPr lang="en-US" sz="2100" spc="-5" dirty="0">
                <a:latin typeface="Times New Roman"/>
                <a:cs typeface="Times New Roman"/>
              </a:rPr>
              <a:t>coded	</a:t>
            </a:r>
            <a:r>
              <a:rPr lang="en-US" sz="2100" dirty="0">
                <a:latin typeface="Times New Roman"/>
                <a:cs typeface="Times New Roman"/>
              </a:rPr>
              <a:t>(Detailed, low-level  design).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0013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4B99-978B-4E66-A3D8-137D6499C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84354"/>
            <a:ext cx="8911687" cy="1280890"/>
          </a:xfrm>
        </p:spPr>
        <p:txBody>
          <a:bodyPr/>
          <a:lstStyle/>
          <a:p>
            <a:r>
              <a:rPr lang="en-US" dirty="0"/>
              <a:t>Goals of a Software Design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16266-E6B1-44AA-8806-251C7F045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5" y="1709531"/>
            <a:ext cx="9875983" cy="4929808"/>
          </a:xfrm>
        </p:spPr>
        <p:txBody>
          <a:bodyPr>
            <a:normAutofit lnSpcReduction="10000"/>
          </a:bodyPr>
          <a:lstStyle/>
          <a:p>
            <a:pPr marL="355600" marR="5080" algn="just"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Designers faces many challenges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produce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good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product,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e.g.  shifting</a:t>
            </a:r>
            <a:r>
              <a:rPr lang="en-US" sz="2400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requirements.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we mean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sz="2400" spc="-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spc="-5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spc="-110" dirty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need </a:t>
            </a:r>
            <a:r>
              <a:rPr lang="en-US"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some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clear </a:t>
            </a:r>
            <a:r>
              <a:rPr lang="en-US" sz="2400" b="1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  <a:r>
              <a:rPr lang="en-US" sz="24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355600"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sz="2400" spc="-110" dirty="0">
                <a:latin typeface="Calibri" panose="020F0502020204030204" pitchFamily="34" charset="0"/>
                <a:cs typeface="Calibri" panose="020F0502020204030204" pitchFamily="34" charset="0"/>
              </a:rPr>
              <a:t>Good design leads to software that exhibits:</a:t>
            </a:r>
          </a:p>
          <a:p>
            <a:pPr marL="756285" lvl="1" indent="-286385" algn="l" rtl="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400" b="1" spc="-5" dirty="0">
                <a:latin typeface="Times New Roman"/>
                <a:cs typeface="Times New Roman"/>
              </a:rPr>
              <a:t>Correctness</a:t>
            </a:r>
            <a:endParaRPr lang="en-US" sz="2400" dirty="0">
              <a:latin typeface="Times New Roman"/>
              <a:cs typeface="Times New Roman"/>
            </a:endParaRPr>
          </a:p>
          <a:p>
            <a:pPr marL="830580" lvl="1" indent="-360680" algn="l" rtl="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830580" algn="l"/>
                <a:tab pos="831215" algn="l"/>
              </a:tabLst>
            </a:pPr>
            <a:r>
              <a:rPr lang="en-US" sz="2400" b="1" spc="-5" dirty="0">
                <a:latin typeface="Times New Roman"/>
                <a:cs typeface="Times New Roman"/>
              </a:rPr>
              <a:t>Robustness</a:t>
            </a:r>
          </a:p>
          <a:p>
            <a:pPr marL="830580" lvl="1" indent="-360680" algn="l" rtl="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830580" algn="l"/>
                <a:tab pos="831215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Flexibi</a:t>
            </a:r>
            <a:r>
              <a:rPr lang="en-US" sz="2400" b="1" spc="15" dirty="0">
                <a:latin typeface="Times New Roman"/>
                <a:cs typeface="Times New Roman"/>
              </a:rPr>
              <a:t>l</a:t>
            </a:r>
            <a:r>
              <a:rPr lang="en-US" sz="2400" b="1" dirty="0">
                <a:latin typeface="Times New Roman"/>
                <a:cs typeface="Times New Roman"/>
              </a:rPr>
              <a:t>ity</a:t>
            </a:r>
            <a:endParaRPr lang="en-US" sz="2400" b="1" spc="-5" dirty="0">
              <a:latin typeface="Times New Roman"/>
              <a:cs typeface="Times New Roman"/>
            </a:endParaRPr>
          </a:p>
          <a:p>
            <a:pPr marL="773430" lvl="1" indent="-360680">
              <a:spcBef>
                <a:spcPts val="675"/>
              </a:spcBef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lang="en-US" sz="2200" b="1" spc="-5" dirty="0">
                <a:latin typeface="Times New Roman"/>
                <a:cs typeface="Times New Roman"/>
              </a:rPr>
              <a:t>Reusability</a:t>
            </a:r>
            <a:endParaRPr lang="en-US" sz="2200" dirty="0">
              <a:latin typeface="Times New Roman"/>
              <a:cs typeface="Times New Roman"/>
            </a:endParaRPr>
          </a:p>
          <a:p>
            <a:pPr marL="773430" lvl="1" indent="-360680">
              <a:spcBef>
                <a:spcPts val="575"/>
              </a:spcBef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Efficiency</a:t>
            </a:r>
            <a:endParaRPr lang="en-US" sz="2200" dirty="0">
              <a:latin typeface="Times New Roman"/>
              <a:cs typeface="Times New Roman"/>
            </a:endParaRPr>
          </a:p>
          <a:p>
            <a:pPr marL="773430" lvl="1" indent="-360680">
              <a:spcBef>
                <a:spcPts val="575"/>
              </a:spcBef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lang="en-US" sz="2200" b="1" spc="-5" dirty="0">
                <a:latin typeface="Times New Roman"/>
                <a:cs typeface="Times New Roman"/>
              </a:rPr>
              <a:t>Reliability</a:t>
            </a:r>
            <a:endParaRPr lang="en-US" sz="2200" dirty="0">
              <a:latin typeface="Times New Roman"/>
              <a:cs typeface="Times New Roman"/>
            </a:endParaRPr>
          </a:p>
          <a:p>
            <a:pPr marL="773430" lvl="1" indent="-360680">
              <a:spcBef>
                <a:spcPts val="580"/>
              </a:spcBef>
              <a:buFont typeface="Arial"/>
              <a:buChar char="–"/>
              <a:tabLst>
                <a:tab pos="373380" algn="l"/>
                <a:tab pos="374015" algn="l"/>
              </a:tabLst>
            </a:pPr>
            <a:r>
              <a:rPr lang="en-US" sz="2200" b="1" spc="-5" dirty="0">
                <a:latin typeface="Times New Roman"/>
                <a:cs typeface="Times New Roman"/>
              </a:rPr>
              <a:t>Usability</a:t>
            </a:r>
          </a:p>
          <a:p>
            <a:pPr marL="830580" lvl="1" indent="-360680" algn="l" rtl="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830580" algn="l"/>
                <a:tab pos="83121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81AFD-DDB5-47E8-A76B-CE0400C8D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666" y="3867579"/>
            <a:ext cx="4874472" cy="215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80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3163</TotalTime>
  <Words>1270</Words>
  <Application>Microsoft Office PowerPoint</Application>
  <PresentationFormat>Widescreen</PresentationFormat>
  <Paragraphs>178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Century Gothic</vt:lpstr>
      <vt:lpstr>LucidaSansUnicode</vt:lpstr>
      <vt:lpstr>Times New Roman</vt:lpstr>
      <vt:lpstr>Wingdings 3</vt:lpstr>
      <vt:lpstr>Wisp</vt:lpstr>
      <vt:lpstr>Software Design &amp; Architecture Lecture 2</vt:lpstr>
      <vt:lpstr>Today’s Agenda</vt:lpstr>
      <vt:lpstr>Design Model</vt:lpstr>
      <vt:lpstr>Goals of the Design Process</vt:lpstr>
      <vt:lpstr>Translating Analysis Model into a Software Design</vt:lpstr>
      <vt:lpstr>Design </vt:lpstr>
      <vt:lpstr>Design (contd..)</vt:lpstr>
      <vt:lpstr>Software Design </vt:lpstr>
      <vt:lpstr>Goals of a Software Design </vt:lpstr>
      <vt:lpstr>Software Design Goals : Correctness</vt:lpstr>
      <vt:lpstr>Approaches to Correctness</vt:lpstr>
      <vt:lpstr>Informal Approach: Sufficient Design</vt:lpstr>
      <vt:lpstr>Software Design Goals: Robustness</vt:lpstr>
      <vt:lpstr>Software Design Goals: Flexibility</vt:lpstr>
      <vt:lpstr>Flexibility: Designs for Adding More of  the Same Kind of Functionality</vt:lpstr>
      <vt:lpstr>Flexibility: Design for Adding Different  Functionality</vt:lpstr>
      <vt:lpstr>Flexibility: Changing Functionality</vt:lpstr>
      <vt:lpstr>Reusability</vt:lpstr>
      <vt:lpstr>Reusability: Promoting Source Code  Reuse</vt:lpstr>
      <vt:lpstr>Efficiency</vt:lpstr>
      <vt:lpstr>Reliability</vt:lpstr>
      <vt:lpstr>Usability</vt:lpstr>
      <vt:lpstr>Conceptual Design</vt:lpstr>
      <vt:lpstr>What is Wireframe?</vt:lpstr>
      <vt:lpstr>Example: Mobile App Wireframe </vt:lpstr>
      <vt:lpstr>What is Mockup?</vt:lpstr>
      <vt:lpstr>Example: Mobile app Mockup:</vt:lpstr>
      <vt:lpstr>What is Prototype?</vt:lpstr>
      <vt:lpstr>Example: Mobile App Prototype</vt:lpstr>
      <vt:lpstr>Comparison: Wireframes vs Mockups vs Prototypes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&amp; Architecture Lecture 2</dc:title>
  <dc:creator>Anam Mustaqeem</dc:creator>
  <cp:lastModifiedBy>Khizer hayat</cp:lastModifiedBy>
  <cp:revision>67</cp:revision>
  <dcterms:created xsi:type="dcterms:W3CDTF">2020-10-14T08:48:30Z</dcterms:created>
  <dcterms:modified xsi:type="dcterms:W3CDTF">2025-03-21T05:01:53Z</dcterms:modified>
</cp:coreProperties>
</file>