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5"/>
  </p:notesMasterIdLst>
  <p:sldIdLst>
    <p:sldId id="257" r:id="rId2"/>
    <p:sldId id="258" r:id="rId3"/>
    <p:sldId id="259" r:id="rId4"/>
    <p:sldId id="281" r:id="rId5"/>
    <p:sldId id="282" r:id="rId6"/>
    <p:sldId id="283" r:id="rId7"/>
    <p:sldId id="286" r:id="rId8"/>
    <p:sldId id="262" r:id="rId9"/>
    <p:sldId id="261" r:id="rId10"/>
    <p:sldId id="277" r:id="rId11"/>
    <p:sldId id="287" r:id="rId12"/>
    <p:sldId id="263" r:id="rId13"/>
    <p:sldId id="278" r:id="rId14"/>
    <p:sldId id="288" r:id="rId15"/>
    <p:sldId id="270" r:id="rId16"/>
    <p:sldId id="271" r:id="rId17"/>
    <p:sldId id="272" r:id="rId18"/>
    <p:sldId id="284" r:id="rId19"/>
    <p:sldId id="273" r:id="rId20"/>
    <p:sldId id="274" r:id="rId21"/>
    <p:sldId id="279" r:id="rId22"/>
    <p:sldId id="280" r:id="rId23"/>
    <p:sldId id="27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664" autoAdjust="0"/>
  </p:normalViewPr>
  <p:slideViewPr>
    <p:cSldViewPr snapToGrid="0">
      <p:cViewPr varScale="1">
        <p:scale>
          <a:sx n="70" d="100"/>
          <a:sy n="70" d="100"/>
        </p:scale>
        <p:origin x="11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8E129-0742-4E00-ABD9-D212B5F1815F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EFF80-DDE1-46F9-8355-808068782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sual-paradigm.com/guide/uml-unified-modeling-language/what-is-class-diagram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46C7827-751E-4949-84D8-DF0E489D8B44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3784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585DC9A-6330-4D46-8C88-A20BE72D857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1763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E141EE0-DBD4-4A80-8D83-321E069749D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4066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4985FD9-CF34-4BAD-8C60-FF5996F6E2B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828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EEE2F7-4AEE-442A-B001-4248AD37CFD1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1423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EEE2F7-4AEE-442A-B001-4248AD37CFD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992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7EEE2F7-4AEE-442A-B001-4248AD37CFD1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hlinkClick r:id="rId3"/>
              </a:rPr>
              <a:t>https://www.visual-paradigm.com/guide/uml-unified-modeling-language/what-is-class-diagram/</a:t>
            </a:r>
            <a:endParaRPr lang="en-US" dirty="0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08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4A9B04C-5E10-406C-8477-82D56F90D90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3205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05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8164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17C57B8-654A-4BDA-BE66-B38B1E2FA247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32153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153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1422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BE86A16-41E8-4C16-928D-BF406ADEB261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24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BE86A16-41E8-4C16-928D-BF406ADEB261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179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BE86A16-41E8-4C16-928D-BF406ADEB261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32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055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6E8011A-B433-46C0-90AC-6374E584245F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23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6E8011A-B433-46C0-90AC-6374E584245F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065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A6E8011A-B433-46C0-90AC-6374E584245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6913"/>
            <a:ext cx="6184900" cy="34798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2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0523923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45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19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144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371600"/>
            <a:ext cx="49276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3200" y="1371600"/>
            <a:ext cx="49276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Lethbridge/Laganière 2005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3FCC8A-3C35-48F8-B4B5-47854C5656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49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228600"/>
            <a:ext cx="10972800" cy="914400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2400" y="1371600"/>
            <a:ext cx="4927600" cy="48006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53200" y="1371600"/>
            <a:ext cx="4927600" cy="23241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53200" y="3848100"/>
            <a:ext cx="4927600" cy="2324100"/>
          </a:xfrm>
        </p:spPr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Lethbridge/Laganière 2005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Modelling with classes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987AE2-B476-49AE-A360-AA92480CA5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74856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4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9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2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78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153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965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176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tm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438400" y="16764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UML + Class Diagram</a:t>
            </a:r>
            <a:endParaRPr lang="en-US" sz="2000" b="1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1E50D-657B-4F6A-A252-33DBD95ABE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8102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5325" y="530835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Class Diagram Relationships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696274" y="1445235"/>
            <a:ext cx="8074015" cy="4764522"/>
            <a:chOff x="2526457" y="1828800"/>
            <a:chExt cx="8074015" cy="4764522"/>
          </a:xfrm>
        </p:grpSpPr>
        <p:pic>
          <p:nvPicPr>
            <p:cNvPr id="5" name="Picture 4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6458" y="4558937"/>
              <a:ext cx="8074014" cy="2034385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2526457" y="1828800"/>
              <a:ext cx="8074015" cy="2756263"/>
              <a:chOff x="2526457" y="1828800"/>
              <a:chExt cx="8074015" cy="2756263"/>
            </a:xfrm>
          </p:grpSpPr>
          <p:pic>
            <p:nvPicPr>
              <p:cNvPr id="4" name="Picture 3" descr="Screen Clippi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6457" y="1828800"/>
                <a:ext cx="8074015" cy="2756263"/>
              </a:xfrm>
              <a:prstGeom prst="rect">
                <a:avLst/>
              </a:prstGeom>
            </p:spPr>
          </p:pic>
          <p:sp>
            <p:nvSpPr>
              <p:cNvPr id="6" name="Rectangle 5"/>
              <p:cNvSpPr/>
              <p:nvPr/>
            </p:nvSpPr>
            <p:spPr>
              <a:xfrm>
                <a:off x="9336285" y="2703456"/>
                <a:ext cx="277280" cy="42744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249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8391-EDB1-4A9C-8BD0-37F61C53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Relationships in a Class Diagram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4C3E-591E-43F7-85CA-FB9126D2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65513"/>
            <a:ext cx="10014857" cy="4876801"/>
          </a:xfrm>
        </p:spPr>
        <p:txBody>
          <a:bodyPr>
            <a:normAutofit fontScale="92500"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Associations</a:t>
            </a:r>
            <a:r>
              <a:rPr lang="en-US" sz="2400" dirty="0"/>
              <a:t>: Represented by lines connecting classes, indicating a relationship between them.</a:t>
            </a:r>
          </a:p>
          <a:p>
            <a:pPr lvl="1" algn="just"/>
            <a:r>
              <a:rPr lang="en-US" sz="2400" i="0" dirty="0"/>
              <a:t>Example: A "Customer" is associated with "Order".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Inheritance (Generalization)</a:t>
            </a:r>
            <a:r>
              <a:rPr lang="en-US" sz="2400" dirty="0"/>
              <a:t>: Represented by a line with a closed arrowhead pointing to the parent class, indicating that one class inherits from another.</a:t>
            </a:r>
          </a:p>
          <a:p>
            <a:pPr lvl="1" algn="just"/>
            <a:r>
              <a:rPr lang="en-US" sz="2400" i="0" dirty="0"/>
              <a:t>Example: A "</a:t>
            </a:r>
            <a:r>
              <a:rPr lang="en-US" sz="2400" i="0" dirty="0" err="1"/>
              <a:t>SavingsAccount</a:t>
            </a:r>
            <a:r>
              <a:rPr lang="en-US" sz="2400" i="0" dirty="0"/>
              <a:t>" inherits from "Account".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Aggregation</a:t>
            </a:r>
            <a:r>
              <a:rPr lang="en-US" sz="2400" dirty="0"/>
              <a:t>: Represented by a line with a diamond at the parent class end, indicating a whole-part relationship.</a:t>
            </a:r>
          </a:p>
          <a:p>
            <a:pPr lvl="1" algn="just"/>
            <a:r>
              <a:rPr lang="en-US" sz="2400" i="0" dirty="0"/>
              <a:t>Example: A "Library" has "Books".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b="1" dirty="0"/>
              <a:t>Composition</a:t>
            </a:r>
            <a:r>
              <a:rPr lang="en-US" sz="2400" dirty="0"/>
              <a:t>: A stronger form of aggregation, indicated by a filled diamond.</a:t>
            </a:r>
          </a:p>
          <a:p>
            <a:pPr lvl="1" algn="just"/>
            <a:r>
              <a:rPr lang="en-US" sz="2400" i="0" dirty="0"/>
              <a:t>Example: A "House" has "Rooms".</a:t>
            </a:r>
          </a:p>
        </p:txBody>
      </p:sp>
    </p:spTree>
    <p:extLst>
      <p:ext uri="{BB962C8B-B14F-4D97-AF65-F5344CB8AC3E}">
        <p14:creationId xmlns:p14="http://schemas.microsoft.com/office/powerpoint/2010/main" val="98336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59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1. Associations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62593" y="1371600"/>
            <a:ext cx="10437223" cy="48006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An association relation is established when two classes are connected to each other in any way.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For example: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US" dirty="0"/>
              <a:t>A bank </a:t>
            </a:r>
            <a:r>
              <a:rPr lang="en-US" dirty="0">
                <a:solidFill>
                  <a:srgbClr val="FF0000"/>
                </a:solidFill>
              </a:rPr>
              <a:t>registers</a:t>
            </a:r>
            <a:r>
              <a:rPr lang="en-US" dirty="0"/>
              <a:t> account. 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r>
              <a:rPr lang="en-GB" dirty="0"/>
              <a:t>An</a:t>
            </a:r>
            <a:r>
              <a:rPr lang="en-GB" i="1" dirty="0"/>
              <a:t> association</a:t>
            </a:r>
            <a:r>
              <a:rPr lang="en-GB" dirty="0"/>
              <a:t> is used to show how two classes are related to each other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389" y="3687456"/>
            <a:ext cx="4735630" cy="248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392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59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b="1" dirty="0">
                <a:ea typeface="+mj-ea"/>
                <a:cs typeface="+mj-cs"/>
              </a:rPr>
              <a:t>Multiplicity</a:t>
            </a:r>
            <a:r>
              <a:rPr lang="en-US" b="1" dirty="0"/>
              <a:t>/Cardinality</a:t>
            </a:r>
            <a:endParaRPr lang="en-US" b="1" dirty="0">
              <a:ea typeface="+mj-ea"/>
              <a:cs typeface="+mj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6EB270-9BD3-4EAC-B1EB-B401AD54A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593" y="1371600"/>
            <a:ext cx="10318207" cy="519248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b="1" dirty="0"/>
              <a:t>Multiplicity</a:t>
            </a:r>
            <a:r>
              <a:rPr lang="en-US" sz="2800" dirty="0"/>
              <a:t>: Indicates how many instances of a class are associated with another class.</a:t>
            </a:r>
          </a:p>
          <a:p>
            <a:pPr algn="just"/>
            <a:r>
              <a:rPr lang="en-US" sz="3200" dirty="0"/>
              <a:t>The </a:t>
            </a:r>
            <a:r>
              <a:rPr lang="en-US" sz="3200" u="sng" dirty="0"/>
              <a:t>cardinality/multiplicity </a:t>
            </a:r>
            <a:r>
              <a:rPr lang="en-US" sz="3200" dirty="0"/>
              <a:t>of each relationship is shown with a number or letter on the lines that connect entities and relationships like </a:t>
            </a:r>
          </a:p>
          <a:p>
            <a:pPr lvl="1" algn="just"/>
            <a:r>
              <a:rPr lang="en-US" altLang="en-US" sz="3200" b="1" dirty="0"/>
              <a:t>One-to-many (1:M)</a:t>
            </a:r>
            <a:r>
              <a:rPr lang="en-US" altLang="en-US" sz="3200" dirty="0"/>
              <a:t>, </a:t>
            </a:r>
            <a:r>
              <a:rPr lang="en-US" altLang="en-US" sz="3200" b="1" dirty="0"/>
              <a:t>Many-to-many (M:N or M:M)</a:t>
            </a:r>
            <a:r>
              <a:rPr lang="en-US" altLang="en-US" sz="3200" dirty="0"/>
              <a:t>, </a:t>
            </a:r>
            <a:r>
              <a:rPr lang="en-US" altLang="en-US" sz="3200" b="1" dirty="0"/>
              <a:t>One-to-one (1:1)</a:t>
            </a:r>
          </a:p>
          <a:p>
            <a:pPr marL="530352" lvl="1" indent="0" algn="just">
              <a:buNone/>
            </a:pPr>
            <a:r>
              <a:rPr lang="en-US" altLang="en-US" sz="2800" dirty="0"/>
              <a:t>OR</a:t>
            </a:r>
          </a:p>
          <a:p>
            <a:pPr lvl="1" algn="just"/>
            <a:r>
              <a:rPr lang="en-US" altLang="en-US" sz="3200" b="1" dirty="0"/>
              <a:t>One-to-many (1…*), Many-to-many (*…*), One-to-one (1…1)</a:t>
            </a:r>
          </a:p>
          <a:p>
            <a:pPr algn="just"/>
            <a:r>
              <a:rPr lang="en-US" sz="3000" dirty="0"/>
              <a:t>If you know that a more precise cardinality exists, you can show the specific number or range</a:t>
            </a:r>
          </a:p>
          <a:p>
            <a:pPr algn="just"/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2485450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59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b="1" dirty="0"/>
              <a:t>Multiplicity</a:t>
            </a:r>
            <a:r>
              <a:rPr lang="en-US" b="1" dirty="0"/>
              <a:t>/Cardinality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62593" y="1371600"/>
            <a:ext cx="10437223" cy="48006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US" dirty="0"/>
              <a:t>An example of this kind of association is many accounts being registered by the bank. Hence, the relationship shows a star sign near the account class (one to many and many to many etc). </a:t>
            </a:r>
          </a:p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GB" dirty="0"/>
              <a:t>Symbols indicating multiplicity are shown at each end of the association</a:t>
            </a:r>
            <a:r>
              <a:rPr lang="en-US" dirty="0"/>
              <a:t> </a:t>
            </a:r>
          </a:p>
          <a:p>
            <a:pPr algn="just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algn="just">
              <a:buFont typeface="Wingdings" panose="05000000000000000000" pitchFamily="2" charset="2"/>
              <a:buChar char="§"/>
              <a:defRPr/>
            </a:pPr>
            <a:r>
              <a:rPr lang="en-GB" dirty="0"/>
              <a:t>Each association can be labelled, to make explicit the nature of the association</a:t>
            </a:r>
            <a:r>
              <a:rPr lang="en-US" dirty="0"/>
              <a:t> </a:t>
            </a:r>
          </a:p>
          <a:p>
            <a:pPr marL="0" indent="0" algn="just">
              <a:buNone/>
              <a:defRPr/>
            </a:pPr>
            <a:endParaRPr lang="en-US" dirty="0"/>
          </a:p>
        </p:txBody>
      </p:sp>
      <p:pic>
        <p:nvPicPr>
          <p:cNvPr id="123913" name="Picture 9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78402"/>
          <a:stretch/>
        </p:blipFill>
        <p:spPr>
          <a:xfrm>
            <a:off x="6951616" y="2985635"/>
            <a:ext cx="4648200" cy="698091"/>
          </a:xfr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92" y="2985635"/>
            <a:ext cx="4367812" cy="1907238"/>
          </a:xfrm>
          <a:prstGeom prst="rect">
            <a:avLst/>
          </a:prstGeom>
        </p:spPr>
      </p:pic>
      <p:pic>
        <p:nvPicPr>
          <p:cNvPr id="6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397"/>
          <a:stretch/>
        </p:blipFill>
        <p:spPr>
          <a:xfrm>
            <a:off x="6381204" y="5776632"/>
            <a:ext cx="5538788" cy="69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43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71748" y="535577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Reflexive Associations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15589" y="1449977"/>
            <a:ext cx="7467600" cy="4800600"/>
          </a:xfrm>
        </p:spPr>
        <p:txBody>
          <a:bodyPr/>
          <a:lstStyle/>
          <a:p>
            <a:pPr lvl="1">
              <a:defRPr/>
            </a:pPr>
            <a:r>
              <a:rPr lang="en-GB" dirty="0"/>
              <a:t>It is possible for an association to connect a class to itself</a:t>
            </a:r>
            <a:r>
              <a:rPr lang="en-US" dirty="0"/>
              <a:t>  </a:t>
            </a:r>
          </a:p>
        </p:txBody>
      </p:sp>
      <p:pic>
        <p:nvPicPr>
          <p:cNvPr id="138280" name="Picture 40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3"/>
          <a:stretch/>
        </p:blipFill>
        <p:spPr>
          <a:xfrm>
            <a:off x="4295800" y="2432302"/>
            <a:ext cx="2614451" cy="1463675"/>
          </a:xfrm>
        </p:spPr>
      </p:pic>
    </p:spTree>
    <p:extLst>
      <p:ext uri="{BB962C8B-B14F-4D97-AF65-F5344CB8AC3E}">
        <p14:creationId xmlns:p14="http://schemas.microsoft.com/office/powerpoint/2010/main" val="1249772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19349" y="29963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2. Generalization</a:t>
            </a:r>
            <a:r>
              <a:rPr lang="en-US" dirty="0">
                <a:ea typeface="+mj-ea"/>
                <a:cs typeface="+mj-cs"/>
              </a:rPr>
              <a:t> 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19349" y="1214030"/>
            <a:ext cx="10123714" cy="2077810"/>
          </a:xfrm>
        </p:spPr>
        <p:txBody>
          <a:bodyPr>
            <a:noAutofit/>
          </a:bodyPr>
          <a:lstStyle/>
          <a:p>
            <a:pPr marL="384048" lvl="1" algn="just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Generalization is known as an “is a” relationship </a:t>
            </a:r>
          </a:p>
          <a:p>
            <a:pPr marL="384048" lvl="1" algn="just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child class is a type of the parent class</a:t>
            </a:r>
          </a:p>
          <a:p>
            <a:pPr marL="384048" lvl="1" algn="just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 Generalization is the ideal type of relationship that is used to showcase reusable elements in the class diagram. </a:t>
            </a:r>
          </a:p>
          <a:p>
            <a:pPr marL="384048" lvl="1" algn="just">
              <a:spcBef>
                <a:spcPts val="1000"/>
              </a:spcBef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child classes “inherit” the common functionality defined in the parent class.</a:t>
            </a:r>
            <a:endParaRPr lang="en-GB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385" y="3661955"/>
            <a:ext cx="5307468" cy="30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8923" y="331764"/>
            <a:ext cx="8229600" cy="9144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>
                <a:ea typeface="+mj-ea"/>
                <a:cs typeface="+mj-cs"/>
              </a:rPr>
              <a:t>3. Aggregation</a:t>
            </a:r>
            <a:r>
              <a:rPr lang="en-US" dirty="0">
                <a:ea typeface="+mj-ea"/>
                <a:cs typeface="+mj-cs"/>
              </a:rPr>
              <a:t> 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9714" y="1114239"/>
            <a:ext cx="10920549" cy="3505313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i="0" dirty="0"/>
              <a:t>It is also called a “</a:t>
            </a:r>
            <a:r>
              <a:rPr lang="en-US" b="1" i="0" dirty="0"/>
              <a:t>has a</a:t>
            </a:r>
            <a:r>
              <a:rPr lang="en-US" i="0" dirty="0"/>
              <a:t>” relationship.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altLang="en-US" dirty="0"/>
              <a:t>Aggregations are special associations that represent ‘part-of’ relationships.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000" dirty="0"/>
              <a:t>While if A and B are associated with each other, such that B can exist without being associated with A, then this association in known as Aggregation.</a:t>
            </a:r>
            <a:br>
              <a:rPr lang="en-US" dirty="0"/>
            </a:br>
            <a:br>
              <a:rPr lang="en-US" dirty="0"/>
            </a:br>
            <a:endParaRPr lang="en-US" altLang="en-US" sz="2000" dirty="0"/>
          </a:p>
        </p:txBody>
      </p:sp>
      <p:pic>
        <p:nvPicPr>
          <p:cNvPr id="152643" name="Picture 6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75929" y="4439998"/>
            <a:ext cx="4419600" cy="1276350"/>
          </a:xfr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23" y="4619552"/>
            <a:ext cx="5092272" cy="917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67842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72" y="127000"/>
            <a:ext cx="8866717" cy="63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5702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12558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4. Composition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12074" y="1319349"/>
            <a:ext cx="10565674" cy="4800600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US" i="0" dirty="0"/>
              <a:t>The composition is a variation of the aggregation relationship. </a:t>
            </a:r>
          </a:p>
          <a:p>
            <a:pPr lvl="1">
              <a:buFont typeface="Wingdings" panose="05000000000000000000" pitchFamily="2" charset="2"/>
              <a:buChar char="§"/>
              <a:defRPr/>
            </a:pPr>
            <a:r>
              <a:rPr lang="en-GB" dirty="0"/>
              <a:t>A composition is a strong kind of aggregation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GB" sz="2000" dirty="0"/>
              <a:t>if the aggregate is destroyed, then the parts are destroyed as well</a:t>
            </a:r>
            <a:r>
              <a:rPr lang="en-US" sz="2000" dirty="0"/>
              <a:t> </a:t>
            </a:r>
          </a:p>
          <a:p>
            <a:pPr lvl="2">
              <a:buFont typeface="Wingdings" panose="05000000000000000000" pitchFamily="2" charset="2"/>
              <a:buChar char="§"/>
              <a:defRPr/>
            </a:pPr>
            <a:r>
              <a:rPr lang="en-US" sz="2000" dirty="0"/>
              <a:t>If A and B two classes are related to each other such that, B ceased to exist, when A is destroyed, then the association between two objects is known as Composition. An example is Building and room.</a:t>
            </a:r>
          </a:p>
          <a:p>
            <a:pPr lvl="2">
              <a:defRPr/>
            </a:pPr>
            <a:endParaRPr lang="en-US" sz="2000" dirty="0"/>
          </a:p>
          <a:p>
            <a:pPr lvl="2">
              <a:defRPr/>
            </a:pPr>
            <a:endParaRPr lang="en-US" sz="2000" dirty="0"/>
          </a:p>
          <a:p>
            <a:pPr lvl="1">
              <a:defRPr/>
            </a:pPr>
            <a:endParaRPr lang="en-US" dirty="0"/>
          </a:p>
          <a:p>
            <a:pPr marL="530352" lvl="1" indent="0">
              <a:buNone/>
              <a:defRPr/>
            </a:pPr>
            <a:endParaRPr lang="en-US" dirty="0"/>
          </a:p>
        </p:txBody>
      </p:sp>
      <p:pic>
        <p:nvPicPr>
          <p:cNvPr id="156743" name="Picture 71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48993" y="3838503"/>
            <a:ext cx="5125015" cy="620814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094" y="3838503"/>
            <a:ext cx="483870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924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b="1" dirty="0">
                <a:ea typeface="+mj-ea"/>
                <a:cs typeface="+mj-cs"/>
              </a:rPr>
              <a:t>   </a:t>
            </a:r>
            <a:r>
              <a:rPr lang="en-GB" b="1" dirty="0">
                <a:ea typeface="+mj-ea"/>
                <a:cs typeface="+mj-cs"/>
              </a:rPr>
              <a:t>What is UML</a:t>
            </a:r>
            <a:r>
              <a:rPr lang="en-US" b="1" dirty="0">
                <a:ea typeface="+mj-ea"/>
                <a:cs typeface="+mj-cs"/>
              </a:rPr>
              <a:t>? 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404259" y="1600200"/>
            <a:ext cx="10461170" cy="4800600"/>
          </a:xfrm>
        </p:spPr>
        <p:txBody>
          <a:bodyPr>
            <a:normAutofit/>
          </a:bodyPr>
          <a:lstStyle/>
          <a:p>
            <a:pPr marL="0" indent="0" algn="just">
              <a:buNone/>
              <a:defRPr/>
            </a:pPr>
            <a:r>
              <a:rPr lang="en-GB" sz="2400" dirty="0"/>
              <a:t>The Unified Modelling Language is a </a:t>
            </a:r>
            <a:r>
              <a:rPr lang="en-GB" sz="2400" u="sng" dirty="0"/>
              <a:t>standard graphical language </a:t>
            </a:r>
            <a:r>
              <a:rPr lang="en-GB" sz="2400" dirty="0"/>
              <a:t>for modelling </a:t>
            </a:r>
            <a:r>
              <a:rPr lang="en-GB" sz="2400" u="sng" dirty="0"/>
              <a:t>object oriented software</a:t>
            </a:r>
          </a:p>
          <a:p>
            <a:pPr marL="285750" indent="-285750" algn="just">
              <a:buClr>
                <a:srgbClr val="E38312"/>
              </a:buClr>
              <a:buFont typeface="Wingdings"/>
              <a:buChar char="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UML stands for Unified Modeling Language.</a:t>
            </a:r>
          </a:p>
          <a:p>
            <a:pPr marL="285750" indent="-285750" algn="just">
              <a:buClr>
                <a:srgbClr val="E38312"/>
              </a:buClr>
              <a:buFont typeface="Wingdings"/>
              <a:buChar char="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rlito"/>
              </a:rPr>
              <a:t>UML is different from the other common programming languages such as C++, Java, COBOL, etc.</a:t>
            </a:r>
          </a:p>
          <a:p>
            <a:pPr marL="285750" indent="-285750" algn="just">
              <a:buClr>
                <a:srgbClr val="E38312"/>
              </a:buClr>
              <a:buFont typeface="Wingdings"/>
              <a:buChar char=""/>
            </a:pPr>
            <a:r>
              <a:rPr lang="en-US" sz="2400" dirty="0">
                <a:solidFill>
                  <a:srgbClr val="00B050"/>
                </a:solidFill>
                <a:cs typeface="Carlito"/>
              </a:rPr>
              <a:t>UML is a pictorial language used to make software blueprints.</a:t>
            </a:r>
          </a:p>
          <a:p>
            <a:pPr marL="285750" indent="-285750" algn="just">
              <a:buClr>
                <a:srgbClr val="E38312"/>
              </a:buClr>
              <a:buFont typeface="Wingdings"/>
              <a:buChar char=""/>
            </a:pPr>
            <a:r>
              <a:rPr lang="en-US" sz="2400" dirty="0">
                <a:solidFill>
                  <a:srgbClr val="00B0F0"/>
                </a:solidFill>
                <a:cs typeface="Carlito"/>
              </a:rPr>
              <a:t>UML can be described as a general purpose visual modeling language to visualize, construct and document software system.</a:t>
            </a:r>
          </a:p>
        </p:txBody>
      </p:sp>
    </p:spTree>
    <p:extLst>
      <p:ext uri="{BB962C8B-B14F-4D97-AF65-F5344CB8AC3E}">
        <p14:creationId xmlns:p14="http://schemas.microsoft.com/office/powerpoint/2010/main" val="2440390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308463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How to draw class diagram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08463" y="1371600"/>
            <a:ext cx="10330543" cy="4800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dirty="0"/>
              <a:t>Step 1: Identify the class names</a:t>
            </a:r>
          </a:p>
          <a:p>
            <a:pPr marL="0" indent="0" algn="just">
              <a:buNone/>
            </a:pPr>
            <a:r>
              <a:rPr lang="en-US" sz="2800" b="1" dirty="0"/>
              <a:t>Step 2: Identify the attributes and operations of the class</a:t>
            </a:r>
          </a:p>
          <a:p>
            <a:pPr marL="0" indent="0" algn="just">
              <a:buNone/>
            </a:pPr>
            <a:r>
              <a:rPr lang="en-US" sz="2800" b="1" dirty="0"/>
              <a:t>Step 3: Distinguish relationships</a:t>
            </a:r>
          </a:p>
          <a:p>
            <a:pPr marL="0" indent="0" algn="just">
              <a:buNone/>
            </a:pPr>
            <a:r>
              <a:rPr lang="en-US" sz="2800" dirty="0"/>
              <a:t>Next step is to determine how each of the classes or objects are related to one another.</a:t>
            </a:r>
            <a:r>
              <a:rPr lang="en-US" sz="2800" b="1" dirty="0"/>
              <a:t> </a:t>
            </a:r>
          </a:p>
          <a:p>
            <a:pPr marL="0" indent="0" algn="just">
              <a:buNone/>
            </a:pPr>
            <a:r>
              <a:rPr lang="en-US" sz="2800" b="1" dirty="0"/>
              <a:t>Step 4: Create the Structure</a:t>
            </a:r>
          </a:p>
          <a:p>
            <a:pPr marL="0" indent="0" algn="just">
              <a:buNone/>
            </a:pPr>
            <a:r>
              <a:rPr lang="en-US" sz="2800" dirty="0"/>
              <a:t>First, add the class names and link them with the appropriate connectors. You can add attributes and functions/ methods/ operations later.</a:t>
            </a:r>
          </a:p>
          <a:p>
            <a:pPr marL="2816352" lvl="6" indent="0" algn="just"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7853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635034" y="554776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Points to Remember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58091" y="1371600"/>
            <a:ext cx="10293532" cy="4800600"/>
          </a:xfrm>
        </p:spPr>
        <p:txBody>
          <a:bodyPr/>
          <a:lstStyle/>
          <a:p>
            <a:pPr marL="987552" lvl="1" indent="-457200" algn="just">
              <a:buFont typeface="+mj-lt"/>
              <a:buAutoNum type="arabicPeriod"/>
              <a:defRPr/>
            </a:pPr>
            <a:r>
              <a:rPr lang="en-US" dirty="0"/>
              <a:t>The name of the class diagram should be meaningful to describe the </a:t>
            </a:r>
            <a:r>
              <a:rPr lang="en-US"/>
              <a:t>aspect of the </a:t>
            </a:r>
            <a:r>
              <a:rPr lang="en-US" dirty="0"/>
              <a:t>system.</a:t>
            </a:r>
          </a:p>
          <a:p>
            <a:pPr marL="987552" lvl="1" indent="-457200" algn="just">
              <a:buFont typeface="+mj-lt"/>
              <a:buAutoNum type="arabicPeriod"/>
              <a:defRPr/>
            </a:pPr>
            <a:r>
              <a:rPr lang="en-US"/>
              <a:t>Each </a:t>
            </a:r>
            <a:r>
              <a:rPr lang="en-US" dirty="0"/>
              <a:t>element and their relationships should </a:t>
            </a:r>
            <a:r>
              <a:rPr lang="en-US"/>
              <a:t>be identified in </a:t>
            </a:r>
            <a:r>
              <a:rPr lang="en-US" dirty="0"/>
              <a:t>advance.</a:t>
            </a:r>
          </a:p>
          <a:p>
            <a:pPr marL="987552" lvl="1" indent="-457200" algn="just">
              <a:buFont typeface="+mj-lt"/>
              <a:buAutoNum type="arabicPeriod"/>
              <a:defRPr/>
            </a:pPr>
            <a:r>
              <a:rPr lang="en-US"/>
              <a:t>Responsibility </a:t>
            </a:r>
            <a:r>
              <a:rPr lang="en-US" dirty="0"/>
              <a:t>(attributes and methods) of each class should </a:t>
            </a:r>
            <a:r>
              <a:rPr lang="en-US"/>
              <a:t>be clearly identified </a:t>
            </a:r>
            <a:endParaRPr lang="en-US" dirty="0"/>
          </a:p>
          <a:p>
            <a:pPr marL="987552" lvl="1" indent="-457200" algn="just">
              <a:buFont typeface="+mj-lt"/>
              <a:buAutoNum type="arabicPeriod"/>
              <a:defRPr/>
            </a:pPr>
            <a:r>
              <a:rPr lang="en-US"/>
              <a:t>Use </a:t>
            </a:r>
            <a:r>
              <a:rPr lang="en-US" dirty="0"/>
              <a:t>notes whenever required to describe some aspect </a:t>
            </a:r>
            <a:r>
              <a:rPr lang="en-US"/>
              <a:t>of the diagram. </a:t>
            </a:r>
            <a:endParaRPr lang="en-US" dirty="0"/>
          </a:p>
          <a:p>
            <a:pPr marL="987552" lvl="1" indent="-457200" algn="just">
              <a:buFont typeface="+mj-lt"/>
              <a:buAutoNum type="arabicPeriod"/>
              <a:defRPr/>
            </a:pPr>
            <a:r>
              <a:rPr lang="en-US"/>
              <a:t>At </a:t>
            </a:r>
            <a:r>
              <a:rPr lang="en-US" dirty="0"/>
              <a:t>the end of the drawing it should be </a:t>
            </a:r>
            <a:r>
              <a:rPr lang="en-US"/>
              <a:t>understandable to the </a:t>
            </a:r>
            <a:r>
              <a:rPr lang="en-US" dirty="0"/>
              <a:t>developer/coder.</a:t>
            </a:r>
          </a:p>
          <a:p>
            <a:pPr marL="987552" lvl="1" indent="-457200" algn="just">
              <a:buFont typeface="+mj-lt"/>
              <a:buAutoNum type="arabicPeriod"/>
              <a:defRPr/>
            </a:pPr>
            <a:r>
              <a:rPr lang="en-US"/>
              <a:t>Finally</a:t>
            </a:r>
            <a:r>
              <a:rPr lang="en-US" dirty="0"/>
              <a:t>, before making the final version, the diagram should be drawn on plain paper and reworked as many times as possible to make </a:t>
            </a:r>
            <a:r>
              <a:rPr lang="en-US"/>
              <a:t>it correct.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31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9" y="248194"/>
            <a:ext cx="11661661" cy="6293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722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7" y="-6980"/>
            <a:ext cx="7090278" cy="6864980"/>
          </a:xfrm>
          <a:prstGeom prst="rect">
            <a:avLst/>
          </a:prstGeom>
        </p:spPr>
      </p:pic>
      <p:sp>
        <p:nvSpPr>
          <p:cNvPr id="2" name="Diamond 1"/>
          <p:cNvSpPr/>
          <p:nvPr/>
        </p:nvSpPr>
        <p:spPr>
          <a:xfrm>
            <a:off x="7058526" y="2775285"/>
            <a:ext cx="304800" cy="22458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22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Types of UML diagrams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1121229" y="1700808"/>
            <a:ext cx="10689771" cy="4752528"/>
          </a:xfrm>
        </p:spPr>
        <p:txBody>
          <a:bodyPr>
            <a:normAutofit fontScale="92500" lnSpcReduction="20000"/>
          </a:bodyPr>
          <a:lstStyle/>
          <a:p>
            <a:pPr lvl="1">
              <a:defRPr/>
            </a:pPr>
            <a:r>
              <a:rPr lang="en-GB" sz="2800" b="1" dirty="0">
                <a:ea typeface="+mn-ea"/>
              </a:rPr>
              <a:t>Class diagram</a:t>
            </a:r>
            <a:r>
              <a:rPr lang="en-US" sz="2800" b="1" dirty="0">
                <a:ea typeface="+mn-ea"/>
              </a:rPr>
              <a:t> </a:t>
            </a:r>
          </a:p>
          <a:p>
            <a:pPr lvl="2">
              <a:defRPr/>
            </a:pPr>
            <a:r>
              <a:rPr lang="en-GB" sz="2400" dirty="0">
                <a:ea typeface="+mn-ea"/>
              </a:rPr>
              <a:t>describe classes and their relationships</a:t>
            </a:r>
            <a:r>
              <a:rPr lang="en-US" sz="2400" dirty="0">
                <a:ea typeface="+mn-ea"/>
              </a:rPr>
              <a:t> </a:t>
            </a:r>
          </a:p>
          <a:p>
            <a:pPr lvl="2">
              <a:defRPr/>
            </a:pPr>
            <a:endParaRPr lang="en-US" sz="2400" dirty="0">
              <a:ea typeface="+mn-ea"/>
            </a:endParaRPr>
          </a:p>
          <a:p>
            <a:pPr lvl="1">
              <a:defRPr/>
            </a:pPr>
            <a:r>
              <a:rPr lang="en-GB" sz="2800" b="1" dirty="0">
                <a:ea typeface="+mn-ea"/>
              </a:rPr>
              <a:t>Interaction diagrams /Sequence diagram</a:t>
            </a:r>
            <a:r>
              <a:rPr lang="en-US" sz="2800" b="1" dirty="0">
                <a:ea typeface="+mn-ea"/>
              </a:rPr>
              <a:t> </a:t>
            </a:r>
          </a:p>
          <a:p>
            <a:pPr lvl="2">
              <a:defRPr/>
            </a:pPr>
            <a:r>
              <a:rPr lang="en-GB" sz="2400" dirty="0">
                <a:ea typeface="+mn-ea"/>
              </a:rPr>
              <a:t>show the behaviour of systems in terms of how objects interact with each other</a:t>
            </a:r>
            <a:r>
              <a:rPr lang="en-US" sz="2400" dirty="0">
                <a:ea typeface="+mn-ea"/>
              </a:rPr>
              <a:t> </a:t>
            </a:r>
          </a:p>
          <a:p>
            <a:pPr lvl="2">
              <a:defRPr/>
            </a:pPr>
            <a:endParaRPr lang="en-US" sz="2400" dirty="0">
              <a:ea typeface="+mn-ea"/>
            </a:endParaRPr>
          </a:p>
          <a:p>
            <a:pPr lvl="1">
              <a:defRPr/>
            </a:pPr>
            <a:r>
              <a:rPr lang="en-GB" sz="2800" b="1" dirty="0"/>
              <a:t>A</a:t>
            </a:r>
            <a:r>
              <a:rPr lang="en-GB" sz="2800" b="1" dirty="0">
                <a:ea typeface="+mn-ea"/>
              </a:rPr>
              <a:t>ctivity diagrams</a:t>
            </a:r>
            <a:r>
              <a:rPr lang="en-US" sz="2800" b="1" dirty="0">
                <a:ea typeface="+mn-ea"/>
              </a:rPr>
              <a:t> </a:t>
            </a:r>
          </a:p>
          <a:p>
            <a:pPr lvl="2">
              <a:defRPr/>
            </a:pPr>
            <a:r>
              <a:rPr lang="en-GB" sz="2400" dirty="0">
                <a:ea typeface="+mn-ea"/>
              </a:rPr>
              <a:t>show how systems behave internally</a:t>
            </a:r>
            <a:r>
              <a:rPr lang="en-US" sz="2400" dirty="0">
                <a:ea typeface="+mn-ea"/>
              </a:rPr>
              <a:t> </a:t>
            </a:r>
          </a:p>
          <a:p>
            <a:pPr lvl="2">
              <a:defRPr/>
            </a:pPr>
            <a:endParaRPr lang="en-US" sz="2400" dirty="0">
              <a:ea typeface="+mn-ea"/>
            </a:endParaRPr>
          </a:p>
          <a:p>
            <a:pPr lvl="1">
              <a:defRPr/>
            </a:pPr>
            <a:r>
              <a:rPr lang="en-GB" sz="2800" b="1" dirty="0">
                <a:ea typeface="+mn-ea"/>
              </a:rPr>
              <a:t>Component and deployment diagrams</a:t>
            </a:r>
          </a:p>
          <a:p>
            <a:pPr lvl="2">
              <a:defRPr/>
            </a:pPr>
            <a:r>
              <a:rPr lang="en-GB" sz="2400" dirty="0">
                <a:ea typeface="+mn-ea"/>
              </a:rPr>
              <a:t>show how the various components of systems are arranged logically and physically</a:t>
            </a:r>
            <a:r>
              <a:rPr lang="en-US" sz="2400" dirty="0"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333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01. Class Diagram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33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71600" y="1415143"/>
            <a:ext cx="9601200" cy="5061857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Class is an entity which have </a:t>
            </a:r>
          </a:p>
          <a:p>
            <a:pPr lvl="1" algn="just"/>
            <a:r>
              <a:rPr lang="en-US" sz="2400" dirty="0"/>
              <a:t>Data </a:t>
            </a:r>
          </a:p>
          <a:p>
            <a:pPr lvl="1" algn="just"/>
            <a:r>
              <a:rPr lang="en-US" sz="2400" dirty="0"/>
              <a:t>Behavior</a:t>
            </a:r>
          </a:p>
          <a:p>
            <a:pPr algn="just"/>
            <a:r>
              <a:rPr lang="en-US" sz="2400" dirty="0">
                <a:solidFill>
                  <a:srgbClr val="00B050"/>
                </a:solidFill>
              </a:rPr>
              <a:t>Example Student 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Data : roll no, Name, Mobile No, GPA</a:t>
            </a:r>
          </a:p>
          <a:p>
            <a:pPr lvl="1" algn="just"/>
            <a:r>
              <a:rPr lang="en-US" sz="2400" dirty="0">
                <a:solidFill>
                  <a:srgbClr val="00B050"/>
                </a:solidFill>
              </a:rPr>
              <a:t>Behavior: add course, drop course, withdraw course</a:t>
            </a:r>
          </a:p>
          <a:p>
            <a:pPr lvl="1" algn="just"/>
            <a:endParaRPr lang="en-US" sz="2400" dirty="0"/>
          </a:p>
          <a:p>
            <a:pPr algn="just"/>
            <a:r>
              <a:rPr lang="en-US" sz="2400" dirty="0"/>
              <a:t>All objects that exhibit same data and behavior can be formed into a class. </a:t>
            </a:r>
          </a:p>
          <a:p>
            <a:pPr algn="just"/>
            <a:r>
              <a:rPr lang="en-US" sz="2400" dirty="0"/>
              <a:t>Class are usually nouns in requirement document. </a:t>
            </a:r>
          </a:p>
          <a:p>
            <a:pPr algn="just"/>
            <a:r>
              <a:rPr lang="en-US" sz="2400" dirty="0">
                <a:solidFill>
                  <a:srgbClr val="00B0F0"/>
                </a:solidFill>
              </a:rPr>
              <a:t>In much simpler words: Actors of the Use Case Diagram can be converted into classes in a Class Diagram.</a:t>
            </a:r>
          </a:p>
        </p:txBody>
      </p:sp>
    </p:spTree>
    <p:extLst>
      <p:ext uri="{BB962C8B-B14F-4D97-AF65-F5344CB8AC3E}">
        <p14:creationId xmlns:p14="http://schemas.microsoft.com/office/powerpoint/2010/main" val="306595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6429" y="2286000"/>
            <a:ext cx="10156371" cy="35814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Class</a:t>
            </a:r>
            <a:r>
              <a:rPr lang="en-US" sz="2400" b="1" dirty="0"/>
              <a:t> (Actors/Users)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Attributes</a:t>
            </a:r>
            <a:r>
              <a:rPr lang="en-US" sz="2400" b="1" dirty="0"/>
              <a:t> (Variables)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Operations</a:t>
            </a:r>
            <a:r>
              <a:rPr lang="en-US" sz="2400" b="1" dirty="0"/>
              <a:t> (Functions)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164" y="2264537"/>
            <a:ext cx="2680344" cy="2619150"/>
          </a:xfrm>
          <a:prstGeom prst="rect">
            <a:avLst/>
          </a:prstGeom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11" t="-1555" r="-242" b="96"/>
          <a:stretch/>
        </p:blipFill>
        <p:spPr>
          <a:xfrm>
            <a:off x="9705703" y="2171700"/>
            <a:ext cx="2128245" cy="2557054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26" y="2286000"/>
            <a:ext cx="2301702" cy="271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74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8391-EDB1-4A9C-8BD0-37F61C53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of Class Diagrams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A4C3E-591E-43F7-85CA-FB9126D22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65513"/>
            <a:ext cx="10014857" cy="46264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Classes</a:t>
            </a:r>
            <a:r>
              <a:rPr lang="en-US" sz="2400" dirty="0"/>
              <a:t>: Represented by rectangles, a class defines the properties (attributes) and behaviors (methods) that objects created from the class will have.</a:t>
            </a:r>
          </a:p>
          <a:p>
            <a:pPr lvl="1"/>
            <a:r>
              <a:rPr lang="en-US" sz="2400" i="0" dirty="0"/>
              <a:t>Example: A "Customer" class with attributes like "name" and "email", and methods like "</a:t>
            </a:r>
            <a:r>
              <a:rPr lang="en-US" sz="2400" i="0" dirty="0" err="1"/>
              <a:t>placeOrder</a:t>
            </a:r>
            <a:r>
              <a:rPr lang="en-US" sz="2400" i="0" dirty="0"/>
              <a:t>()".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Attributes</a:t>
            </a:r>
            <a:r>
              <a:rPr lang="en-US" sz="2400" dirty="0"/>
              <a:t>: Characteristics or properties of a class.</a:t>
            </a:r>
          </a:p>
          <a:p>
            <a:pPr lvl="1"/>
            <a:r>
              <a:rPr lang="en-US" sz="2400" i="0" dirty="0"/>
              <a:t>Example: For a "Book" class, attributes could be "title", "author", "ISBN".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Methods</a:t>
            </a:r>
            <a:r>
              <a:rPr lang="en-US" sz="2400" dirty="0"/>
              <a:t>: Functions or operations that a class can perform.</a:t>
            </a:r>
          </a:p>
          <a:p>
            <a:pPr lvl="1"/>
            <a:r>
              <a:rPr lang="en-US" sz="2400" i="0" dirty="0"/>
              <a:t>Example: For a "Book" class, methods could be "borrow()", "return()".</a:t>
            </a:r>
          </a:p>
          <a:p>
            <a:pPr marL="457200" indent="-457200">
              <a:buFont typeface="+mj-lt"/>
              <a:buAutoNum type="arabicPeriod"/>
            </a:pP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409040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245325" y="530835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Attributes and operations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45325" y="1254034"/>
            <a:ext cx="10681063" cy="4800600"/>
          </a:xfrm>
        </p:spPr>
        <p:txBody>
          <a:bodyPr/>
          <a:lstStyle/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An attribute is a named property of a class that describes the object being modeled.</a:t>
            </a:r>
          </a:p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In the class diagram, attributes appear in the second compartment just below the name compartment.</a:t>
            </a:r>
          </a:p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GB" dirty="0"/>
              <a:t>Operations or methods are the functions of the class</a:t>
            </a:r>
          </a:p>
          <a:p>
            <a:pPr marL="212598" indent="-285750">
              <a:buFont typeface="Wingdings" panose="05000000000000000000" pitchFamily="2" charset="2"/>
              <a:buChar char="§"/>
              <a:defRPr/>
            </a:pPr>
            <a:r>
              <a:rPr lang="en-US" dirty="0"/>
              <a:t>Operations describe the class behavior and appear in the third compartment.</a:t>
            </a:r>
            <a:endParaRPr lang="en-GB" dirty="0"/>
          </a:p>
        </p:txBody>
      </p:sp>
      <p:pic>
        <p:nvPicPr>
          <p:cNvPr id="121865" name="Picture 9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23"/>
          <a:stretch/>
        </p:blipFill>
        <p:spPr>
          <a:xfrm>
            <a:off x="6102446" y="3800353"/>
            <a:ext cx="4365910" cy="2520280"/>
          </a:xfrm>
        </p:spPr>
      </p:pic>
    </p:spTree>
    <p:extLst>
      <p:ext uri="{BB962C8B-B14F-4D97-AF65-F5344CB8AC3E}">
        <p14:creationId xmlns:p14="http://schemas.microsoft.com/office/powerpoint/2010/main" val="227426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5796" y="457200"/>
            <a:ext cx="8229600" cy="914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What is </a:t>
            </a:r>
            <a:r>
              <a:rPr lang="en-US" dirty="0"/>
              <a:t>C</a:t>
            </a:r>
            <a:r>
              <a:rPr lang="en-US" dirty="0">
                <a:ea typeface="+mj-ea"/>
                <a:cs typeface="+mj-cs"/>
              </a:rPr>
              <a:t>lass Diagram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415796" y="1371600"/>
            <a:ext cx="9614263" cy="4317273"/>
          </a:xfrm>
        </p:spPr>
        <p:txBody>
          <a:bodyPr/>
          <a:lstStyle/>
          <a:p>
            <a:pPr algn="just"/>
            <a:r>
              <a:rPr lang="en-US" sz="2400" dirty="0"/>
              <a:t>A class diagram is a UML diagram type that describes a system by visualizing the </a:t>
            </a:r>
            <a:r>
              <a:rPr lang="en-US" sz="2400" u="sng" dirty="0"/>
              <a:t>different types of classes </a:t>
            </a:r>
            <a:r>
              <a:rPr lang="en-US" sz="2400" dirty="0"/>
              <a:t>within a system and the </a:t>
            </a:r>
            <a:r>
              <a:rPr lang="en-US" sz="2400" u="sng" dirty="0"/>
              <a:t>kinds of static relationships that exist among them. </a:t>
            </a:r>
          </a:p>
          <a:p>
            <a:pPr algn="just"/>
            <a:r>
              <a:rPr lang="en-US" sz="2400" dirty="0"/>
              <a:t>It illustrates</a:t>
            </a:r>
          </a:p>
          <a:p>
            <a:pPr lvl="1" algn="just"/>
            <a:r>
              <a:rPr lang="en-US" sz="2400" dirty="0"/>
              <a:t>the operations and attributes of the classes.</a:t>
            </a:r>
          </a:p>
          <a:p>
            <a:pPr lvl="1" algn="just"/>
            <a:r>
              <a:rPr lang="en-US" sz="2400" dirty="0"/>
              <a:t>Relationship between the classes</a:t>
            </a:r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6387" b="2815"/>
          <a:stretch/>
        </p:blipFill>
        <p:spPr>
          <a:xfrm>
            <a:off x="2968098" y="4340132"/>
            <a:ext cx="6509658" cy="215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7485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306</TotalTime>
  <Words>1191</Words>
  <Application>Microsoft Office PowerPoint</Application>
  <PresentationFormat>Widescreen</PresentationFormat>
  <Paragraphs>131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Franklin Gothic Book</vt:lpstr>
      <vt:lpstr>Times</vt:lpstr>
      <vt:lpstr>Wingdings</vt:lpstr>
      <vt:lpstr>Crop</vt:lpstr>
      <vt:lpstr>PowerPoint Presentation</vt:lpstr>
      <vt:lpstr>   What is UML? </vt:lpstr>
      <vt:lpstr>Types of UML diagrams</vt:lpstr>
      <vt:lpstr>01. Class Diagram </vt:lpstr>
      <vt:lpstr>Class</vt:lpstr>
      <vt:lpstr>Main components of class Diagram</vt:lpstr>
      <vt:lpstr>Components of Class Diagrams </vt:lpstr>
      <vt:lpstr>Attributes and operations</vt:lpstr>
      <vt:lpstr>What is Class Diagram</vt:lpstr>
      <vt:lpstr>Class Diagram Relationships</vt:lpstr>
      <vt:lpstr>Relationships in a Class Diagram </vt:lpstr>
      <vt:lpstr>1. Associations</vt:lpstr>
      <vt:lpstr>Multiplicity/Cardinality</vt:lpstr>
      <vt:lpstr>Multiplicity/Cardinality</vt:lpstr>
      <vt:lpstr>Reflexive Associations</vt:lpstr>
      <vt:lpstr>2. Generalization </vt:lpstr>
      <vt:lpstr>3. Aggregation </vt:lpstr>
      <vt:lpstr>PowerPoint Presentation</vt:lpstr>
      <vt:lpstr>4. Composition</vt:lpstr>
      <vt:lpstr>How to draw class diagram</vt:lpstr>
      <vt:lpstr>Points to Remember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Rubab Javaid</dc:creator>
  <cp:lastModifiedBy>Hafiza Maria Kiran</cp:lastModifiedBy>
  <cp:revision>61</cp:revision>
  <dcterms:created xsi:type="dcterms:W3CDTF">2020-04-14T21:28:23Z</dcterms:created>
  <dcterms:modified xsi:type="dcterms:W3CDTF">2024-10-23T10:55:59Z</dcterms:modified>
</cp:coreProperties>
</file>