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4"/>
  </p:sldMasterIdLst>
  <p:notesMasterIdLst>
    <p:notesMasterId r:id="rId36"/>
  </p:notesMasterIdLst>
  <p:sldIdLst>
    <p:sldId id="256" r:id="rId5"/>
    <p:sldId id="274" r:id="rId6"/>
    <p:sldId id="275" r:id="rId7"/>
    <p:sldId id="260" r:id="rId8"/>
    <p:sldId id="259" r:id="rId9"/>
    <p:sldId id="286" r:id="rId10"/>
    <p:sldId id="263" r:id="rId11"/>
    <p:sldId id="265" r:id="rId12"/>
    <p:sldId id="305" r:id="rId13"/>
    <p:sldId id="291" r:id="rId14"/>
    <p:sldId id="292" r:id="rId15"/>
    <p:sldId id="306" r:id="rId16"/>
    <p:sldId id="307" r:id="rId17"/>
    <p:sldId id="308" r:id="rId18"/>
    <p:sldId id="258" r:id="rId19"/>
    <p:sldId id="309" r:id="rId20"/>
    <p:sldId id="293" r:id="rId21"/>
    <p:sldId id="294" r:id="rId22"/>
    <p:sldId id="310" r:id="rId23"/>
    <p:sldId id="295" r:id="rId24"/>
    <p:sldId id="296" r:id="rId25"/>
    <p:sldId id="297" r:id="rId26"/>
    <p:sldId id="298" r:id="rId27"/>
    <p:sldId id="299" r:id="rId28"/>
    <p:sldId id="300" r:id="rId29"/>
    <p:sldId id="302" r:id="rId30"/>
    <p:sldId id="311" r:id="rId31"/>
    <p:sldId id="312" r:id="rId32"/>
    <p:sldId id="301" r:id="rId33"/>
    <p:sldId id="303" r:id="rId34"/>
    <p:sldId id="30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057"/>
    <a:srgbClr val="E3E3E1"/>
    <a:srgbClr val="FBF4C6"/>
    <a:srgbClr val="FDF3C3"/>
    <a:srgbClr val="FCF4C1"/>
    <a:srgbClr val="F4F1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86314" autoAdjust="0"/>
  </p:normalViewPr>
  <p:slideViewPr>
    <p:cSldViewPr snapToGrid="0">
      <p:cViewPr varScale="1">
        <p:scale>
          <a:sx n="73" d="100"/>
          <a:sy n="73" d="100"/>
        </p:scale>
        <p:origin x="10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2488CA-7CB2-4FE1-9C82-DEB936708ACC}" type="datetimeFigureOut">
              <a:rPr lang="en-US" smtClean="0"/>
              <a:t>10/23/2024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C4BE35-33DF-43CF-BCB2-D023555D57FC}" type="slidenum">
              <a:rPr lang="en-US" smtClean="0"/>
              <a:t>‹#›</a:t>
            </a:fld>
            <a:endParaRPr lang="en-US"/>
          </a:p>
        </p:txBody>
      </p:sp>
    </p:spTree>
    <p:extLst>
      <p:ext uri="{BB962C8B-B14F-4D97-AF65-F5344CB8AC3E}">
        <p14:creationId xmlns:p14="http://schemas.microsoft.com/office/powerpoint/2010/main" val="2126162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C4BE35-33DF-43CF-BCB2-D023555D57FC}" type="slidenum">
              <a:rPr lang="en-US" smtClean="0"/>
              <a:t>4</a:t>
            </a:fld>
            <a:endParaRPr lang="en-US"/>
          </a:p>
        </p:txBody>
      </p:sp>
    </p:spTree>
    <p:extLst>
      <p:ext uri="{BB962C8B-B14F-4D97-AF65-F5344CB8AC3E}">
        <p14:creationId xmlns:p14="http://schemas.microsoft.com/office/powerpoint/2010/main" val="1929509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C4BE35-33DF-43CF-BCB2-D023555D57FC}" type="slidenum">
              <a:rPr lang="en-US" smtClean="0"/>
              <a:t>30</a:t>
            </a:fld>
            <a:endParaRPr lang="en-US"/>
          </a:p>
        </p:txBody>
      </p:sp>
    </p:spTree>
    <p:extLst>
      <p:ext uri="{BB962C8B-B14F-4D97-AF65-F5344CB8AC3E}">
        <p14:creationId xmlns:p14="http://schemas.microsoft.com/office/powerpoint/2010/main" val="219929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E5C4BE35-33DF-43CF-BCB2-D023555D57FC}" type="slidenum">
              <a:rPr lang="en-US" smtClean="0"/>
              <a:t>5</a:t>
            </a:fld>
            <a:endParaRPr lang="en-US"/>
          </a:p>
        </p:txBody>
      </p:sp>
    </p:spTree>
    <p:extLst>
      <p:ext uri="{BB962C8B-B14F-4D97-AF65-F5344CB8AC3E}">
        <p14:creationId xmlns:p14="http://schemas.microsoft.com/office/powerpoint/2010/main" val="692384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C4BE35-33DF-43CF-BCB2-D023555D57FC}" type="slidenum">
              <a:rPr lang="en-US" smtClean="0"/>
              <a:t>10</a:t>
            </a:fld>
            <a:endParaRPr lang="en-US"/>
          </a:p>
        </p:txBody>
      </p:sp>
    </p:spTree>
    <p:extLst>
      <p:ext uri="{BB962C8B-B14F-4D97-AF65-F5344CB8AC3E}">
        <p14:creationId xmlns:p14="http://schemas.microsoft.com/office/powerpoint/2010/main" val="3998366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C4BE35-33DF-43CF-BCB2-D023555D57FC}" type="slidenum">
              <a:rPr lang="en-US" smtClean="0"/>
              <a:t>11</a:t>
            </a:fld>
            <a:endParaRPr lang="en-US"/>
          </a:p>
        </p:txBody>
      </p:sp>
    </p:spTree>
    <p:extLst>
      <p:ext uri="{BB962C8B-B14F-4D97-AF65-F5344CB8AC3E}">
        <p14:creationId xmlns:p14="http://schemas.microsoft.com/office/powerpoint/2010/main" val="1928496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Refrence</a:t>
            </a:r>
            <a:r>
              <a:rPr lang="en-US" dirty="0"/>
              <a:t>:</a:t>
            </a:r>
            <a:r>
              <a:rPr lang="en-US" baseline="0" dirty="0"/>
              <a:t>   </a:t>
            </a:r>
            <a:r>
              <a:rPr lang="en-US" dirty="0"/>
              <a:t>https://youtu.be/IFqhoJJ3q8A</a:t>
            </a:r>
          </a:p>
        </p:txBody>
      </p:sp>
      <p:sp>
        <p:nvSpPr>
          <p:cNvPr id="4" name="Slide Number Placeholder 3"/>
          <p:cNvSpPr>
            <a:spLocks noGrp="1"/>
          </p:cNvSpPr>
          <p:nvPr>
            <p:ph type="sldNum" sz="quarter" idx="10"/>
          </p:nvPr>
        </p:nvSpPr>
        <p:spPr/>
        <p:txBody>
          <a:bodyPr/>
          <a:lstStyle/>
          <a:p>
            <a:fld id="{E5C4BE35-33DF-43CF-BCB2-D023555D57FC}" type="slidenum">
              <a:rPr lang="en-US" smtClean="0"/>
              <a:t>17</a:t>
            </a:fld>
            <a:endParaRPr lang="en-US"/>
          </a:p>
        </p:txBody>
      </p:sp>
    </p:spTree>
    <p:extLst>
      <p:ext uri="{BB962C8B-B14F-4D97-AF65-F5344CB8AC3E}">
        <p14:creationId xmlns:p14="http://schemas.microsoft.com/office/powerpoint/2010/main" val="3726869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Sequence Diagram of</a:t>
            </a:r>
            <a:r>
              <a:rPr lang="en-US" sz="1400" b="1" baseline="0" dirty="0"/>
              <a:t> online exam system</a:t>
            </a:r>
            <a:endParaRPr lang="en-US" sz="1400" b="1" dirty="0"/>
          </a:p>
        </p:txBody>
      </p:sp>
      <p:sp>
        <p:nvSpPr>
          <p:cNvPr id="4" name="Slide Number Placeholder 3"/>
          <p:cNvSpPr>
            <a:spLocks noGrp="1"/>
          </p:cNvSpPr>
          <p:nvPr>
            <p:ph type="sldNum" sz="quarter" idx="10"/>
          </p:nvPr>
        </p:nvSpPr>
        <p:spPr/>
        <p:txBody>
          <a:bodyPr/>
          <a:lstStyle/>
          <a:p>
            <a:fld id="{E5C4BE35-33DF-43CF-BCB2-D023555D57FC}" type="slidenum">
              <a:rPr lang="en-US" smtClean="0"/>
              <a:t>26</a:t>
            </a:fld>
            <a:endParaRPr lang="en-US"/>
          </a:p>
        </p:txBody>
      </p:sp>
    </p:spTree>
    <p:extLst>
      <p:ext uri="{BB962C8B-B14F-4D97-AF65-F5344CB8AC3E}">
        <p14:creationId xmlns:p14="http://schemas.microsoft.com/office/powerpoint/2010/main" val="3850572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Sequence Diagram Example of a School Management System</a:t>
            </a:r>
          </a:p>
        </p:txBody>
      </p:sp>
      <p:sp>
        <p:nvSpPr>
          <p:cNvPr id="4" name="Slide Number Placeholder 3"/>
          <p:cNvSpPr>
            <a:spLocks noGrp="1"/>
          </p:cNvSpPr>
          <p:nvPr>
            <p:ph type="sldNum" sz="quarter" idx="10"/>
          </p:nvPr>
        </p:nvSpPr>
        <p:spPr/>
        <p:txBody>
          <a:bodyPr/>
          <a:lstStyle/>
          <a:p>
            <a:fld id="{E5C4BE35-33DF-43CF-BCB2-D023555D57FC}" type="slidenum">
              <a:rPr lang="en-US" smtClean="0"/>
              <a:t>27</a:t>
            </a:fld>
            <a:endParaRPr lang="en-US"/>
          </a:p>
        </p:txBody>
      </p:sp>
    </p:spTree>
    <p:extLst>
      <p:ext uri="{BB962C8B-B14F-4D97-AF65-F5344CB8AC3E}">
        <p14:creationId xmlns:p14="http://schemas.microsoft.com/office/powerpoint/2010/main" val="2676482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Sequence Diagram Example of a Card Game</a:t>
            </a:r>
          </a:p>
          <a:p>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5C4BE35-33DF-43CF-BCB2-D023555D57FC}" type="slidenum">
              <a:rPr lang="en-US" smtClean="0"/>
              <a:t>28</a:t>
            </a:fld>
            <a:endParaRPr lang="en-US"/>
          </a:p>
        </p:txBody>
      </p:sp>
    </p:spTree>
    <p:extLst>
      <p:ext uri="{BB962C8B-B14F-4D97-AF65-F5344CB8AC3E}">
        <p14:creationId xmlns:p14="http://schemas.microsoft.com/office/powerpoint/2010/main" val="1541752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Sequence Diagram for an ATM cash Withdrawal</a:t>
            </a:r>
          </a:p>
        </p:txBody>
      </p:sp>
      <p:sp>
        <p:nvSpPr>
          <p:cNvPr id="4" name="Slide Number Placeholder 3"/>
          <p:cNvSpPr>
            <a:spLocks noGrp="1"/>
          </p:cNvSpPr>
          <p:nvPr>
            <p:ph type="sldNum" sz="quarter" idx="10"/>
          </p:nvPr>
        </p:nvSpPr>
        <p:spPr/>
        <p:txBody>
          <a:bodyPr/>
          <a:lstStyle/>
          <a:p>
            <a:fld id="{E5C4BE35-33DF-43CF-BCB2-D023555D57FC}" type="slidenum">
              <a:rPr lang="en-US" smtClean="0"/>
              <a:t>29</a:t>
            </a:fld>
            <a:endParaRPr lang="en-US"/>
          </a:p>
        </p:txBody>
      </p:sp>
    </p:spTree>
    <p:extLst>
      <p:ext uri="{BB962C8B-B14F-4D97-AF65-F5344CB8AC3E}">
        <p14:creationId xmlns:p14="http://schemas.microsoft.com/office/powerpoint/2010/main" val="343649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1275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22503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05204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36688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386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03315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10/23/2024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51571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10/23/2024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19931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6E91E96-98B0-4413-9547-46F3504108EF}" type="datetimeFigureOut">
              <a:rPr lang="en-US" smtClean="0"/>
              <a:t>10/23/2024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66662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5C68B11-C5A8-448C-8CE9-B1A273C79CFC}" type="datetimeFigureOut">
              <a:rPr lang="en-US" smtClean="0"/>
              <a:t>10/23/2024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2134996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2596118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0298CD5-6C1E-4009-B41F-6DF62E31D3BE}" type="datetimeFigureOut">
              <a:rPr lang="en-US" smtClean="0"/>
              <a:pPr/>
              <a:t>10/23/2024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008376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hyperlink" Target="https://creately.com/guides/sequence-diagram-tutoria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accent1"/>
                </a:solidFill>
                <a:effectLst>
                  <a:outerShdw blurRad="38100" dist="38100" dir="2700000" algn="tl">
                    <a:srgbClr val="000000">
                      <a:alpha val="43137"/>
                    </a:srgbClr>
                  </a:outerShdw>
                </a:effectLst>
              </a:rPr>
              <a:t>Activity Diagrams</a:t>
            </a:r>
          </a:p>
        </p:txBody>
      </p:sp>
      <p:sp>
        <p:nvSpPr>
          <p:cNvPr id="3" name="Subtitle 2"/>
          <p:cNvSpPr>
            <a:spLocks noGrp="1"/>
          </p:cNvSpPr>
          <p:nvPr>
            <p:ph type="subTitle" idx="1"/>
          </p:nvPr>
        </p:nvSpPr>
        <p:spPr/>
        <p:txBody>
          <a:bodyPr/>
          <a:lstStyle/>
          <a:p>
            <a:r>
              <a:rPr lang="en-US" dirty="0"/>
              <a:t>Lecture </a:t>
            </a:r>
          </a:p>
        </p:txBody>
      </p:sp>
    </p:spTree>
    <p:extLst>
      <p:ext uri="{BB962C8B-B14F-4D97-AF65-F5344CB8AC3E}">
        <p14:creationId xmlns:p14="http://schemas.microsoft.com/office/powerpoint/2010/main" val="3385962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E3E3E1"/>
        </a:solidFill>
        <a:effectLst/>
      </p:bgPr>
    </p:bg>
    <p:spTree>
      <p:nvGrpSpPr>
        <p:cNvPr id="1" name=""/>
        <p:cNvGrpSpPr/>
        <p:nvPr/>
      </p:nvGrpSpPr>
      <p:grpSpPr>
        <a:xfrm>
          <a:off x="0" y="0"/>
          <a:ext cx="0" cy="0"/>
          <a:chOff x="0" y="0"/>
          <a:chExt cx="0" cy="0"/>
        </a:xfrm>
      </p:grpSpPr>
      <p:sp>
        <p:nvSpPr>
          <p:cNvPr id="5" name="Rectangle 4"/>
          <p:cNvSpPr/>
          <p:nvPr/>
        </p:nvSpPr>
        <p:spPr>
          <a:xfrm>
            <a:off x="11187953" y="5988424"/>
            <a:ext cx="1004047" cy="717176"/>
          </a:xfrm>
          <a:prstGeom prst="rect">
            <a:avLst/>
          </a:prstGeom>
          <a:solidFill>
            <a:srgbClr val="E3E3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556" r="3712" b="4139"/>
          <a:stretch/>
        </p:blipFill>
        <p:spPr>
          <a:xfrm>
            <a:off x="55984" y="191153"/>
            <a:ext cx="12136016" cy="6666847"/>
          </a:xfrm>
          <a:prstGeom prst="rect">
            <a:avLst/>
          </a:prstGeom>
        </p:spPr>
      </p:pic>
      <p:sp>
        <p:nvSpPr>
          <p:cNvPr id="6" name="Rectangle 5"/>
          <p:cNvSpPr/>
          <p:nvPr/>
        </p:nvSpPr>
        <p:spPr>
          <a:xfrm>
            <a:off x="11364686" y="6568751"/>
            <a:ext cx="827314" cy="289249"/>
          </a:xfrm>
          <a:prstGeom prst="rect">
            <a:avLst/>
          </a:prstGeom>
          <a:solidFill>
            <a:srgbClr val="E3E3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9647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rgbClr val="E3E3E1"/>
        </a:solidFill>
        <a:effectLst/>
      </p:bgPr>
    </p:bg>
    <p:spTree>
      <p:nvGrpSpPr>
        <p:cNvPr id="1" name=""/>
        <p:cNvGrpSpPr/>
        <p:nvPr/>
      </p:nvGrpSpPr>
      <p:grpSpPr>
        <a:xfrm>
          <a:off x="0" y="0"/>
          <a:ext cx="0" cy="0"/>
          <a:chOff x="0" y="0"/>
          <a:chExt cx="0" cy="0"/>
        </a:xfrm>
      </p:grpSpPr>
      <p:sp>
        <p:nvSpPr>
          <p:cNvPr id="5" name="Rectangle 4"/>
          <p:cNvSpPr/>
          <p:nvPr/>
        </p:nvSpPr>
        <p:spPr>
          <a:xfrm>
            <a:off x="11187953" y="5988424"/>
            <a:ext cx="1004047" cy="717176"/>
          </a:xfrm>
          <a:prstGeom prst="rect">
            <a:avLst/>
          </a:prstGeom>
          <a:solidFill>
            <a:srgbClr val="E3E3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1364686" y="6568751"/>
            <a:ext cx="827314" cy="289249"/>
          </a:xfrm>
          <a:prstGeom prst="rect">
            <a:avLst/>
          </a:prstGeom>
          <a:solidFill>
            <a:srgbClr val="E3E3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89826" y="731520"/>
            <a:ext cx="3307080" cy="830997"/>
          </a:xfrm>
          <a:prstGeom prst="rect">
            <a:avLst/>
          </a:prstGeom>
          <a:noFill/>
        </p:spPr>
        <p:txBody>
          <a:bodyPr wrap="square" rtlCol="0">
            <a:spAutoFit/>
          </a:bodyPr>
          <a:lstStyle/>
          <a:p>
            <a:pPr algn="ctr"/>
            <a:r>
              <a:rPr lang="en-US" sz="2400" b="1" dirty="0"/>
              <a:t>ATM Activity Diagram (Swimlane)</a:t>
            </a:r>
          </a:p>
        </p:txBody>
      </p:sp>
      <p:grpSp>
        <p:nvGrpSpPr>
          <p:cNvPr id="10" name="Group 9"/>
          <p:cNvGrpSpPr/>
          <p:nvPr/>
        </p:nvGrpSpPr>
        <p:grpSpPr>
          <a:xfrm>
            <a:off x="5724691" y="190581"/>
            <a:ext cx="6002977" cy="6522794"/>
            <a:chOff x="5242257" y="-106443"/>
            <a:chExt cx="6122429" cy="6812043"/>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7047" t="4308" r="4286" b="12616"/>
            <a:stretch/>
          </p:blipFill>
          <p:spPr>
            <a:xfrm>
              <a:off x="5242257" y="-106443"/>
              <a:ext cx="6122429" cy="6812043"/>
            </a:xfrm>
            <a:prstGeom prst="rect">
              <a:avLst/>
            </a:prstGeom>
          </p:spPr>
        </p:pic>
        <p:sp>
          <p:nvSpPr>
            <p:cNvPr id="8" name="Rectangle 7"/>
            <p:cNvSpPr/>
            <p:nvPr/>
          </p:nvSpPr>
          <p:spPr>
            <a:xfrm>
              <a:off x="9921240" y="53340"/>
              <a:ext cx="685800" cy="266700"/>
            </a:xfrm>
            <a:prstGeom prst="rect">
              <a:avLst/>
            </a:prstGeom>
            <a:solidFill>
              <a:srgbClr val="344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Bank</a:t>
              </a:r>
            </a:p>
          </p:txBody>
        </p:sp>
        <p:sp>
          <p:nvSpPr>
            <p:cNvPr id="9" name="Rectangle 8"/>
            <p:cNvSpPr/>
            <p:nvPr/>
          </p:nvSpPr>
          <p:spPr>
            <a:xfrm>
              <a:off x="5547360" y="53340"/>
              <a:ext cx="685800" cy="266700"/>
            </a:xfrm>
            <a:prstGeom prst="rect">
              <a:avLst/>
            </a:prstGeom>
            <a:solidFill>
              <a:srgbClr val="344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User</a:t>
              </a:r>
            </a:p>
          </p:txBody>
        </p:sp>
      </p:grpSp>
      <p:sp>
        <p:nvSpPr>
          <p:cNvPr id="2" name="TextBox 1">
            <a:extLst>
              <a:ext uri="{FF2B5EF4-FFF2-40B4-BE49-F238E27FC236}">
                <a16:creationId xmlns:a16="http://schemas.microsoft.com/office/drawing/2014/main" id="{3E459116-78D6-4118-8482-BEA41BBEF909}"/>
              </a:ext>
            </a:extLst>
          </p:cNvPr>
          <p:cNvSpPr txBox="1"/>
          <p:nvPr/>
        </p:nvSpPr>
        <p:spPr>
          <a:xfrm>
            <a:off x="259772" y="1797627"/>
            <a:ext cx="5247409" cy="3477875"/>
          </a:xfrm>
          <a:prstGeom prst="rect">
            <a:avLst/>
          </a:prstGeom>
          <a:noFill/>
        </p:spPr>
        <p:txBody>
          <a:bodyPr wrap="square" rtlCol="0">
            <a:spAutoFit/>
          </a:bodyPr>
          <a:lstStyle/>
          <a:p>
            <a:pPr marL="285750" indent="-285750" algn="just">
              <a:buFont typeface="Arial" panose="020B0604020202020204" pitchFamily="34" charset="0"/>
              <a:buChar char="•"/>
            </a:pPr>
            <a:r>
              <a:rPr lang="en-US" sz="2000" b="1" dirty="0"/>
              <a:t>Swimlane Activity Diagrams</a:t>
            </a:r>
            <a:r>
              <a:rPr lang="en-US" sz="2000" dirty="0"/>
              <a:t> are an extension of traditional activity diagrams that add structure by </a:t>
            </a:r>
            <a:r>
              <a:rPr lang="en-US" sz="2000" u="sng" dirty="0"/>
              <a:t>dividing activities into lanes.</a:t>
            </a:r>
            <a:r>
              <a:rPr lang="en-US" sz="2000" dirty="0"/>
              <a:t> Each lane represents a different actor, department, or system, allowing for clearer visualization of responsibilities and interactions.</a:t>
            </a:r>
          </a:p>
          <a:p>
            <a:pPr marL="285750" indent="-285750" algn="just">
              <a:buFont typeface="Arial" panose="020B0604020202020204" pitchFamily="34" charset="0"/>
              <a:buChar char="•"/>
            </a:pPr>
            <a:r>
              <a:rPr lang="en-US" sz="2000" b="1" dirty="0"/>
              <a:t>Key Components of Swimlane Activity Diagrams:</a:t>
            </a:r>
          </a:p>
          <a:p>
            <a:pPr marL="742950" lvl="1" indent="-285750" algn="just">
              <a:buFont typeface="Arial" panose="020B0604020202020204" pitchFamily="34" charset="0"/>
              <a:buChar char="•"/>
            </a:pPr>
            <a:r>
              <a:rPr lang="en-US" sz="2000" b="1" dirty="0" err="1"/>
              <a:t>Swimlanes</a:t>
            </a:r>
            <a:r>
              <a:rPr lang="en-US" sz="2000" dirty="0"/>
              <a:t>: Vertical or horizontal sections that divide the diagram based on different actors or entities.</a:t>
            </a:r>
          </a:p>
        </p:txBody>
      </p:sp>
    </p:spTree>
    <p:extLst>
      <p:ext uri="{BB962C8B-B14F-4D97-AF65-F5344CB8AC3E}">
        <p14:creationId xmlns:p14="http://schemas.microsoft.com/office/powerpoint/2010/main" val="1638796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6B45-1B93-41E8-BAF3-D61D16AFAECE}"/>
              </a:ext>
            </a:extLst>
          </p:cNvPr>
          <p:cNvSpPr>
            <a:spLocks noGrp="1"/>
          </p:cNvSpPr>
          <p:nvPr>
            <p:ph type="title" idx="4294967295"/>
          </p:nvPr>
        </p:nvSpPr>
        <p:spPr>
          <a:xfrm>
            <a:off x="2133600" y="287338"/>
            <a:ext cx="10058400" cy="762000"/>
          </a:xfrm>
        </p:spPr>
        <p:txBody>
          <a:bodyPr>
            <a:normAutofit/>
          </a:bodyPr>
          <a:lstStyle/>
          <a:p>
            <a:r>
              <a:rPr lang="en-US" dirty="0"/>
              <a:t>Make Payment activity diagram</a:t>
            </a:r>
            <a:endParaRPr lang="en-PK" dirty="0"/>
          </a:p>
        </p:txBody>
      </p:sp>
      <p:pic>
        <p:nvPicPr>
          <p:cNvPr id="4" name="Picture 3">
            <a:extLst>
              <a:ext uri="{FF2B5EF4-FFF2-40B4-BE49-F238E27FC236}">
                <a16:creationId xmlns:a16="http://schemas.microsoft.com/office/drawing/2014/main" id="{D9517FD0-9EBD-419D-859B-8AD1051A48A6}"/>
              </a:ext>
            </a:extLst>
          </p:cNvPr>
          <p:cNvPicPr>
            <a:picLocks noChangeAspect="1"/>
          </p:cNvPicPr>
          <p:nvPr/>
        </p:nvPicPr>
        <p:blipFill>
          <a:blip r:embed="rId2"/>
          <a:stretch>
            <a:fillRect/>
          </a:stretch>
        </p:blipFill>
        <p:spPr>
          <a:xfrm>
            <a:off x="1596280" y="1049482"/>
            <a:ext cx="7787037" cy="5330536"/>
          </a:xfrm>
          <a:prstGeom prst="rect">
            <a:avLst/>
          </a:prstGeom>
        </p:spPr>
      </p:pic>
    </p:spTree>
    <p:extLst>
      <p:ext uri="{BB962C8B-B14F-4D97-AF65-F5344CB8AC3E}">
        <p14:creationId xmlns:p14="http://schemas.microsoft.com/office/powerpoint/2010/main" val="274449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6B45-1B93-41E8-BAF3-D61D16AFAECE}"/>
              </a:ext>
            </a:extLst>
          </p:cNvPr>
          <p:cNvSpPr>
            <a:spLocks noGrp="1"/>
          </p:cNvSpPr>
          <p:nvPr>
            <p:ph type="title" idx="4294967295"/>
          </p:nvPr>
        </p:nvSpPr>
        <p:spPr>
          <a:xfrm>
            <a:off x="353291" y="287338"/>
            <a:ext cx="11838709" cy="762000"/>
          </a:xfrm>
        </p:spPr>
        <p:txBody>
          <a:bodyPr>
            <a:normAutofit fontScale="90000"/>
          </a:bodyPr>
          <a:lstStyle/>
          <a:p>
            <a:r>
              <a:rPr lang="en-US" dirty="0"/>
              <a:t>Activity Diagram for the ‘Handle bike return’ use case</a:t>
            </a:r>
            <a:endParaRPr lang="en-PK" dirty="0"/>
          </a:p>
        </p:txBody>
      </p:sp>
      <p:pic>
        <p:nvPicPr>
          <p:cNvPr id="3" name="Picture 2">
            <a:extLst>
              <a:ext uri="{FF2B5EF4-FFF2-40B4-BE49-F238E27FC236}">
                <a16:creationId xmlns:a16="http://schemas.microsoft.com/office/drawing/2014/main" id="{202D35B9-078A-456C-B936-E7E4154EF885}"/>
              </a:ext>
            </a:extLst>
          </p:cNvPr>
          <p:cNvPicPr>
            <a:picLocks noChangeAspect="1"/>
          </p:cNvPicPr>
          <p:nvPr/>
        </p:nvPicPr>
        <p:blipFill>
          <a:blip r:embed="rId2"/>
          <a:stretch>
            <a:fillRect/>
          </a:stretch>
        </p:blipFill>
        <p:spPr>
          <a:xfrm>
            <a:off x="2133601" y="1173284"/>
            <a:ext cx="6713458" cy="5504663"/>
          </a:xfrm>
          <a:prstGeom prst="rect">
            <a:avLst/>
          </a:prstGeom>
        </p:spPr>
      </p:pic>
    </p:spTree>
    <p:extLst>
      <p:ext uri="{BB962C8B-B14F-4D97-AF65-F5344CB8AC3E}">
        <p14:creationId xmlns:p14="http://schemas.microsoft.com/office/powerpoint/2010/main" val="1997787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6B45-1B93-41E8-BAF3-D61D16AFAECE}"/>
              </a:ext>
            </a:extLst>
          </p:cNvPr>
          <p:cNvSpPr>
            <a:spLocks noGrp="1"/>
          </p:cNvSpPr>
          <p:nvPr>
            <p:ph type="title" idx="4294967295"/>
          </p:nvPr>
        </p:nvSpPr>
        <p:spPr>
          <a:xfrm>
            <a:off x="353291" y="287338"/>
            <a:ext cx="11838709" cy="762000"/>
          </a:xfrm>
        </p:spPr>
        <p:txBody>
          <a:bodyPr>
            <a:normAutofit/>
          </a:bodyPr>
          <a:lstStyle/>
          <a:p>
            <a:r>
              <a:rPr lang="en-US" dirty="0"/>
              <a:t>Activity Diagram for the ‘Check-in at the airport’</a:t>
            </a:r>
            <a:endParaRPr lang="en-PK" dirty="0"/>
          </a:p>
        </p:txBody>
      </p:sp>
      <p:pic>
        <p:nvPicPr>
          <p:cNvPr id="5" name="Picture 4">
            <a:extLst>
              <a:ext uri="{FF2B5EF4-FFF2-40B4-BE49-F238E27FC236}">
                <a16:creationId xmlns:a16="http://schemas.microsoft.com/office/drawing/2014/main" id="{8C1FFB06-1F22-466C-8646-3EC000284014}"/>
              </a:ext>
            </a:extLst>
          </p:cNvPr>
          <p:cNvPicPr>
            <a:picLocks noChangeAspect="1"/>
          </p:cNvPicPr>
          <p:nvPr/>
        </p:nvPicPr>
        <p:blipFill>
          <a:blip r:embed="rId2"/>
          <a:stretch>
            <a:fillRect/>
          </a:stretch>
        </p:blipFill>
        <p:spPr>
          <a:xfrm>
            <a:off x="1004259" y="1454727"/>
            <a:ext cx="9953199" cy="4042063"/>
          </a:xfrm>
          <a:prstGeom prst="rect">
            <a:avLst/>
          </a:prstGeom>
        </p:spPr>
      </p:pic>
    </p:spTree>
    <p:extLst>
      <p:ext uri="{BB962C8B-B14F-4D97-AF65-F5344CB8AC3E}">
        <p14:creationId xmlns:p14="http://schemas.microsoft.com/office/powerpoint/2010/main" val="2666076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23557"/>
            <a:ext cx="10058400" cy="822960"/>
          </a:xfrm>
        </p:spPr>
        <p:txBody>
          <a:bodyPr/>
          <a:lstStyle/>
          <a:p>
            <a:r>
              <a:rPr lang="en-US" b="1" dirty="0">
                <a:effectLst>
                  <a:outerShdw blurRad="38100" dist="38100" dir="2700000" algn="tl">
                    <a:srgbClr val="000000">
                      <a:alpha val="43137"/>
                    </a:srgbClr>
                  </a:outerShdw>
                </a:effectLst>
              </a:rPr>
              <a:t>How to Draw Activity diagrams</a:t>
            </a:r>
          </a:p>
        </p:txBody>
      </p:sp>
      <p:sp>
        <p:nvSpPr>
          <p:cNvPr id="3" name="Content Placeholder 2"/>
          <p:cNvSpPr>
            <a:spLocks noGrp="1"/>
          </p:cNvSpPr>
          <p:nvPr>
            <p:ph idx="1"/>
          </p:nvPr>
        </p:nvSpPr>
        <p:spPr>
          <a:xfrm>
            <a:off x="1215736" y="1146517"/>
            <a:ext cx="10650682" cy="5535637"/>
          </a:xfrm>
        </p:spPr>
        <p:txBody>
          <a:bodyPr>
            <a:noAutofit/>
          </a:bodyPr>
          <a:lstStyle/>
          <a:p>
            <a:pPr algn="just"/>
            <a:r>
              <a:rPr lang="en-US" sz="1800" b="1" dirty="0"/>
              <a:t>Step 1: Figure out the action steps from the use case</a:t>
            </a:r>
          </a:p>
          <a:p>
            <a:pPr algn="just"/>
            <a:r>
              <a:rPr lang="en-US" sz="1800" dirty="0"/>
              <a:t>Here you need to </a:t>
            </a:r>
            <a:r>
              <a:rPr lang="en-US" sz="1800" u="sng" dirty="0"/>
              <a:t>identify the various activities and actions</a:t>
            </a:r>
            <a:r>
              <a:rPr lang="en-US" sz="1800" dirty="0"/>
              <a:t> your business process or and actions your business process or system is made up of is made up of.</a:t>
            </a:r>
          </a:p>
          <a:p>
            <a:pPr algn="just"/>
            <a:r>
              <a:rPr lang="en-US" sz="1800" b="1" dirty="0"/>
              <a:t>Step 2: Identify the actors who are involved</a:t>
            </a:r>
          </a:p>
          <a:p>
            <a:pPr algn="just"/>
            <a:r>
              <a:rPr lang="en-US" sz="1800" dirty="0"/>
              <a:t>If you already have figured out who the actors are, then it’s easier figured out who the actors are, then it’s easier to discern each action they are responsible for discern each action they are responsible for.</a:t>
            </a:r>
          </a:p>
          <a:p>
            <a:pPr algn="just"/>
            <a:r>
              <a:rPr lang="en-US" sz="1800" b="1" dirty="0"/>
              <a:t>Step 3: Find a flow among the activities</a:t>
            </a:r>
          </a:p>
          <a:p>
            <a:pPr algn="just"/>
            <a:r>
              <a:rPr lang="en-US" sz="1800" dirty="0"/>
              <a:t>Figure out in which order the actions are processed. Mark down the conditions that have to be met in order to carry out certain processes, which actions occur processed. Mark down the conditions that have to be met in order to carry out certain processes, which actions occur at the same time and whether you need to add any branches in the diagram and whether you need to add any branches in the diagram.</a:t>
            </a:r>
          </a:p>
          <a:p>
            <a:pPr algn="just"/>
            <a:r>
              <a:rPr lang="en-US" sz="1800" b="1" dirty="0"/>
              <a:t>Step 4: Add swim lanes</a:t>
            </a:r>
            <a:endParaRPr lang="en-US" sz="1800" dirty="0"/>
          </a:p>
          <a:p>
            <a:pPr algn="just"/>
            <a:r>
              <a:rPr lang="en-US" sz="1800" dirty="0"/>
              <a:t>You have already figured out who is responsible for each action You have already figured out who is responsible for each action. Now it’s time to assign them Now it’s time to assign them a swim lane and group each action they are responsible for under them swim lane and group each action they are responsible for under them.</a:t>
            </a:r>
          </a:p>
        </p:txBody>
      </p:sp>
    </p:spTree>
    <p:extLst>
      <p:ext uri="{BB962C8B-B14F-4D97-AF65-F5344CB8AC3E}">
        <p14:creationId xmlns:p14="http://schemas.microsoft.com/office/powerpoint/2010/main" val="112218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solidFill>
                  <a:schemeClr val="accent1"/>
                </a:solidFill>
                <a:effectLst>
                  <a:outerShdw blurRad="38100" dist="38100" dir="2700000" algn="tl">
                    <a:srgbClr val="000000">
                      <a:alpha val="43137"/>
                    </a:srgbClr>
                  </a:outerShdw>
                </a:effectLst>
              </a:rPr>
              <a:t>Sequence Diagrams </a:t>
            </a:r>
            <a:r>
              <a:rPr lang="en-US" b="1" dirty="0">
                <a:solidFill>
                  <a:schemeClr val="accent1"/>
                </a:solidFill>
                <a:effectLst>
                  <a:outerShdw blurRad="38100" dist="38100" dir="2700000" algn="tl">
                    <a:srgbClr val="000000">
                      <a:alpha val="43137"/>
                    </a:srgbClr>
                  </a:outerShdw>
                </a:effectLst>
              </a:rPr>
              <a:t>(Interaction Diagram)</a:t>
            </a:r>
          </a:p>
        </p:txBody>
      </p:sp>
      <p:sp>
        <p:nvSpPr>
          <p:cNvPr id="3" name="Subtitle 2"/>
          <p:cNvSpPr>
            <a:spLocks noGrp="1"/>
          </p:cNvSpPr>
          <p:nvPr>
            <p:ph type="subTitle" idx="1"/>
          </p:nvPr>
        </p:nvSpPr>
        <p:spPr/>
        <p:txBody>
          <a:bodyPr/>
          <a:lstStyle/>
          <a:p>
            <a:r>
              <a:rPr lang="en-US" dirty="0"/>
              <a:t>Lecture </a:t>
            </a:r>
          </a:p>
        </p:txBody>
      </p:sp>
    </p:spTree>
    <p:extLst>
      <p:ext uri="{BB962C8B-B14F-4D97-AF65-F5344CB8AC3E}">
        <p14:creationId xmlns:p14="http://schemas.microsoft.com/office/powerpoint/2010/main" val="2306280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Sequence Diagrams (Interaction Diagram)</a:t>
            </a:r>
          </a:p>
        </p:txBody>
      </p:sp>
      <p:sp>
        <p:nvSpPr>
          <p:cNvPr id="3" name="Content Placeholder 2"/>
          <p:cNvSpPr>
            <a:spLocks noGrp="1"/>
          </p:cNvSpPr>
          <p:nvPr>
            <p:ph idx="1"/>
          </p:nvPr>
        </p:nvSpPr>
        <p:spPr>
          <a:xfrm>
            <a:off x="1097280" y="1845734"/>
            <a:ext cx="10058400" cy="4023360"/>
          </a:xfrm>
        </p:spPr>
        <p:txBody>
          <a:bodyPr>
            <a:normAutofit/>
          </a:bodyPr>
          <a:lstStyle/>
          <a:p>
            <a:pPr algn="just">
              <a:buFont typeface="Wingdings" panose="05000000000000000000" pitchFamily="2" charset="2"/>
              <a:buChar char="§"/>
            </a:pPr>
            <a:r>
              <a:rPr lang="en-US" sz="2400" dirty="0"/>
              <a:t>Sequence diagrams, commonly used by developers, </a:t>
            </a:r>
            <a:r>
              <a:rPr lang="en-US" sz="2400" u="sng" dirty="0"/>
              <a:t>model the interactions between objects in a single </a:t>
            </a:r>
            <a:r>
              <a:rPr lang="en-US" sz="2400" b="1" u="sng" dirty="0"/>
              <a:t>use case</a:t>
            </a:r>
            <a:r>
              <a:rPr lang="en-US" sz="2400" u="sng" dirty="0"/>
              <a:t>. </a:t>
            </a:r>
          </a:p>
          <a:p>
            <a:pPr algn="just">
              <a:buFont typeface="Wingdings" panose="05000000000000000000" pitchFamily="2" charset="2"/>
              <a:buChar char="§"/>
            </a:pPr>
            <a:r>
              <a:rPr lang="en-US" sz="2400" dirty="0">
                <a:solidFill>
                  <a:schemeClr val="accent1"/>
                </a:solidFill>
              </a:rPr>
              <a:t>In simpler words, a sequence diagram </a:t>
            </a:r>
            <a:r>
              <a:rPr lang="en-US" sz="2400" u="sng" dirty="0">
                <a:solidFill>
                  <a:schemeClr val="accent1"/>
                </a:solidFill>
              </a:rPr>
              <a:t>shows different parts of a system work in a ‘sequence’ to get something done.</a:t>
            </a:r>
          </a:p>
          <a:p>
            <a:pPr algn="just">
              <a:buFont typeface="Wingdings" panose="05000000000000000000" pitchFamily="2" charset="2"/>
              <a:buChar char="§"/>
            </a:pPr>
            <a:r>
              <a:rPr lang="en-US" sz="2400" dirty="0"/>
              <a:t>Sequence diagrams describe </a:t>
            </a:r>
            <a:r>
              <a:rPr lang="en-US" sz="2400" u="sng" dirty="0"/>
              <a:t>interactions among objects in terms of an exchange of </a:t>
            </a:r>
            <a:r>
              <a:rPr lang="en-US" sz="2400" b="1" u="sng" dirty="0"/>
              <a:t>messages over time</a:t>
            </a:r>
            <a:r>
              <a:rPr lang="en-US" sz="2400" u="sng" dirty="0"/>
              <a:t>.</a:t>
            </a:r>
          </a:p>
          <a:p>
            <a:pPr algn="just">
              <a:buFont typeface="Wingdings" panose="05000000000000000000" pitchFamily="2" charset="2"/>
              <a:buChar char="§"/>
            </a:pPr>
            <a:r>
              <a:rPr lang="en-US" sz="2400" dirty="0"/>
              <a:t>Sequence diagrams </a:t>
            </a:r>
            <a:r>
              <a:rPr lang="en-US" sz="2400" u="sng" dirty="0"/>
              <a:t>show a detailed flow</a:t>
            </a:r>
            <a:r>
              <a:rPr lang="en-US" sz="2400" dirty="0"/>
              <a:t> for a specific use case or even just part of a specific use case.</a:t>
            </a:r>
          </a:p>
          <a:p>
            <a:pPr algn="just">
              <a:buFont typeface="Wingdings" panose="05000000000000000000" pitchFamily="2" charset="2"/>
              <a:buChar char="§"/>
            </a:pPr>
            <a:r>
              <a:rPr lang="en-US" sz="2400" dirty="0"/>
              <a:t>The focus is on </a:t>
            </a:r>
            <a:r>
              <a:rPr lang="en-US" sz="2400" u="sng" dirty="0"/>
              <a:t>the order in which messages occur</a:t>
            </a:r>
            <a:r>
              <a:rPr lang="en-US" sz="2400" dirty="0"/>
              <a:t>.</a:t>
            </a:r>
          </a:p>
          <a:p>
            <a:pPr algn="just"/>
            <a:endParaRPr lang="en-US" sz="2400" dirty="0"/>
          </a:p>
        </p:txBody>
      </p:sp>
    </p:spTree>
    <p:extLst>
      <p:ext uri="{BB962C8B-B14F-4D97-AF65-F5344CB8AC3E}">
        <p14:creationId xmlns:p14="http://schemas.microsoft.com/office/powerpoint/2010/main" val="2394392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Elements of Sequence diagrams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Life lines</a:t>
            </a:r>
          </a:p>
          <a:p>
            <a:pPr marL="0" indent="0">
              <a:buNone/>
            </a:pPr>
            <a:endParaRPr lang="en-US" dirty="0"/>
          </a:p>
          <a:p>
            <a:pPr>
              <a:buFont typeface="Wingdings" panose="05000000000000000000" pitchFamily="2" charset="2"/>
              <a:buChar char="§"/>
            </a:pPr>
            <a:endParaRPr lang="en-US" dirty="0"/>
          </a:p>
          <a:p>
            <a:pPr>
              <a:buFont typeface="Wingdings" panose="05000000000000000000" pitchFamily="2" charset="2"/>
              <a:buChar char="§"/>
            </a:pPr>
            <a:r>
              <a:rPr lang="en-US" dirty="0"/>
              <a:t>Messages</a:t>
            </a:r>
          </a:p>
          <a:p>
            <a:pPr>
              <a:buFont typeface="Wingdings" panose="05000000000000000000" pitchFamily="2" charset="2"/>
              <a:buChar char="§"/>
            </a:pPr>
            <a:endParaRPr lang="en-US" dirty="0"/>
          </a:p>
          <a:p>
            <a:pPr>
              <a:buFont typeface="Wingdings" panose="05000000000000000000" pitchFamily="2" charset="2"/>
              <a:buChar char="§"/>
            </a:pPr>
            <a:r>
              <a:rPr lang="en-US" dirty="0"/>
              <a:t>Objects</a:t>
            </a:r>
          </a:p>
          <a:p>
            <a:pPr>
              <a:buFont typeface="Wingdings" panose="05000000000000000000" pitchFamily="2" charset="2"/>
              <a:buChar char="§"/>
            </a:pPr>
            <a:endParaRPr lang="en-US" dirty="0"/>
          </a:p>
        </p:txBody>
      </p:sp>
      <p:sp>
        <p:nvSpPr>
          <p:cNvPr id="5" name="Rectangle 4"/>
          <p:cNvSpPr/>
          <p:nvPr/>
        </p:nvSpPr>
        <p:spPr>
          <a:xfrm>
            <a:off x="4593021" y="1845734"/>
            <a:ext cx="1103586" cy="4099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7" name="Straight Connector 6"/>
          <p:cNvCxnSpPr>
            <a:stCxn id="5" idx="2"/>
          </p:cNvCxnSpPr>
          <p:nvPr/>
        </p:nvCxnSpPr>
        <p:spPr>
          <a:xfrm>
            <a:off x="5144814" y="2255638"/>
            <a:ext cx="15765" cy="61368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Arrow Connector 8"/>
          <p:cNvCxnSpPr/>
          <p:nvPr/>
        </p:nvCxnSpPr>
        <p:spPr>
          <a:xfrm>
            <a:off x="3195145" y="3331779"/>
            <a:ext cx="1650124" cy="10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6126480" y="3352800"/>
            <a:ext cx="1598623" cy="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Straight Arrow Connector 12"/>
          <p:cNvCxnSpPr/>
          <p:nvPr/>
        </p:nvCxnSpPr>
        <p:spPr>
          <a:xfrm flipH="1">
            <a:off x="6032938" y="3342290"/>
            <a:ext cx="1996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520965" y="2983468"/>
            <a:ext cx="649537" cy="369332"/>
          </a:xfrm>
          <a:prstGeom prst="rect">
            <a:avLst/>
          </a:prstGeom>
          <a:noFill/>
        </p:spPr>
        <p:txBody>
          <a:bodyPr wrap="none" rtlCol="0">
            <a:spAutoFit/>
          </a:bodyPr>
          <a:lstStyle/>
          <a:p>
            <a:r>
              <a:rPr lang="en-US" dirty="0"/>
              <a:t>Send</a:t>
            </a:r>
          </a:p>
        </p:txBody>
      </p:sp>
      <p:sp>
        <p:nvSpPr>
          <p:cNvPr id="15" name="TextBox 14"/>
          <p:cNvSpPr txBox="1"/>
          <p:nvPr/>
        </p:nvSpPr>
        <p:spPr>
          <a:xfrm>
            <a:off x="6473519" y="2983468"/>
            <a:ext cx="904543" cy="369332"/>
          </a:xfrm>
          <a:prstGeom prst="rect">
            <a:avLst/>
          </a:prstGeom>
          <a:noFill/>
        </p:spPr>
        <p:txBody>
          <a:bodyPr wrap="none" rtlCol="0">
            <a:spAutoFit/>
          </a:bodyPr>
          <a:lstStyle/>
          <a:p>
            <a:r>
              <a:rPr lang="en-US" dirty="0"/>
              <a:t>Receive</a:t>
            </a:r>
          </a:p>
        </p:txBody>
      </p:sp>
      <p:sp>
        <p:nvSpPr>
          <p:cNvPr id="16" name="Rectangle 15"/>
          <p:cNvSpPr/>
          <p:nvPr/>
        </p:nvSpPr>
        <p:spPr>
          <a:xfrm>
            <a:off x="4593021" y="4021198"/>
            <a:ext cx="1103586" cy="4099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25309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Elements of Sequence diagrams</a:t>
            </a:r>
          </a:p>
        </p:txBody>
      </p:sp>
      <p:sp>
        <p:nvSpPr>
          <p:cNvPr id="3" name="Content Placeholder 2"/>
          <p:cNvSpPr>
            <a:spLocks noGrp="1"/>
          </p:cNvSpPr>
          <p:nvPr>
            <p:ph idx="1"/>
          </p:nvPr>
        </p:nvSpPr>
        <p:spPr>
          <a:xfrm>
            <a:off x="1097279" y="1845734"/>
            <a:ext cx="10613275" cy="4440766"/>
          </a:xfrm>
        </p:spPr>
        <p:txBody>
          <a:bodyPr>
            <a:normAutofit fontScale="92500" lnSpcReduction="10000"/>
          </a:bodyPr>
          <a:lstStyle/>
          <a:p>
            <a:pPr marL="457200" indent="-457200">
              <a:buFont typeface="+mj-lt"/>
              <a:buAutoNum type="arabicPeriod"/>
            </a:pPr>
            <a:r>
              <a:rPr lang="en-US" b="1" dirty="0"/>
              <a:t>Actors</a:t>
            </a:r>
            <a:r>
              <a:rPr lang="en-US" dirty="0"/>
              <a:t>: Represent the external entities that interact with the system. </a:t>
            </a:r>
            <a:r>
              <a:rPr lang="en-US" u="sng" dirty="0"/>
              <a:t>They are usually depicted as stick figures.</a:t>
            </a:r>
          </a:p>
          <a:p>
            <a:pPr marL="457200" indent="-457200">
              <a:buFont typeface="+mj-lt"/>
              <a:buAutoNum type="arabicPeriod"/>
            </a:pPr>
            <a:r>
              <a:rPr lang="en-US" b="1" dirty="0"/>
              <a:t>Objects (Participants)</a:t>
            </a:r>
            <a:r>
              <a:rPr lang="en-US" dirty="0"/>
              <a:t>: Represent the instances of classes that interact during the sequence. They are shown as rectangles with their names inside. </a:t>
            </a:r>
            <a:r>
              <a:rPr lang="en-US" u="sng" dirty="0"/>
              <a:t>Take them as names of the variables. </a:t>
            </a:r>
          </a:p>
          <a:p>
            <a:pPr marL="457200" indent="-457200">
              <a:buFont typeface="+mj-lt"/>
              <a:buAutoNum type="arabicPeriod"/>
            </a:pPr>
            <a:r>
              <a:rPr lang="en-US" b="1" dirty="0"/>
              <a:t>Lifelines</a:t>
            </a:r>
            <a:r>
              <a:rPr lang="en-US" dirty="0"/>
              <a:t>: Represent the object's presence over time, depicted as dashed lines descending from the object rectangle.</a:t>
            </a:r>
          </a:p>
          <a:p>
            <a:pPr marL="457200" indent="-457200">
              <a:buFont typeface="+mj-lt"/>
              <a:buAutoNum type="arabicPeriod"/>
            </a:pPr>
            <a:r>
              <a:rPr lang="en-US" b="1" dirty="0"/>
              <a:t>Messages</a:t>
            </a:r>
            <a:r>
              <a:rPr lang="en-US" dirty="0"/>
              <a:t>: </a:t>
            </a:r>
            <a:r>
              <a:rPr lang="en-US" u="sng" dirty="0"/>
              <a:t>Directed arrows </a:t>
            </a:r>
            <a:r>
              <a:rPr lang="en-US" dirty="0"/>
              <a:t>that represent the communication between objects. They indicate the direction and type of interaction.</a:t>
            </a:r>
          </a:p>
          <a:p>
            <a:pPr marL="457200" indent="-457200">
              <a:buFont typeface="+mj-lt"/>
              <a:buAutoNum type="arabicPeriod"/>
            </a:pPr>
            <a:r>
              <a:rPr lang="en-US" b="1" dirty="0"/>
              <a:t>Activation Bars (Execution Occurrence)</a:t>
            </a:r>
            <a:r>
              <a:rPr lang="en-US" dirty="0"/>
              <a:t>: </a:t>
            </a:r>
            <a:r>
              <a:rPr lang="en-US" u="sng" dirty="0"/>
              <a:t>Thin rectangles on a lifeline </a:t>
            </a:r>
            <a:r>
              <a:rPr lang="en-US" dirty="0"/>
              <a:t>that show when an object is active or controlling the flow.</a:t>
            </a:r>
          </a:p>
          <a:p>
            <a:pPr marL="457200" indent="-457200">
              <a:buFont typeface="+mj-lt"/>
              <a:buAutoNum type="arabicPeriod"/>
            </a:pPr>
            <a:r>
              <a:rPr lang="en-US" b="1" dirty="0"/>
              <a:t>Destroy Message</a:t>
            </a:r>
            <a:r>
              <a:rPr lang="en-US" dirty="0"/>
              <a:t>: A message that indicates an </a:t>
            </a:r>
            <a:r>
              <a:rPr lang="en-US" u="sng" dirty="0"/>
              <a:t>object's destruction</a:t>
            </a:r>
            <a:r>
              <a:rPr lang="en-US" dirty="0"/>
              <a:t>.</a:t>
            </a:r>
          </a:p>
          <a:p>
            <a:pPr marL="457200" indent="-457200">
              <a:buFont typeface="+mj-lt"/>
              <a:buAutoNum type="arabicPeriod"/>
            </a:pPr>
            <a:r>
              <a:rPr lang="en-US" b="1" dirty="0"/>
              <a:t>Combined Fragments</a:t>
            </a:r>
            <a:r>
              <a:rPr lang="en-US" dirty="0"/>
              <a:t>: Used to represent </a:t>
            </a:r>
            <a:r>
              <a:rPr lang="en-US" u="sng" dirty="0"/>
              <a:t>control structures </a:t>
            </a:r>
            <a:r>
              <a:rPr lang="en-US" dirty="0"/>
              <a:t>like loops, alternatives (if-else conditions), and parallel execution.</a:t>
            </a:r>
          </a:p>
        </p:txBody>
      </p:sp>
    </p:spTree>
    <p:extLst>
      <p:ext uri="{BB962C8B-B14F-4D97-AF65-F5344CB8AC3E}">
        <p14:creationId xmlns:p14="http://schemas.microsoft.com/office/powerpoint/2010/main" val="2302391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4400" y="762000"/>
            <a:ext cx="10154259" cy="757555"/>
          </a:xfrm>
          <a:prstGeom prst="rect">
            <a:avLst/>
          </a:prstGeom>
        </p:spPr>
        <p:txBody>
          <a:bodyPr vert="horz" wrap="square" lIns="0" tIns="12700" rIns="0" bIns="0" rtlCol="0">
            <a:spAutoFit/>
          </a:bodyPr>
          <a:lstStyle/>
          <a:p>
            <a:pPr marL="169545">
              <a:lnSpc>
                <a:spcPct val="100000"/>
              </a:lnSpc>
              <a:spcBef>
                <a:spcPts val="100"/>
              </a:spcBef>
              <a:tabLst>
                <a:tab pos="10140950" algn="l"/>
              </a:tabLst>
            </a:pPr>
            <a:r>
              <a:rPr lang="en-US" b="1" spc="-285" dirty="0">
                <a:effectLst>
                  <a:outerShdw blurRad="38100" dist="38100" dir="2700000" algn="tl">
                    <a:srgbClr val="000000">
                      <a:alpha val="43137"/>
                    </a:srgbClr>
                  </a:outerShdw>
                </a:effectLst>
              </a:rPr>
              <a:t>Activity Diagrams</a:t>
            </a:r>
            <a:r>
              <a:rPr b="1" spc="-290" dirty="0">
                <a:effectLst>
                  <a:outerShdw blurRad="38100" dist="38100" dir="2700000" algn="tl">
                    <a:srgbClr val="000000">
                      <a:alpha val="43137"/>
                    </a:srgbClr>
                  </a:outerShdw>
                </a:effectLst>
              </a:rPr>
              <a:t>	</a:t>
            </a:r>
          </a:p>
        </p:txBody>
      </p:sp>
      <p:sp>
        <p:nvSpPr>
          <p:cNvPr id="4" name="object 4"/>
          <p:cNvSpPr txBox="1"/>
          <p:nvPr/>
        </p:nvSpPr>
        <p:spPr>
          <a:xfrm>
            <a:off x="1066800" y="1680844"/>
            <a:ext cx="10134600" cy="4464684"/>
          </a:xfrm>
          <a:prstGeom prst="rect">
            <a:avLst/>
          </a:prstGeom>
        </p:spPr>
        <p:txBody>
          <a:bodyPr vert="horz" wrap="square" lIns="0" tIns="154305" rIns="0" bIns="0" rtlCol="0">
            <a:spAutoFit/>
          </a:bodyPr>
          <a:lstStyle/>
          <a:p>
            <a:pPr marL="285750" indent="-285750" algn="just">
              <a:buClr>
                <a:srgbClr val="E38312"/>
              </a:buClr>
              <a:buFont typeface="Wingdings"/>
              <a:buChar char=""/>
            </a:pPr>
            <a:r>
              <a:rPr lang="en-US" sz="2800" dirty="0">
                <a:solidFill>
                  <a:schemeClr val="tx1">
                    <a:lumMod val="95000"/>
                    <a:lumOff val="5000"/>
                  </a:schemeClr>
                </a:solidFill>
                <a:latin typeface="+mj-lt"/>
                <a:cs typeface="Carlito"/>
              </a:rPr>
              <a:t>It is a behavioral diagram that illustrates the </a:t>
            </a:r>
            <a:r>
              <a:rPr lang="en-US" sz="2800" u="sng" dirty="0">
                <a:solidFill>
                  <a:schemeClr val="tx1">
                    <a:lumMod val="95000"/>
                    <a:lumOff val="5000"/>
                  </a:schemeClr>
                </a:solidFill>
                <a:latin typeface="+mj-lt"/>
                <a:cs typeface="Carlito"/>
              </a:rPr>
              <a:t>flow of activities</a:t>
            </a:r>
            <a:r>
              <a:rPr lang="en-US" sz="2800" dirty="0">
                <a:solidFill>
                  <a:schemeClr val="tx1">
                    <a:lumMod val="95000"/>
                    <a:lumOff val="5000"/>
                  </a:schemeClr>
                </a:solidFill>
                <a:latin typeface="+mj-lt"/>
                <a:cs typeface="Carlito"/>
              </a:rPr>
              <a:t> through a system.</a:t>
            </a:r>
          </a:p>
          <a:p>
            <a:pPr marL="285750" indent="-285750" algn="just">
              <a:buClr>
                <a:srgbClr val="E38312"/>
              </a:buClr>
              <a:buFont typeface="Wingdings"/>
              <a:buChar char=""/>
            </a:pPr>
            <a:r>
              <a:rPr lang="en-US" sz="2800" dirty="0">
                <a:solidFill>
                  <a:schemeClr val="accent1"/>
                </a:solidFill>
                <a:latin typeface="+mj-lt"/>
                <a:cs typeface="Carlito"/>
              </a:rPr>
              <a:t>Activity diagram is basically </a:t>
            </a:r>
            <a:r>
              <a:rPr lang="en-US" sz="2800" u="sng" dirty="0">
                <a:solidFill>
                  <a:schemeClr val="accent1"/>
                </a:solidFill>
                <a:latin typeface="+mj-lt"/>
                <a:cs typeface="Carlito"/>
              </a:rPr>
              <a:t>a flowchart </a:t>
            </a:r>
            <a:r>
              <a:rPr lang="en-US" sz="2800" dirty="0">
                <a:solidFill>
                  <a:schemeClr val="accent1"/>
                </a:solidFill>
                <a:latin typeface="+mj-lt"/>
                <a:cs typeface="Carlito"/>
              </a:rPr>
              <a:t>to represent the </a:t>
            </a:r>
            <a:r>
              <a:rPr lang="en-US" sz="2800" u="sng" dirty="0">
                <a:solidFill>
                  <a:schemeClr val="accent1"/>
                </a:solidFill>
                <a:latin typeface="+mj-lt"/>
                <a:cs typeface="Carlito"/>
              </a:rPr>
              <a:t>flow from one activity to another activity. </a:t>
            </a:r>
          </a:p>
          <a:p>
            <a:pPr marL="285750" indent="-285750" algn="just">
              <a:buClr>
                <a:srgbClr val="E38312"/>
              </a:buClr>
              <a:buFont typeface="Wingdings"/>
              <a:buChar char=""/>
            </a:pPr>
            <a:r>
              <a:rPr lang="en-US" sz="2800" dirty="0">
                <a:solidFill>
                  <a:schemeClr val="tx1">
                    <a:lumMod val="95000"/>
                    <a:lumOff val="5000"/>
                  </a:schemeClr>
                </a:solidFill>
                <a:latin typeface="+mj-lt"/>
                <a:cs typeface="Carlito"/>
              </a:rPr>
              <a:t>The activity can be described as </a:t>
            </a:r>
            <a:r>
              <a:rPr lang="en-US" sz="2800" u="sng" dirty="0">
                <a:solidFill>
                  <a:schemeClr val="tx1">
                    <a:lumMod val="95000"/>
                    <a:lumOff val="5000"/>
                  </a:schemeClr>
                </a:solidFill>
                <a:latin typeface="+mj-lt"/>
                <a:cs typeface="Carlito"/>
              </a:rPr>
              <a:t>an operation (function) </a:t>
            </a:r>
            <a:r>
              <a:rPr lang="en-US" sz="2800" dirty="0">
                <a:solidFill>
                  <a:schemeClr val="tx1">
                    <a:lumMod val="95000"/>
                    <a:lumOff val="5000"/>
                  </a:schemeClr>
                </a:solidFill>
                <a:latin typeface="+mj-lt"/>
                <a:cs typeface="Carlito"/>
              </a:rPr>
              <a:t>of the system.</a:t>
            </a:r>
          </a:p>
          <a:p>
            <a:pPr marL="285750" indent="-285750" algn="just">
              <a:buClr>
                <a:srgbClr val="E38312"/>
              </a:buClr>
              <a:buFont typeface="Wingdings"/>
              <a:buChar char=""/>
            </a:pPr>
            <a:r>
              <a:rPr lang="en-US" sz="2800" dirty="0">
                <a:solidFill>
                  <a:schemeClr val="tx1">
                    <a:lumMod val="95000"/>
                    <a:lumOff val="5000"/>
                  </a:schemeClr>
                </a:solidFill>
                <a:latin typeface="+mj-lt"/>
                <a:cs typeface="Carlito"/>
              </a:rPr>
              <a:t>The control flow is </a:t>
            </a:r>
            <a:r>
              <a:rPr lang="en-US" sz="2800" u="sng" dirty="0">
                <a:solidFill>
                  <a:schemeClr val="tx1">
                    <a:lumMod val="95000"/>
                    <a:lumOff val="5000"/>
                  </a:schemeClr>
                </a:solidFill>
                <a:latin typeface="+mj-lt"/>
                <a:cs typeface="Carlito"/>
              </a:rPr>
              <a:t>drawn from one operation to another.</a:t>
            </a:r>
            <a:r>
              <a:rPr lang="en-US" sz="2800" dirty="0">
                <a:solidFill>
                  <a:schemeClr val="tx1">
                    <a:lumMod val="95000"/>
                    <a:lumOff val="5000"/>
                  </a:schemeClr>
                </a:solidFill>
                <a:latin typeface="+mj-lt"/>
                <a:cs typeface="Carlito"/>
              </a:rPr>
              <a:t> </a:t>
            </a:r>
            <a:r>
              <a:rPr lang="en-US" sz="2800" i="1" dirty="0">
                <a:solidFill>
                  <a:schemeClr val="tx1">
                    <a:lumMod val="95000"/>
                    <a:lumOff val="5000"/>
                  </a:schemeClr>
                </a:solidFill>
                <a:latin typeface="+mj-lt"/>
                <a:cs typeface="Carlito"/>
              </a:rPr>
              <a:t>This flow can be sequential, branched, or concurrent.</a:t>
            </a:r>
            <a:r>
              <a:rPr lang="en-US" sz="2800" dirty="0">
                <a:solidFill>
                  <a:schemeClr val="tx1">
                    <a:lumMod val="95000"/>
                    <a:lumOff val="5000"/>
                  </a:schemeClr>
                </a:solidFill>
                <a:latin typeface="+mj-lt"/>
                <a:cs typeface="Carlito"/>
              </a:rPr>
              <a:t> </a:t>
            </a:r>
          </a:p>
          <a:p>
            <a:pPr marL="285750" indent="-285750" algn="just">
              <a:buClr>
                <a:srgbClr val="E38312"/>
              </a:buClr>
              <a:buFont typeface="Wingdings"/>
              <a:buChar char=""/>
            </a:pPr>
            <a:r>
              <a:rPr lang="en-US" sz="2800" dirty="0">
                <a:solidFill>
                  <a:schemeClr val="tx1">
                    <a:lumMod val="95000"/>
                    <a:lumOff val="5000"/>
                  </a:schemeClr>
                </a:solidFill>
                <a:latin typeface="+mj-lt"/>
                <a:cs typeface="Carlito"/>
              </a:rPr>
              <a:t>Activity diagrams deal with </a:t>
            </a:r>
            <a:r>
              <a:rPr lang="en-US" sz="2800" u="sng" dirty="0">
                <a:solidFill>
                  <a:schemeClr val="tx1">
                    <a:lumMod val="95000"/>
                    <a:lumOff val="5000"/>
                  </a:schemeClr>
                </a:solidFill>
                <a:latin typeface="+mj-lt"/>
                <a:cs typeface="Carlito"/>
              </a:rPr>
              <a:t>all type of flow</a:t>
            </a:r>
            <a:r>
              <a:rPr lang="en-US" sz="2800" dirty="0">
                <a:solidFill>
                  <a:schemeClr val="tx1">
                    <a:lumMod val="95000"/>
                    <a:lumOff val="5000"/>
                  </a:schemeClr>
                </a:solidFill>
                <a:latin typeface="+mj-lt"/>
                <a:cs typeface="Carlito"/>
              </a:rPr>
              <a:t> control by using different elements such as fork, join, etc</a:t>
            </a:r>
          </a:p>
        </p:txBody>
      </p:sp>
    </p:spTree>
    <p:extLst>
      <p:ext uri="{BB962C8B-B14F-4D97-AF65-F5344CB8AC3E}">
        <p14:creationId xmlns:p14="http://schemas.microsoft.com/office/powerpoint/2010/main" val="754044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Life Line</a:t>
            </a:r>
          </a:p>
        </p:txBody>
      </p:sp>
      <p:sp>
        <p:nvSpPr>
          <p:cNvPr id="3" name="Content Placeholder 2"/>
          <p:cNvSpPr>
            <a:spLocks noGrp="1"/>
          </p:cNvSpPr>
          <p:nvPr>
            <p:ph idx="1"/>
          </p:nvPr>
        </p:nvSpPr>
        <p:spPr>
          <a:xfrm>
            <a:off x="1097280" y="1845733"/>
            <a:ext cx="9289453" cy="4165113"/>
          </a:xfrm>
        </p:spPr>
        <p:txBody>
          <a:bodyPr>
            <a:normAutofit/>
          </a:bodyPr>
          <a:lstStyle/>
          <a:p>
            <a:pPr algn="just">
              <a:buFont typeface="Wingdings" panose="05000000000000000000" pitchFamily="2" charset="2"/>
              <a:buChar char="§"/>
            </a:pPr>
            <a:r>
              <a:rPr lang="en-US" sz="2400" dirty="0"/>
              <a:t>A sequence diagram is </a:t>
            </a:r>
            <a:r>
              <a:rPr lang="en-US" sz="2400" u="sng" dirty="0"/>
              <a:t>made up of several</a:t>
            </a:r>
            <a:r>
              <a:rPr lang="en-US" sz="2400" dirty="0"/>
              <a:t> of these lifeline notations </a:t>
            </a:r>
            <a:r>
              <a:rPr lang="en-US" sz="2400" u="sng" dirty="0"/>
              <a:t>that should be arranged horizontally across the top of the diagram. </a:t>
            </a:r>
          </a:p>
          <a:p>
            <a:pPr algn="just">
              <a:buFont typeface="Wingdings" panose="05000000000000000000" pitchFamily="2" charset="2"/>
              <a:buChar char="§"/>
            </a:pPr>
            <a:r>
              <a:rPr lang="en-US" sz="2400" dirty="0">
                <a:solidFill>
                  <a:srgbClr val="FF0000"/>
                </a:solidFill>
              </a:rPr>
              <a:t>No two lifeline notations should overlap each other. </a:t>
            </a:r>
          </a:p>
          <a:p>
            <a:pPr algn="just">
              <a:buFont typeface="Wingdings" panose="05000000000000000000" pitchFamily="2" charset="2"/>
              <a:buChar char="§"/>
            </a:pPr>
            <a:r>
              <a:rPr lang="en-US" sz="2400" dirty="0">
                <a:solidFill>
                  <a:schemeClr val="accent1"/>
                </a:solidFill>
              </a:rPr>
              <a:t>They represent the different objects or parts that interact with each other in the system during the sequence.</a:t>
            </a:r>
          </a:p>
          <a:p>
            <a:pPr algn="just">
              <a:buFont typeface="Wingdings" panose="05000000000000000000" pitchFamily="2" charset="2"/>
              <a:buChar char="§"/>
            </a:pPr>
            <a:endParaRPr lang="en-US" sz="2400" dirty="0"/>
          </a:p>
          <a:p>
            <a:pPr algn="just">
              <a:buFont typeface="Wingdings" panose="05000000000000000000" pitchFamily="2" charset="2"/>
              <a:buChar char="§"/>
            </a:pPr>
            <a:endParaRPr lang="en-US" sz="2400" dirty="0"/>
          </a:p>
          <a:p>
            <a:pPr algn="just">
              <a:buFont typeface="Wingdings" panose="05000000000000000000" pitchFamily="2" charset="2"/>
              <a:buChar char="§"/>
            </a:pPr>
            <a:r>
              <a:rPr lang="en-US" sz="2400" dirty="0"/>
              <a:t>A lifeline notation with an actor element symbol is used </a:t>
            </a:r>
            <a:r>
              <a:rPr lang="en-US" sz="2400" u="sng" dirty="0"/>
              <a:t>when the particular sequence diagram is owned by a use case.</a:t>
            </a:r>
          </a:p>
          <a:p>
            <a:pPr algn="just">
              <a:buFont typeface="Wingdings" panose="05000000000000000000" pitchFamily="2" charset="2"/>
              <a:buChar char="§"/>
            </a:pPr>
            <a:endParaRPr lang="en-US" sz="2400" dirty="0"/>
          </a:p>
        </p:txBody>
      </p:sp>
      <p:sp>
        <p:nvSpPr>
          <p:cNvPr id="5" name="Rectangle 4"/>
          <p:cNvSpPr/>
          <p:nvPr/>
        </p:nvSpPr>
        <p:spPr>
          <a:xfrm>
            <a:off x="10370968" y="2203543"/>
            <a:ext cx="1103586" cy="4099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Object</a:t>
            </a:r>
          </a:p>
        </p:txBody>
      </p:sp>
      <p:cxnSp>
        <p:nvCxnSpPr>
          <p:cNvPr id="7" name="Straight Connector 6"/>
          <p:cNvCxnSpPr>
            <a:stCxn id="5" idx="2"/>
          </p:cNvCxnSpPr>
          <p:nvPr/>
        </p:nvCxnSpPr>
        <p:spPr>
          <a:xfrm>
            <a:off x="10922761" y="2613447"/>
            <a:ext cx="15765" cy="61368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6733" y="3762632"/>
            <a:ext cx="1162212" cy="2248214"/>
          </a:xfrm>
          <a:prstGeom prst="rect">
            <a:avLst/>
          </a:prstGeom>
        </p:spPr>
      </p:pic>
    </p:spTree>
    <p:extLst>
      <p:ext uri="{BB962C8B-B14F-4D97-AF65-F5344CB8AC3E}">
        <p14:creationId xmlns:p14="http://schemas.microsoft.com/office/powerpoint/2010/main" val="3848713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670" y="371392"/>
            <a:ext cx="3200400" cy="720255"/>
          </a:xfrm>
        </p:spPr>
        <p:txBody>
          <a:bodyPr/>
          <a:lstStyle/>
          <a:p>
            <a:r>
              <a:rPr lang="en-US" b="1" dirty="0">
                <a:effectLst>
                  <a:outerShdw blurRad="38100" dist="38100" dir="2700000" algn="tl">
                    <a:srgbClr val="000000">
                      <a:alpha val="43137"/>
                    </a:srgbClr>
                  </a:outerShdw>
                </a:effectLst>
              </a:rPr>
              <a:t>Activation Bars</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
            </a:pPr>
            <a:r>
              <a:rPr lang="en-US" dirty="0"/>
              <a:t>The </a:t>
            </a:r>
            <a:r>
              <a:rPr lang="en-US" u="sng" dirty="0"/>
              <a:t>length of the rectangle indicates the duration of the objects staying </a:t>
            </a:r>
            <a:r>
              <a:rPr lang="en-US" b="1" u="sng" dirty="0"/>
              <a:t>active</a:t>
            </a:r>
            <a:r>
              <a:rPr lang="en-US" u="sng" dirty="0"/>
              <a:t>.</a:t>
            </a:r>
          </a:p>
          <a:p>
            <a:pPr algn="just">
              <a:buFont typeface="Wingdings" panose="05000000000000000000" pitchFamily="2" charset="2"/>
              <a:buChar char="§"/>
            </a:pPr>
            <a:r>
              <a:rPr lang="en-US" dirty="0">
                <a:solidFill>
                  <a:schemeClr val="accent1"/>
                </a:solidFill>
              </a:rPr>
              <a:t>In a sequence diagram, an interaction between two objects occurs when one object sends a message to another. </a:t>
            </a:r>
          </a:p>
          <a:p>
            <a:pPr algn="just">
              <a:buFont typeface="Wingdings" panose="05000000000000000000" pitchFamily="2" charset="2"/>
              <a:buChar char="§"/>
            </a:pPr>
            <a:r>
              <a:rPr lang="en-US" dirty="0"/>
              <a:t>The use of the activation bar on the lifelines of the </a:t>
            </a:r>
            <a:r>
              <a:rPr lang="en-US" b="1" dirty="0"/>
              <a:t>Message Caller</a:t>
            </a:r>
            <a:r>
              <a:rPr lang="en-US" dirty="0"/>
              <a:t> (the object that sends the message) and the </a:t>
            </a:r>
            <a:r>
              <a:rPr lang="en-US" b="1" dirty="0"/>
              <a:t>Message Receiver</a:t>
            </a:r>
            <a:r>
              <a:rPr lang="en-US" dirty="0"/>
              <a:t> (the object that receives the message) indicates that both are active/is instantiated during the exchange of the message.</a:t>
            </a:r>
          </a:p>
        </p:txBody>
      </p:sp>
      <p:sp>
        <p:nvSpPr>
          <p:cNvPr id="6" name="Text Placeholder 5"/>
          <p:cNvSpPr>
            <a:spLocks noGrp="1"/>
          </p:cNvSpPr>
          <p:nvPr>
            <p:ph type="body" sz="half" idx="2"/>
          </p:nvPr>
        </p:nvSpPr>
        <p:spPr>
          <a:xfrm>
            <a:off x="271670" y="1296063"/>
            <a:ext cx="3385930" cy="3379124"/>
          </a:xfrm>
        </p:spPr>
        <p:txBody>
          <a:bodyPr>
            <a:normAutofit/>
          </a:bodyPr>
          <a:lstStyle/>
          <a:p>
            <a:pPr>
              <a:buFont typeface="Wingdings" panose="05000000000000000000" pitchFamily="2" charset="2"/>
              <a:buChar char="§"/>
            </a:pPr>
            <a:r>
              <a:rPr lang="en-US" sz="2400" dirty="0"/>
              <a:t>Activation bar is the box placed on the lifeline. </a:t>
            </a:r>
          </a:p>
          <a:p>
            <a:pPr>
              <a:buFont typeface="Wingdings" panose="05000000000000000000" pitchFamily="2" charset="2"/>
              <a:buChar char="§"/>
            </a:pPr>
            <a:r>
              <a:rPr lang="en-US" sz="2400" dirty="0"/>
              <a:t>It is used to indicate that an object is active (or instantiated) during an interaction between two objects. </a:t>
            </a:r>
          </a:p>
          <a:p>
            <a:endParaRPr lang="en-US" sz="2000" dirty="0"/>
          </a:p>
        </p:txBody>
      </p:sp>
      <p:pic>
        <p:nvPicPr>
          <p:cNvPr id="8" name="Picture 7" descr="Screen Clipping"/>
          <p:cNvPicPr>
            <a:picLocks noChangeAspect="1"/>
          </p:cNvPicPr>
          <p:nvPr/>
        </p:nvPicPr>
        <p:blipFill rotWithShape="1">
          <a:blip r:embed="rId2">
            <a:extLst>
              <a:ext uri="{28A0092B-C50C-407E-A947-70E740481C1C}">
                <a14:useLocalDpi xmlns:a14="http://schemas.microsoft.com/office/drawing/2010/main" val="0"/>
              </a:ext>
            </a:extLst>
          </a:blip>
          <a:srcRect l="4544" t="8015"/>
          <a:stretch/>
        </p:blipFill>
        <p:spPr>
          <a:xfrm>
            <a:off x="4800600" y="4194111"/>
            <a:ext cx="6456351" cy="2663889"/>
          </a:xfrm>
          <a:prstGeom prst="rect">
            <a:avLst/>
          </a:prstGeom>
        </p:spPr>
      </p:pic>
    </p:spTree>
    <p:extLst>
      <p:ext uri="{BB962C8B-B14F-4D97-AF65-F5344CB8AC3E}">
        <p14:creationId xmlns:p14="http://schemas.microsoft.com/office/powerpoint/2010/main" val="3639441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026" y="212036"/>
            <a:ext cx="3200400" cy="653994"/>
          </a:xfrm>
        </p:spPr>
        <p:txBody>
          <a:bodyPr/>
          <a:lstStyle/>
          <a:p>
            <a:r>
              <a:rPr lang="en-US" b="1" dirty="0">
                <a:effectLst>
                  <a:outerShdw blurRad="38100" dist="38100" dir="2700000" algn="tl">
                    <a:srgbClr val="000000">
                      <a:alpha val="43137"/>
                    </a:srgbClr>
                  </a:outerShdw>
                </a:effectLst>
              </a:rPr>
              <a:t>Message Arrows</a:t>
            </a:r>
          </a:p>
        </p:txBody>
      </p:sp>
      <p:sp>
        <p:nvSpPr>
          <p:cNvPr id="3" name="Content Placeholder 2"/>
          <p:cNvSpPr>
            <a:spLocks noGrp="1"/>
          </p:cNvSpPr>
          <p:nvPr>
            <p:ph idx="1"/>
          </p:nvPr>
        </p:nvSpPr>
        <p:spPr>
          <a:xfrm>
            <a:off x="4416287" y="424071"/>
            <a:ext cx="7364896" cy="3419059"/>
          </a:xfrm>
        </p:spPr>
        <p:txBody>
          <a:bodyPr>
            <a:normAutofit lnSpcReduction="10000"/>
          </a:bodyPr>
          <a:lstStyle/>
          <a:p>
            <a:pPr>
              <a:buFont typeface="Wingdings" panose="05000000000000000000" pitchFamily="2" charset="2"/>
              <a:buChar char="§"/>
            </a:pPr>
            <a:r>
              <a:rPr lang="en-US" dirty="0"/>
              <a:t>While you can describe the message being sent from one object to the other on the arrow, with different arrowheads you can </a:t>
            </a:r>
            <a:r>
              <a:rPr lang="en-US" u="sng" dirty="0"/>
              <a:t>indicate the type of message being sent or received.</a:t>
            </a:r>
          </a:p>
          <a:p>
            <a:pPr marL="0" indent="0">
              <a:buNone/>
            </a:pPr>
            <a:r>
              <a:rPr lang="en-US" sz="2800" b="1" dirty="0">
                <a:solidFill>
                  <a:srgbClr val="C00000"/>
                </a:solidFill>
              </a:rPr>
              <a:t>Return Messages</a:t>
            </a:r>
          </a:p>
          <a:p>
            <a:pPr marL="285750" indent="-285750">
              <a:buFont typeface="Wingdings" panose="05000000000000000000" pitchFamily="2" charset="2"/>
              <a:buChar char="§"/>
            </a:pPr>
            <a:r>
              <a:rPr lang="en-US" dirty="0"/>
              <a:t>A return message is used to indicate that the message receiver is done processing the message and is returning control over to the message caller. </a:t>
            </a:r>
          </a:p>
          <a:p>
            <a:pPr marL="285750" indent="-285750">
              <a:buFont typeface="Wingdings" panose="05000000000000000000" pitchFamily="2" charset="2"/>
              <a:buChar char="§"/>
            </a:pPr>
            <a:r>
              <a:rPr lang="en-US" dirty="0"/>
              <a:t>Return messages are optional notation pieces, for an activation bar that is triggered by a synchronous message always implies a return message.</a:t>
            </a:r>
          </a:p>
        </p:txBody>
      </p:sp>
      <p:sp>
        <p:nvSpPr>
          <p:cNvPr id="4" name="Text Placeholder 3"/>
          <p:cNvSpPr>
            <a:spLocks noGrp="1"/>
          </p:cNvSpPr>
          <p:nvPr>
            <p:ph type="body" sz="half" idx="2"/>
          </p:nvPr>
        </p:nvSpPr>
        <p:spPr>
          <a:xfrm>
            <a:off x="159026" y="958794"/>
            <a:ext cx="3716110" cy="4434842"/>
          </a:xfrm>
        </p:spPr>
        <p:txBody>
          <a:bodyPr>
            <a:noAutofit/>
          </a:bodyPr>
          <a:lstStyle/>
          <a:p>
            <a:pPr marL="342900" indent="-342900">
              <a:buFont typeface="Wingdings" panose="05000000000000000000" pitchFamily="2" charset="2"/>
              <a:buChar char="§"/>
            </a:pPr>
            <a:r>
              <a:rPr lang="en-US" sz="2000" dirty="0">
                <a:solidFill>
                  <a:schemeClr val="bg1"/>
                </a:solidFill>
              </a:rPr>
              <a:t>An arrow from the Message Caller to the Message Receiver specifies a message in a sequence diagram.   </a:t>
            </a:r>
          </a:p>
          <a:p>
            <a:pPr marL="342900" indent="-342900">
              <a:buFont typeface="Wingdings" panose="05000000000000000000" pitchFamily="2" charset="2"/>
              <a:buChar char="§"/>
            </a:pPr>
            <a:r>
              <a:rPr lang="en-US" sz="2000" dirty="0">
                <a:solidFill>
                  <a:schemeClr val="bg1"/>
                </a:solidFill>
              </a:rPr>
              <a:t>A message can flow in any direction; from left to right, right to left or back to the Message Caller itself. </a:t>
            </a:r>
          </a:p>
          <a:p>
            <a:pPr marL="342900" indent="-342900">
              <a:buFont typeface="Wingdings" panose="05000000000000000000" pitchFamily="2" charset="2"/>
              <a:buChar char="§"/>
            </a:pPr>
            <a:r>
              <a:rPr lang="en-US" sz="2000" dirty="0">
                <a:solidFill>
                  <a:schemeClr val="bg1"/>
                </a:solidFill>
              </a:rPr>
              <a:t>The message arrow comes with a description, which is known as a message signature, on it. </a:t>
            </a:r>
          </a:p>
          <a:p>
            <a:r>
              <a:rPr lang="en-US" sz="2000" b="1" dirty="0">
                <a:effectLst>
                  <a:outerShdw blurRad="38100" dist="38100" dir="2700000" algn="tl">
                    <a:srgbClr val="000000">
                      <a:alpha val="43137"/>
                    </a:srgbClr>
                  </a:outerShdw>
                </a:effectLst>
              </a:rPr>
              <a:t>The format for this message signature is below. </a:t>
            </a:r>
          </a:p>
          <a:p>
            <a:endParaRPr lang="en-US" sz="1800"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0582" y="3299791"/>
            <a:ext cx="5086567" cy="3558209"/>
          </a:xfrm>
          <a:prstGeom prst="rect">
            <a:avLst/>
          </a:prstGeom>
        </p:spPr>
      </p:pic>
      <p:sp>
        <p:nvSpPr>
          <p:cNvPr id="7" name="Rectangle 6"/>
          <p:cNvSpPr/>
          <p:nvPr/>
        </p:nvSpPr>
        <p:spPr>
          <a:xfrm>
            <a:off x="145774" y="5433392"/>
            <a:ext cx="3896139" cy="1261884"/>
          </a:xfrm>
          <a:prstGeom prst="rect">
            <a:avLst/>
          </a:prstGeom>
        </p:spPr>
        <p:txBody>
          <a:bodyPr wrap="square">
            <a:spAutoFit/>
          </a:bodyPr>
          <a:lstStyle/>
          <a:p>
            <a:r>
              <a:rPr lang="en-US" i="1" dirty="0">
                <a:solidFill>
                  <a:schemeClr val="bg1"/>
                </a:solidFill>
              </a:rPr>
              <a:t>message_name (arguments):returntype</a:t>
            </a:r>
          </a:p>
          <a:p>
            <a:endParaRPr lang="en-US" i="1" dirty="0">
              <a:solidFill>
                <a:schemeClr val="bg1"/>
              </a:solidFill>
            </a:endParaRPr>
          </a:p>
          <a:p>
            <a:pPr marL="285750" indent="-285750">
              <a:buFont typeface="Wingdings" panose="05000000000000000000" pitchFamily="2" charset="2"/>
              <a:buChar char="§"/>
            </a:pPr>
            <a:r>
              <a:rPr lang="en-US" sz="2000" dirty="0">
                <a:solidFill>
                  <a:schemeClr val="bg1"/>
                </a:solidFill>
              </a:rPr>
              <a:t>All parts are optional except the message_name .</a:t>
            </a:r>
          </a:p>
        </p:txBody>
      </p:sp>
      <p:sp>
        <p:nvSpPr>
          <p:cNvPr id="9" name="Rectangle 8"/>
          <p:cNvSpPr/>
          <p:nvPr/>
        </p:nvSpPr>
        <p:spPr>
          <a:xfrm>
            <a:off x="4416287" y="5393636"/>
            <a:ext cx="3272526" cy="1200329"/>
          </a:xfrm>
          <a:prstGeom prst="rect">
            <a:avLst/>
          </a:prstGeom>
        </p:spPr>
        <p:txBody>
          <a:bodyPr wrap="square">
            <a:spAutoFit/>
          </a:bodyPr>
          <a:lstStyle/>
          <a:p>
            <a:pPr marL="285750" indent="-285750">
              <a:buFont typeface="Wingdings" panose="05000000000000000000" pitchFamily="2" charset="2"/>
              <a:buChar char="§"/>
            </a:pPr>
            <a:r>
              <a:rPr lang="en-US" dirty="0"/>
              <a:t>Tip: You can avoid cluttering up your diagrams by minimizing the use of return messages</a:t>
            </a:r>
          </a:p>
        </p:txBody>
      </p:sp>
    </p:spTree>
    <p:extLst>
      <p:ext uri="{BB962C8B-B14F-4D97-AF65-F5344CB8AC3E}">
        <p14:creationId xmlns:p14="http://schemas.microsoft.com/office/powerpoint/2010/main" val="1090584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3340" y="494608"/>
            <a:ext cx="4273827" cy="534724"/>
          </a:xfrm>
        </p:spPr>
        <p:txBody>
          <a:bodyPr>
            <a:normAutofit fontScale="90000"/>
          </a:bodyPr>
          <a:lstStyle/>
          <a:p>
            <a:r>
              <a:rPr lang="en-US" b="1" dirty="0">
                <a:solidFill>
                  <a:srgbClr val="C00000"/>
                </a:solidFill>
              </a:rPr>
              <a:t>Destruction Message</a:t>
            </a:r>
          </a:p>
        </p:txBody>
      </p:sp>
      <p:sp>
        <p:nvSpPr>
          <p:cNvPr id="3" name="Content Placeholder 2"/>
          <p:cNvSpPr>
            <a:spLocks noGrp="1"/>
          </p:cNvSpPr>
          <p:nvPr>
            <p:ph idx="1"/>
          </p:nvPr>
        </p:nvSpPr>
        <p:spPr>
          <a:xfrm>
            <a:off x="4465983" y="1047404"/>
            <a:ext cx="7421216" cy="5257800"/>
          </a:xfrm>
        </p:spPr>
        <p:txBody>
          <a:bodyPr>
            <a:noAutofit/>
          </a:bodyPr>
          <a:lstStyle/>
          <a:p>
            <a:pPr>
              <a:buFont typeface="Wingdings" panose="05000000000000000000" pitchFamily="2" charset="2"/>
              <a:buChar char="§"/>
            </a:pPr>
            <a:r>
              <a:rPr lang="en-US" sz="2400" dirty="0"/>
              <a:t>Participants when no longer needed can also be deleted from a sequence diagram. </a:t>
            </a:r>
          </a:p>
          <a:p>
            <a:pPr>
              <a:buFont typeface="Wingdings" panose="05000000000000000000" pitchFamily="2" charset="2"/>
              <a:buChar char="§"/>
            </a:pPr>
            <a:r>
              <a:rPr lang="en-US" sz="2400" dirty="0"/>
              <a:t>This is done by adding an ‘X’ at the end of the lifeline of the said participant.</a:t>
            </a:r>
          </a:p>
          <a:p>
            <a:pPr marL="0" indent="0">
              <a:buNone/>
            </a:pPr>
            <a:endParaRPr lang="en-US" sz="2800" dirty="0"/>
          </a:p>
        </p:txBody>
      </p:sp>
      <p:sp>
        <p:nvSpPr>
          <p:cNvPr id="9" name="Text Placeholder 8"/>
          <p:cNvSpPr>
            <a:spLocks noGrp="1"/>
          </p:cNvSpPr>
          <p:nvPr>
            <p:ph type="body" sz="half" idx="2"/>
          </p:nvPr>
        </p:nvSpPr>
        <p:spPr>
          <a:xfrm>
            <a:off x="99391" y="1057525"/>
            <a:ext cx="3942522" cy="2971136"/>
          </a:xfrm>
        </p:spPr>
        <p:txBody>
          <a:bodyPr/>
          <a:lstStyle/>
          <a:p>
            <a:pPr marL="342900" indent="-342900">
              <a:buFont typeface="Wingdings" panose="05000000000000000000" pitchFamily="2" charset="2"/>
              <a:buChar char="§"/>
            </a:pPr>
            <a:r>
              <a:rPr lang="en-US" sz="2400" dirty="0"/>
              <a:t>When an object sends a message to itself, it is called a reflexive message. </a:t>
            </a:r>
          </a:p>
          <a:p>
            <a:pPr marL="342900" indent="-342900">
              <a:buFont typeface="Wingdings" panose="05000000000000000000" pitchFamily="2" charset="2"/>
              <a:buChar char="§"/>
            </a:pPr>
            <a:r>
              <a:rPr lang="en-US" sz="2400" dirty="0"/>
              <a:t>It is indicated with a message arrow that starts and ends at the same lifeline as shown in the example below.</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1635" y="2533164"/>
            <a:ext cx="5449913" cy="4324836"/>
          </a:xfrm>
          <a:prstGeom prst="rect">
            <a:avLst/>
          </a:prstGeom>
        </p:spPr>
      </p:pic>
      <p:sp>
        <p:nvSpPr>
          <p:cNvPr id="10" name="Title 1"/>
          <p:cNvSpPr txBox="1">
            <a:spLocks/>
          </p:cNvSpPr>
          <p:nvPr/>
        </p:nvSpPr>
        <p:spPr>
          <a:xfrm>
            <a:off x="99391" y="485633"/>
            <a:ext cx="3664227" cy="534724"/>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85000"/>
              </a:lnSpc>
              <a:spcBef>
                <a:spcPct val="0"/>
              </a:spcBef>
              <a:buNone/>
              <a:defRPr sz="3600" b="0" kern="1200" spc="-50" baseline="0">
                <a:solidFill>
                  <a:srgbClr val="FFFFFF"/>
                </a:solidFill>
                <a:latin typeface="+mj-lt"/>
                <a:ea typeface="+mj-ea"/>
                <a:cs typeface="+mj-cs"/>
              </a:defRPr>
            </a:lvl1pPr>
          </a:lstStyle>
          <a:p>
            <a:r>
              <a:rPr lang="en-US" b="1" dirty="0">
                <a:solidFill>
                  <a:schemeClr val="bg1"/>
                </a:solidFill>
                <a:effectLst>
                  <a:outerShdw blurRad="38100" dist="38100" dir="2700000" algn="tl">
                    <a:srgbClr val="000000">
                      <a:alpha val="43137"/>
                    </a:srgbClr>
                  </a:outerShdw>
                </a:effectLst>
              </a:rPr>
              <a:t>Reflexive Message</a:t>
            </a:r>
          </a:p>
        </p:txBody>
      </p:sp>
      <p:pic>
        <p:nvPicPr>
          <p:cNvPr id="11" name="Picture 1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435" y="4174066"/>
            <a:ext cx="1606725" cy="2628218"/>
          </a:xfrm>
          <a:prstGeom prst="rect">
            <a:avLst/>
          </a:prstGeom>
        </p:spPr>
      </p:pic>
    </p:spTree>
    <p:extLst>
      <p:ext uri="{BB962C8B-B14F-4D97-AF65-F5344CB8AC3E}">
        <p14:creationId xmlns:p14="http://schemas.microsoft.com/office/powerpoint/2010/main" val="52563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reen Clipping"/>
          <p:cNvPicPr>
            <a:picLocks noChangeAspect="1"/>
          </p:cNvPicPr>
          <p:nvPr/>
        </p:nvPicPr>
        <p:blipFill rotWithShape="1">
          <a:blip r:embed="rId2">
            <a:extLst>
              <a:ext uri="{28A0092B-C50C-407E-A947-70E740481C1C}">
                <a14:useLocalDpi xmlns:a14="http://schemas.microsoft.com/office/drawing/2010/main" val="0"/>
              </a:ext>
            </a:extLst>
          </a:blip>
          <a:srcRect l="4914"/>
          <a:stretch/>
        </p:blipFill>
        <p:spPr>
          <a:xfrm>
            <a:off x="6178575" y="980661"/>
            <a:ext cx="6013425" cy="5294171"/>
          </a:xfrm>
          <a:prstGeom prst="rect">
            <a:avLst/>
          </a:prstGeom>
        </p:spPr>
      </p:pic>
      <p:sp>
        <p:nvSpPr>
          <p:cNvPr id="9" name="Rectangle 8"/>
          <p:cNvSpPr/>
          <p:nvPr/>
        </p:nvSpPr>
        <p:spPr>
          <a:xfrm>
            <a:off x="397564" y="980661"/>
            <a:ext cx="6096000" cy="5016758"/>
          </a:xfrm>
          <a:prstGeom prst="rect">
            <a:avLst/>
          </a:prstGeom>
        </p:spPr>
        <p:txBody>
          <a:bodyPr>
            <a:spAutoFit/>
          </a:bodyPr>
          <a:lstStyle/>
          <a:p>
            <a:pPr marL="285750" indent="-285750" algn="just">
              <a:buFont typeface="Wingdings" panose="05000000000000000000" pitchFamily="2" charset="2"/>
              <a:buChar char="§"/>
            </a:pPr>
            <a:r>
              <a:rPr lang="en-US" dirty="0">
                <a:solidFill>
                  <a:srgbClr val="3F3F3F"/>
                </a:solidFill>
                <a:latin typeface="Roboto"/>
              </a:rPr>
              <a:t>Focus on the use case named </a:t>
            </a:r>
            <a:r>
              <a:rPr lang="en-US" b="1" dirty="0">
                <a:solidFill>
                  <a:srgbClr val="3F3F3F"/>
                </a:solidFill>
                <a:latin typeface="Roboto"/>
              </a:rPr>
              <a:t>‘Create New User Account’</a:t>
            </a:r>
            <a:r>
              <a:rPr lang="en-US" dirty="0">
                <a:solidFill>
                  <a:srgbClr val="3F3F3F"/>
                </a:solidFill>
                <a:latin typeface="Roboto"/>
              </a:rPr>
              <a:t> to draw our sequence diagram from given use case diagram.</a:t>
            </a:r>
          </a:p>
          <a:p>
            <a:pPr marL="285750" indent="-285750" algn="just">
              <a:buFont typeface="Wingdings" panose="05000000000000000000" pitchFamily="2" charset="2"/>
              <a:buChar char="§"/>
            </a:pPr>
            <a:r>
              <a:rPr lang="en-US" dirty="0">
                <a:solidFill>
                  <a:srgbClr val="3F3F3F"/>
                </a:solidFill>
                <a:latin typeface="Roboto"/>
              </a:rPr>
              <a:t>Before drawing the sequence diagram, it’s necessary to identify the objects or actors that would be involved in creating a new user account. These would be:</a:t>
            </a:r>
          </a:p>
          <a:p>
            <a:pPr lvl="1" algn="just">
              <a:buFont typeface="Arial" panose="020B0604020202020204" pitchFamily="34" charset="0"/>
              <a:buChar char="•"/>
            </a:pPr>
            <a:r>
              <a:rPr lang="en-US" dirty="0">
                <a:solidFill>
                  <a:srgbClr val="3F3F3F"/>
                </a:solidFill>
                <a:latin typeface="Roboto"/>
              </a:rPr>
              <a:t>Librarian</a:t>
            </a:r>
          </a:p>
          <a:p>
            <a:pPr lvl="1" algn="just">
              <a:buFont typeface="Arial" panose="020B0604020202020204" pitchFamily="34" charset="0"/>
              <a:buChar char="•"/>
            </a:pPr>
            <a:r>
              <a:rPr lang="en-US" dirty="0">
                <a:solidFill>
                  <a:srgbClr val="3F3F3F"/>
                </a:solidFill>
                <a:latin typeface="Roboto"/>
              </a:rPr>
              <a:t>Online Library Management system</a:t>
            </a:r>
          </a:p>
          <a:p>
            <a:pPr lvl="1" algn="just">
              <a:buFont typeface="Arial" panose="020B0604020202020204" pitchFamily="34" charset="0"/>
              <a:buChar char="•"/>
            </a:pPr>
            <a:r>
              <a:rPr lang="en-US" dirty="0">
                <a:solidFill>
                  <a:srgbClr val="3F3F3F"/>
                </a:solidFill>
                <a:latin typeface="Roboto"/>
              </a:rPr>
              <a:t>User credentials database</a:t>
            </a:r>
          </a:p>
          <a:p>
            <a:pPr lvl="1" algn="just">
              <a:buFont typeface="Arial" panose="020B0604020202020204" pitchFamily="34" charset="0"/>
              <a:buChar char="•"/>
            </a:pPr>
            <a:r>
              <a:rPr lang="en-US" dirty="0">
                <a:solidFill>
                  <a:srgbClr val="3F3F3F"/>
                </a:solidFill>
                <a:latin typeface="Roboto"/>
              </a:rPr>
              <a:t>Email system</a:t>
            </a:r>
          </a:p>
          <a:p>
            <a:pPr marL="342900" indent="-342900" algn="just">
              <a:buFont typeface="Wingdings" panose="05000000000000000000" pitchFamily="2" charset="2"/>
              <a:buChar char="§"/>
            </a:pPr>
            <a:r>
              <a:rPr lang="en-US" sz="2000" dirty="0"/>
              <a:t>Once you identify the objects, it is then important to write a detailed description on what the use case does. </a:t>
            </a:r>
          </a:p>
          <a:p>
            <a:pPr marL="342900" indent="-342900" algn="just">
              <a:buFont typeface="Wingdings" panose="05000000000000000000" pitchFamily="2" charset="2"/>
              <a:buChar char="§"/>
            </a:pPr>
            <a:r>
              <a:rPr lang="en-US" sz="2000" dirty="0"/>
              <a:t>From this description, you can easily figure out the interactions (that should go in the sequence diagram) that would occur between the objects above, once the use case is executed.</a:t>
            </a:r>
            <a:endParaRPr lang="en-US" sz="2000" b="0" i="0" dirty="0">
              <a:solidFill>
                <a:srgbClr val="3F3F3F"/>
              </a:solidFill>
              <a:effectLst/>
              <a:latin typeface="Roboto"/>
            </a:endParaRPr>
          </a:p>
        </p:txBody>
      </p:sp>
      <p:sp>
        <p:nvSpPr>
          <p:cNvPr id="10" name="TextBox 9"/>
          <p:cNvSpPr txBox="1"/>
          <p:nvPr/>
        </p:nvSpPr>
        <p:spPr>
          <a:xfrm>
            <a:off x="397564" y="212034"/>
            <a:ext cx="5155096"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How to draw Sequence Diagram</a:t>
            </a:r>
          </a:p>
        </p:txBody>
      </p:sp>
    </p:spTree>
    <p:extLst>
      <p:ext uri="{BB962C8B-B14F-4D97-AF65-F5344CB8AC3E}">
        <p14:creationId xmlns:p14="http://schemas.microsoft.com/office/powerpoint/2010/main" val="2012154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287" y="351515"/>
            <a:ext cx="3664226" cy="760010"/>
          </a:xfrm>
        </p:spPr>
        <p:txBody>
          <a:bodyPr>
            <a:normAutofit/>
          </a:bodyPr>
          <a:lstStyle/>
          <a:p>
            <a:r>
              <a:rPr lang="en-US" sz="2400" b="1" dirty="0">
                <a:effectLst>
                  <a:outerShdw blurRad="38100" dist="38100" dir="2700000" algn="tl">
                    <a:srgbClr val="000000">
                      <a:alpha val="43137"/>
                    </a:srgbClr>
                  </a:outerShdw>
                </a:effectLst>
              </a:rPr>
              <a:t>Steps to create new library User Account</a:t>
            </a:r>
          </a:p>
        </p:txBody>
      </p:sp>
      <p:sp>
        <p:nvSpPr>
          <p:cNvPr id="3" name="Content Placeholder 2"/>
          <p:cNvSpPr>
            <a:spLocks noGrp="1"/>
          </p:cNvSpPr>
          <p:nvPr>
            <p:ph idx="1"/>
          </p:nvPr>
        </p:nvSpPr>
        <p:spPr>
          <a:xfrm>
            <a:off x="4329903" y="590054"/>
            <a:ext cx="7633252" cy="760010"/>
          </a:xfrm>
        </p:spPr>
        <p:txBody>
          <a:bodyPr>
            <a:normAutofit/>
          </a:bodyPr>
          <a:lstStyle/>
          <a:p>
            <a:pPr>
              <a:buFont typeface="Wingdings" panose="05000000000000000000" pitchFamily="2" charset="2"/>
              <a:buChar char="§"/>
            </a:pPr>
            <a:r>
              <a:rPr lang="en-US" dirty="0"/>
              <a:t>From each of these steps, you can easily specify what messages should be exchanged between the objects in the sequence diagram. </a:t>
            </a:r>
          </a:p>
          <a:p>
            <a:endParaRPr lang="en-US" dirty="0"/>
          </a:p>
          <a:p>
            <a:endParaRPr lang="en-US" dirty="0"/>
          </a:p>
        </p:txBody>
      </p:sp>
      <p:sp>
        <p:nvSpPr>
          <p:cNvPr id="4" name="Text Placeholder 3"/>
          <p:cNvSpPr>
            <a:spLocks noGrp="1"/>
          </p:cNvSpPr>
          <p:nvPr>
            <p:ph type="body" sz="half" idx="2"/>
          </p:nvPr>
        </p:nvSpPr>
        <p:spPr>
          <a:xfrm>
            <a:off x="53008" y="1217542"/>
            <a:ext cx="4002157" cy="5395293"/>
          </a:xfrm>
        </p:spPr>
        <p:txBody>
          <a:bodyPr>
            <a:noAutofit/>
          </a:bodyPr>
          <a:lstStyle/>
          <a:p>
            <a:pPr marL="285750" indent="-285750">
              <a:buFont typeface="Wingdings" panose="05000000000000000000" pitchFamily="2" charset="2"/>
              <a:buChar char="§"/>
            </a:pPr>
            <a:r>
              <a:rPr lang="en-US" sz="2000" dirty="0"/>
              <a:t>The librarian request the system to create a new online library account</a:t>
            </a:r>
          </a:p>
          <a:p>
            <a:pPr marL="285750" indent="-285750">
              <a:buFont typeface="Wingdings" panose="05000000000000000000" pitchFamily="2" charset="2"/>
              <a:buChar char="§"/>
            </a:pPr>
            <a:r>
              <a:rPr lang="en-US" sz="2000" dirty="0"/>
              <a:t>The librarian then selects the library user account type</a:t>
            </a:r>
          </a:p>
          <a:p>
            <a:pPr marL="285750" indent="-285750">
              <a:buFont typeface="Wingdings" panose="05000000000000000000" pitchFamily="2" charset="2"/>
              <a:buChar char="§"/>
            </a:pPr>
            <a:r>
              <a:rPr lang="en-US" sz="2000" dirty="0"/>
              <a:t>The librarian enters the user’s details</a:t>
            </a:r>
          </a:p>
          <a:p>
            <a:pPr marL="285750" indent="-285750">
              <a:buFont typeface="Wingdings" panose="05000000000000000000" pitchFamily="2" charset="2"/>
              <a:buChar char="§"/>
            </a:pPr>
            <a:r>
              <a:rPr lang="en-US" sz="2000" dirty="0"/>
              <a:t>The user’s details are checked using the user Credentials Database</a:t>
            </a:r>
          </a:p>
          <a:p>
            <a:pPr marL="285750" indent="-285750">
              <a:buFont typeface="Wingdings" panose="05000000000000000000" pitchFamily="2" charset="2"/>
              <a:buChar char="§"/>
            </a:pPr>
            <a:r>
              <a:rPr lang="en-US" sz="2000" dirty="0"/>
              <a:t>The new library user account is created</a:t>
            </a:r>
          </a:p>
          <a:p>
            <a:pPr marL="285750" indent="-285750">
              <a:buFont typeface="Wingdings" panose="05000000000000000000" pitchFamily="2" charset="2"/>
              <a:buChar char="§"/>
            </a:pPr>
            <a:r>
              <a:rPr lang="en-US" sz="2000" dirty="0"/>
              <a:t>A summary of the of the new account’s details are then emailed to the user</a:t>
            </a:r>
          </a:p>
          <a:p>
            <a:endParaRPr lang="en-US" sz="2000" dirty="0"/>
          </a:p>
        </p:txBody>
      </p:sp>
      <p:pic>
        <p:nvPicPr>
          <p:cNvPr id="5" name="Picture 4">
            <a:extLst>
              <a:ext uri="{FF2B5EF4-FFF2-40B4-BE49-F238E27FC236}">
                <a16:creationId xmlns:a16="http://schemas.microsoft.com/office/drawing/2014/main" id="{D1366479-FDAE-4D08-A22D-9F87CB2E3904}"/>
              </a:ext>
            </a:extLst>
          </p:cNvPr>
          <p:cNvPicPr>
            <a:picLocks noChangeAspect="1"/>
          </p:cNvPicPr>
          <p:nvPr/>
        </p:nvPicPr>
        <p:blipFill>
          <a:blip r:embed="rId2"/>
          <a:stretch>
            <a:fillRect/>
          </a:stretch>
        </p:blipFill>
        <p:spPr>
          <a:xfrm>
            <a:off x="4192827" y="1350065"/>
            <a:ext cx="7770327" cy="4146726"/>
          </a:xfrm>
          <a:prstGeom prst="rect">
            <a:avLst/>
          </a:prstGeom>
        </p:spPr>
      </p:pic>
    </p:spTree>
    <p:extLst>
      <p:ext uri="{BB962C8B-B14F-4D97-AF65-F5344CB8AC3E}">
        <p14:creationId xmlns:p14="http://schemas.microsoft.com/office/powerpoint/2010/main" val="2348511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A5E17C-7563-4702-A3A3-85D3A52791BB}"/>
              </a:ext>
            </a:extLst>
          </p:cNvPr>
          <p:cNvPicPr>
            <a:picLocks noChangeAspect="1"/>
          </p:cNvPicPr>
          <p:nvPr/>
        </p:nvPicPr>
        <p:blipFill>
          <a:blip r:embed="rId3"/>
          <a:stretch>
            <a:fillRect/>
          </a:stretch>
        </p:blipFill>
        <p:spPr>
          <a:xfrm>
            <a:off x="575687" y="58513"/>
            <a:ext cx="11186822" cy="6654013"/>
          </a:xfrm>
          <a:prstGeom prst="rect">
            <a:avLst/>
          </a:prstGeom>
        </p:spPr>
      </p:pic>
    </p:spTree>
    <p:extLst>
      <p:ext uri="{BB962C8B-B14F-4D97-AF65-F5344CB8AC3E}">
        <p14:creationId xmlns:p14="http://schemas.microsoft.com/office/powerpoint/2010/main" val="14580175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FF7D28-EBAF-4F6A-A354-EEF374288B34}"/>
              </a:ext>
            </a:extLst>
          </p:cNvPr>
          <p:cNvPicPr>
            <a:picLocks noChangeAspect="1"/>
          </p:cNvPicPr>
          <p:nvPr/>
        </p:nvPicPr>
        <p:blipFill>
          <a:blip r:embed="rId3"/>
          <a:stretch>
            <a:fillRect/>
          </a:stretch>
        </p:blipFill>
        <p:spPr>
          <a:xfrm>
            <a:off x="3188718" y="121633"/>
            <a:ext cx="5814564" cy="6614733"/>
          </a:xfrm>
          <a:prstGeom prst="rect">
            <a:avLst/>
          </a:prstGeom>
        </p:spPr>
      </p:pic>
    </p:spTree>
    <p:extLst>
      <p:ext uri="{BB962C8B-B14F-4D97-AF65-F5344CB8AC3E}">
        <p14:creationId xmlns:p14="http://schemas.microsoft.com/office/powerpoint/2010/main" val="3648930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2B8C06-F0C9-465C-AC3E-D0DDDB9F2FBB}"/>
              </a:ext>
            </a:extLst>
          </p:cNvPr>
          <p:cNvPicPr>
            <a:picLocks noChangeAspect="1"/>
          </p:cNvPicPr>
          <p:nvPr/>
        </p:nvPicPr>
        <p:blipFill>
          <a:blip r:embed="rId3"/>
          <a:stretch>
            <a:fillRect/>
          </a:stretch>
        </p:blipFill>
        <p:spPr>
          <a:xfrm>
            <a:off x="1003898" y="0"/>
            <a:ext cx="10409803" cy="6712527"/>
          </a:xfrm>
          <a:prstGeom prst="rect">
            <a:avLst/>
          </a:prstGeom>
        </p:spPr>
      </p:pic>
    </p:spTree>
    <p:extLst>
      <p:ext uri="{BB962C8B-B14F-4D97-AF65-F5344CB8AC3E}">
        <p14:creationId xmlns:p14="http://schemas.microsoft.com/office/powerpoint/2010/main" val="1916198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6050" b="6250"/>
          <a:stretch/>
        </p:blipFill>
        <p:spPr>
          <a:xfrm>
            <a:off x="3304903" y="-7555"/>
            <a:ext cx="5577840" cy="6822482"/>
          </a:xfrm>
          <a:prstGeom prst="rect">
            <a:avLst/>
          </a:prstGeom>
        </p:spPr>
      </p:pic>
    </p:spTree>
    <p:extLst>
      <p:ext uri="{BB962C8B-B14F-4D97-AF65-F5344CB8AC3E}">
        <p14:creationId xmlns:p14="http://schemas.microsoft.com/office/powerpoint/2010/main" val="17548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4400" y="762000"/>
            <a:ext cx="10154259" cy="757555"/>
          </a:xfrm>
          <a:prstGeom prst="rect">
            <a:avLst/>
          </a:prstGeom>
        </p:spPr>
        <p:txBody>
          <a:bodyPr vert="horz" wrap="square" lIns="0" tIns="12700" rIns="0" bIns="0" rtlCol="0">
            <a:spAutoFit/>
          </a:bodyPr>
          <a:lstStyle/>
          <a:p>
            <a:pPr marL="169545">
              <a:lnSpc>
                <a:spcPct val="100000"/>
              </a:lnSpc>
              <a:spcBef>
                <a:spcPts val="100"/>
              </a:spcBef>
              <a:tabLst>
                <a:tab pos="10140950" algn="l"/>
              </a:tabLst>
            </a:pPr>
            <a:r>
              <a:rPr lang="en-US" b="1" spc="-285" dirty="0">
                <a:effectLst>
                  <a:outerShdw blurRad="38100" dist="38100" dir="2700000" algn="tl">
                    <a:srgbClr val="000000">
                      <a:alpha val="43137"/>
                    </a:srgbClr>
                  </a:outerShdw>
                </a:effectLst>
              </a:rPr>
              <a:t>Activity Diagrams: When to use?</a:t>
            </a:r>
            <a:r>
              <a:rPr b="1" spc="-290" dirty="0">
                <a:effectLst>
                  <a:outerShdw blurRad="38100" dist="38100" dir="2700000" algn="tl">
                    <a:srgbClr val="000000">
                      <a:alpha val="43137"/>
                    </a:srgbClr>
                  </a:outerShdw>
                </a:effectLst>
              </a:rPr>
              <a:t>	</a:t>
            </a:r>
          </a:p>
        </p:txBody>
      </p:sp>
      <p:sp>
        <p:nvSpPr>
          <p:cNvPr id="4" name="object 4"/>
          <p:cNvSpPr txBox="1"/>
          <p:nvPr/>
        </p:nvSpPr>
        <p:spPr>
          <a:xfrm>
            <a:off x="1066800" y="1680844"/>
            <a:ext cx="10134600" cy="3602909"/>
          </a:xfrm>
          <a:prstGeom prst="rect">
            <a:avLst/>
          </a:prstGeom>
        </p:spPr>
        <p:txBody>
          <a:bodyPr vert="horz" wrap="square" lIns="0" tIns="154305" rIns="0" bIns="0" rtlCol="0">
            <a:spAutoFit/>
          </a:bodyPr>
          <a:lstStyle/>
          <a:p>
            <a:pPr marL="285750" indent="-285750" algn="just">
              <a:buClr>
                <a:srgbClr val="E38312"/>
              </a:buClr>
              <a:buFont typeface="Wingdings"/>
              <a:buChar char=""/>
            </a:pPr>
            <a:r>
              <a:rPr lang="en-US" sz="3200" dirty="0">
                <a:solidFill>
                  <a:schemeClr val="tx1">
                    <a:lumMod val="95000"/>
                    <a:lumOff val="5000"/>
                  </a:schemeClr>
                </a:solidFill>
                <a:latin typeface="+mj-lt"/>
                <a:cs typeface="Carlito"/>
              </a:rPr>
              <a:t>The main reason to use activity diagrams is to </a:t>
            </a:r>
            <a:r>
              <a:rPr lang="en-US" sz="3200" u="sng" dirty="0">
                <a:solidFill>
                  <a:schemeClr val="tx1">
                    <a:lumMod val="95000"/>
                    <a:lumOff val="5000"/>
                  </a:schemeClr>
                </a:solidFill>
                <a:latin typeface="+mj-lt"/>
                <a:cs typeface="Carlito"/>
              </a:rPr>
              <a:t>model the workflow</a:t>
            </a:r>
            <a:r>
              <a:rPr lang="en-US" sz="3200" dirty="0">
                <a:solidFill>
                  <a:schemeClr val="tx1">
                    <a:lumMod val="95000"/>
                    <a:lumOff val="5000"/>
                  </a:schemeClr>
                </a:solidFill>
                <a:latin typeface="+mj-lt"/>
                <a:cs typeface="Carlito"/>
              </a:rPr>
              <a:t> behind the system being designed.</a:t>
            </a:r>
          </a:p>
          <a:p>
            <a:pPr marL="285750" indent="-285750" algn="just">
              <a:buClr>
                <a:srgbClr val="E38312"/>
              </a:buClr>
              <a:buFont typeface="Wingdings"/>
              <a:buChar char=""/>
            </a:pPr>
            <a:r>
              <a:rPr lang="en-US" sz="3200" dirty="0">
                <a:solidFill>
                  <a:schemeClr val="tx1">
                    <a:lumMod val="95000"/>
                    <a:lumOff val="5000"/>
                  </a:schemeClr>
                </a:solidFill>
                <a:latin typeface="+mj-lt"/>
                <a:cs typeface="Carlito"/>
              </a:rPr>
              <a:t> Activity Diagrams are also useful for: </a:t>
            </a:r>
            <a:r>
              <a:rPr lang="en-US" sz="3200" u="sng" dirty="0">
                <a:solidFill>
                  <a:schemeClr val="tx1">
                    <a:lumMod val="95000"/>
                    <a:lumOff val="5000"/>
                  </a:schemeClr>
                </a:solidFill>
                <a:latin typeface="+mj-lt"/>
                <a:cs typeface="Carlito"/>
              </a:rPr>
              <a:t>analyzing a use case</a:t>
            </a:r>
            <a:r>
              <a:rPr lang="en-US" sz="3200" dirty="0">
                <a:solidFill>
                  <a:schemeClr val="tx1">
                    <a:lumMod val="95000"/>
                    <a:lumOff val="5000"/>
                  </a:schemeClr>
                </a:solidFill>
                <a:latin typeface="+mj-lt"/>
                <a:cs typeface="Carlito"/>
              </a:rPr>
              <a:t> by describing </a:t>
            </a:r>
            <a:r>
              <a:rPr lang="en-US" sz="3200" b="1" dirty="0">
                <a:solidFill>
                  <a:schemeClr val="accent1"/>
                </a:solidFill>
                <a:latin typeface="+mj-lt"/>
                <a:cs typeface="Carlito"/>
              </a:rPr>
              <a:t>what</a:t>
            </a:r>
            <a:r>
              <a:rPr lang="en-US" sz="3200" dirty="0">
                <a:solidFill>
                  <a:schemeClr val="accent1"/>
                </a:solidFill>
                <a:latin typeface="+mj-lt"/>
                <a:cs typeface="Carlito"/>
              </a:rPr>
              <a:t> actions need to take place and </a:t>
            </a:r>
            <a:r>
              <a:rPr lang="en-US" sz="3200" b="1" dirty="0">
                <a:solidFill>
                  <a:schemeClr val="accent1"/>
                </a:solidFill>
                <a:latin typeface="+mj-lt"/>
                <a:cs typeface="Carlito"/>
              </a:rPr>
              <a:t>when</a:t>
            </a:r>
            <a:r>
              <a:rPr lang="en-US" sz="3200" dirty="0">
                <a:solidFill>
                  <a:schemeClr val="accent1"/>
                </a:solidFill>
                <a:latin typeface="+mj-lt"/>
                <a:cs typeface="Carlito"/>
              </a:rPr>
              <a:t> they should occur</a:t>
            </a:r>
            <a:r>
              <a:rPr lang="en-US" sz="3200" dirty="0">
                <a:solidFill>
                  <a:schemeClr val="tx1">
                    <a:lumMod val="95000"/>
                    <a:lumOff val="5000"/>
                  </a:schemeClr>
                </a:solidFill>
                <a:latin typeface="+mj-lt"/>
                <a:cs typeface="Carlito"/>
              </a:rPr>
              <a:t>.</a:t>
            </a:r>
          </a:p>
          <a:p>
            <a:pPr marL="285750" indent="-285750" algn="just">
              <a:buClr>
                <a:srgbClr val="E38312"/>
              </a:buClr>
              <a:buFont typeface="Wingdings"/>
              <a:buChar char=""/>
            </a:pPr>
            <a:r>
              <a:rPr lang="en-US" sz="3200" dirty="0">
                <a:solidFill>
                  <a:schemeClr val="tx1">
                    <a:lumMod val="95000"/>
                    <a:lumOff val="5000"/>
                  </a:schemeClr>
                </a:solidFill>
                <a:latin typeface="+mj-lt"/>
                <a:cs typeface="Carlito"/>
              </a:rPr>
              <a:t>Activity diagrams </a:t>
            </a:r>
            <a:r>
              <a:rPr lang="en-US" sz="3200" b="1" dirty="0">
                <a:solidFill>
                  <a:srgbClr val="FF0000"/>
                </a:solidFill>
                <a:latin typeface="+mj-lt"/>
                <a:cs typeface="Carlito"/>
              </a:rPr>
              <a:t>do not</a:t>
            </a:r>
            <a:r>
              <a:rPr lang="en-US" sz="3200" dirty="0">
                <a:solidFill>
                  <a:schemeClr val="tx1">
                    <a:lumMod val="95000"/>
                    <a:lumOff val="5000"/>
                  </a:schemeClr>
                </a:solidFill>
                <a:latin typeface="+mj-lt"/>
                <a:cs typeface="Carlito"/>
              </a:rPr>
              <a:t> give detail about how objects behave or how objects collaborate.</a:t>
            </a:r>
          </a:p>
        </p:txBody>
      </p:sp>
    </p:spTree>
    <p:extLst>
      <p:ext uri="{BB962C8B-B14F-4D97-AF65-F5344CB8AC3E}">
        <p14:creationId xmlns:p14="http://schemas.microsoft.com/office/powerpoint/2010/main" val="39255821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032" y="0"/>
            <a:ext cx="10855937" cy="6858000"/>
          </a:xfrm>
          <a:prstGeom prst="rect">
            <a:avLst/>
          </a:prstGeom>
          <a:solidFill>
            <a:srgbClr val="FCF4C1"/>
          </a:solidFill>
        </p:spPr>
      </p:pic>
    </p:spTree>
    <p:extLst>
      <p:ext uri="{BB962C8B-B14F-4D97-AF65-F5344CB8AC3E}">
        <p14:creationId xmlns:p14="http://schemas.microsoft.com/office/powerpoint/2010/main" val="30907679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Content Placeholder 2"/>
          <p:cNvSpPr>
            <a:spLocks noGrp="1"/>
          </p:cNvSpPr>
          <p:nvPr>
            <p:ph idx="1"/>
          </p:nvPr>
        </p:nvSpPr>
        <p:spPr/>
        <p:txBody>
          <a:bodyPr/>
          <a:lstStyle/>
          <a:p>
            <a:r>
              <a:rPr lang="en-US">
                <a:hlinkClick r:id="rId2"/>
              </a:rPr>
              <a:t>https://creately.com/guides/sequence-diagram-tutorial/</a:t>
            </a:r>
            <a:r>
              <a:rPr lang="en-US"/>
              <a:t> </a:t>
            </a:r>
            <a:endParaRPr lang="en-US" dirty="0"/>
          </a:p>
        </p:txBody>
      </p:sp>
    </p:spTree>
    <p:extLst>
      <p:ext uri="{BB962C8B-B14F-4D97-AF65-F5344CB8AC3E}">
        <p14:creationId xmlns:p14="http://schemas.microsoft.com/office/powerpoint/2010/main" val="792819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Activity diagrams - Notations</a:t>
            </a:r>
          </a:p>
        </p:txBody>
      </p:sp>
      <p:sp>
        <p:nvSpPr>
          <p:cNvPr id="3" name="Rectangle 2"/>
          <p:cNvSpPr/>
          <p:nvPr/>
        </p:nvSpPr>
        <p:spPr>
          <a:xfrm>
            <a:off x="3941378" y="2136340"/>
            <a:ext cx="7399284" cy="3139321"/>
          </a:xfrm>
          <a:prstGeom prst="rect">
            <a:avLst/>
          </a:prstGeom>
        </p:spPr>
        <p:txBody>
          <a:bodyPr wrap="square">
            <a:spAutoFit/>
          </a:bodyPr>
          <a:lstStyle/>
          <a:p>
            <a:pPr algn="just"/>
            <a:r>
              <a:rPr lang="en-US" b="1" dirty="0">
                <a:solidFill>
                  <a:srgbClr val="3B3835"/>
                </a:solidFill>
                <a:latin typeface="Helvetica Neue"/>
              </a:rPr>
              <a:t>Activity states </a:t>
            </a:r>
            <a:r>
              <a:rPr lang="en-US" dirty="0">
                <a:solidFill>
                  <a:srgbClr val="3B3835"/>
                </a:solidFill>
                <a:latin typeface="Helvetica Neue"/>
              </a:rPr>
              <a:t>- Represent the individual steps or actions in a process. </a:t>
            </a:r>
          </a:p>
          <a:p>
            <a:pPr algn="just"/>
            <a:endParaRPr lang="en-US" dirty="0">
              <a:solidFill>
                <a:srgbClr val="3B3835"/>
              </a:solidFill>
              <a:latin typeface="Helvetica Neue"/>
            </a:endParaRPr>
          </a:p>
          <a:p>
            <a:pPr algn="just"/>
            <a:r>
              <a:rPr lang="en-US" b="1" dirty="0">
                <a:solidFill>
                  <a:srgbClr val="3B3835"/>
                </a:solidFill>
                <a:latin typeface="Helvetica Neue"/>
              </a:rPr>
              <a:t>Transition</a:t>
            </a:r>
            <a:r>
              <a:rPr lang="en-US" dirty="0">
                <a:solidFill>
                  <a:srgbClr val="3B3835"/>
                </a:solidFill>
                <a:latin typeface="Helvetica Neue"/>
              </a:rPr>
              <a:t> - Show the flow from one activity to the next.</a:t>
            </a:r>
          </a:p>
          <a:p>
            <a:pPr algn="just"/>
            <a:endParaRPr lang="en-US" dirty="0">
              <a:solidFill>
                <a:srgbClr val="3B3835"/>
              </a:solidFill>
              <a:latin typeface="Helvetica Neue"/>
            </a:endParaRPr>
          </a:p>
          <a:p>
            <a:pPr algn="just"/>
            <a:r>
              <a:rPr lang="en-US" b="1" dirty="0">
                <a:solidFill>
                  <a:srgbClr val="3B3835"/>
                </a:solidFill>
                <a:latin typeface="Helvetica Neue"/>
              </a:rPr>
              <a:t>Decisions</a:t>
            </a:r>
            <a:r>
              <a:rPr lang="en-US" dirty="0">
                <a:solidFill>
                  <a:srgbClr val="3B3835"/>
                </a:solidFill>
                <a:latin typeface="Helvetica Neue"/>
              </a:rPr>
              <a:t> </a:t>
            </a:r>
            <a:r>
              <a:rPr lang="en-US" dirty="0">
                <a:solidFill>
                  <a:schemeClr val="accent2"/>
                </a:solidFill>
                <a:latin typeface="Helvetica Neue"/>
              </a:rPr>
              <a:t>(branch)</a:t>
            </a:r>
            <a:r>
              <a:rPr lang="en-US" dirty="0">
                <a:solidFill>
                  <a:srgbClr val="3B3835"/>
                </a:solidFill>
                <a:latin typeface="Helvetica Neue"/>
              </a:rPr>
              <a:t> for which a set of guard conditions are defined. These are conditions that must be met to trigger the transition. </a:t>
            </a:r>
          </a:p>
          <a:p>
            <a:pPr algn="just"/>
            <a:endParaRPr lang="en-US" dirty="0">
              <a:solidFill>
                <a:srgbClr val="3B3835"/>
              </a:solidFill>
              <a:latin typeface="Helvetica Neue"/>
            </a:endParaRPr>
          </a:p>
          <a:p>
            <a:pPr algn="just"/>
            <a:r>
              <a:rPr lang="en-US" b="1" dirty="0">
                <a:solidFill>
                  <a:srgbClr val="3B3835"/>
                </a:solidFill>
                <a:latin typeface="Helvetica Neue"/>
              </a:rPr>
              <a:t>Synchronization bars </a:t>
            </a:r>
            <a:r>
              <a:rPr lang="en-US" dirty="0">
                <a:solidFill>
                  <a:srgbClr val="3B3835"/>
                </a:solidFill>
                <a:latin typeface="Helvetica Neue"/>
              </a:rPr>
              <a:t>- which you can use to show parallel sub-flows. Synchronization bars allow you to show concurrent threads - </a:t>
            </a:r>
            <a:r>
              <a:rPr lang="en-US" b="1" dirty="0">
                <a:solidFill>
                  <a:srgbClr val="3B3835"/>
                </a:solidFill>
                <a:latin typeface="Helvetica Neue"/>
              </a:rPr>
              <a:t>fork node </a:t>
            </a:r>
            <a:r>
              <a:rPr lang="en-US" dirty="0">
                <a:solidFill>
                  <a:srgbClr val="3B3835"/>
                </a:solidFill>
                <a:latin typeface="Helvetica Neue"/>
              </a:rPr>
              <a:t>or </a:t>
            </a:r>
            <a:r>
              <a:rPr lang="en-US" b="1" dirty="0">
                <a:solidFill>
                  <a:srgbClr val="3B3835"/>
                </a:solidFill>
                <a:latin typeface="Helvetica Neue"/>
              </a:rPr>
              <a:t>join node</a:t>
            </a:r>
            <a:r>
              <a:rPr lang="en-US" dirty="0">
                <a:solidFill>
                  <a:srgbClr val="3B3835"/>
                </a:solidFill>
                <a:latin typeface="Helvetica Neue"/>
              </a:rPr>
              <a:t>. </a:t>
            </a:r>
            <a:endParaRPr lang="en-US" dirty="0"/>
          </a:p>
        </p:txBody>
      </p:sp>
      <p:sp>
        <p:nvSpPr>
          <p:cNvPr id="8" name="Flowchart: Terminator 7"/>
          <p:cNvSpPr/>
          <p:nvPr/>
        </p:nvSpPr>
        <p:spPr>
          <a:xfrm>
            <a:off x="1282262" y="2118059"/>
            <a:ext cx="1481959" cy="564819"/>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Activity</a:t>
            </a:r>
          </a:p>
        </p:txBody>
      </p:sp>
      <p:cxnSp>
        <p:nvCxnSpPr>
          <p:cNvPr id="10" name="Straight Arrow Connector 9"/>
          <p:cNvCxnSpPr/>
          <p:nvPr/>
        </p:nvCxnSpPr>
        <p:spPr>
          <a:xfrm>
            <a:off x="1308537" y="3058513"/>
            <a:ext cx="14294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Flowchart: Decision 10"/>
          <p:cNvSpPr/>
          <p:nvPr/>
        </p:nvSpPr>
        <p:spPr>
          <a:xfrm>
            <a:off x="1860331" y="3352803"/>
            <a:ext cx="599090" cy="525517"/>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3" name="Straight Arrow Connector 12"/>
          <p:cNvCxnSpPr>
            <a:stCxn id="11" idx="1"/>
          </p:cNvCxnSpPr>
          <p:nvPr/>
        </p:nvCxnSpPr>
        <p:spPr>
          <a:xfrm flipH="1" flipV="1">
            <a:off x="1208690" y="3611410"/>
            <a:ext cx="651641" cy="4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2"/>
          </p:cNvCxnSpPr>
          <p:nvPr/>
        </p:nvCxnSpPr>
        <p:spPr>
          <a:xfrm>
            <a:off x="2159876" y="3878320"/>
            <a:ext cx="0" cy="420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11914" y="5280914"/>
            <a:ext cx="1103586" cy="1366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159876" y="5349231"/>
            <a:ext cx="1150883" cy="126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endCxn id="16" idx="0"/>
          </p:cNvCxnSpPr>
          <p:nvPr/>
        </p:nvCxnSpPr>
        <p:spPr>
          <a:xfrm>
            <a:off x="1063707" y="4461107"/>
            <a:ext cx="0" cy="819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6" idx="2"/>
          </p:cNvCxnSpPr>
          <p:nvPr/>
        </p:nvCxnSpPr>
        <p:spPr>
          <a:xfrm flipH="1">
            <a:off x="511914" y="5417548"/>
            <a:ext cx="551793" cy="483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6" idx="2"/>
          </p:cNvCxnSpPr>
          <p:nvPr/>
        </p:nvCxnSpPr>
        <p:spPr>
          <a:xfrm>
            <a:off x="1063707" y="5417548"/>
            <a:ext cx="478221" cy="504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2"/>
          </p:cNvCxnSpPr>
          <p:nvPr/>
        </p:nvCxnSpPr>
        <p:spPr>
          <a:xfrm>
            <a:off x="1063707" y="5417548"/>
            <a:ext cx="0" cy="56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7" idx="2"/>
          </p:cNvCxnSpPr>
          <p:nvPr/>
        </p:nvCxnSpPr>
        <p:spPr>
          <a:xfrm flipH="1">
            <a:off x="2735317" y="5475887"/>
            <a:ext cx="1" cy="515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7" idx="0"/>
          </p:cNvCxnSpPr>
          <p:nvPr/>
        </p:nvCxnSpPr>
        <p:spPr>
          <a:xfrm>
            <a:off x="2159875" y="4677103"/>
            <a:ext cx="575443" cy="67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7" idx="0"/>
          </p:cNvCxnSpPr>
          <p:nvPr/>
        </p:nvCxnSpPr>
        <p:spPr>
          <a:xfrm flipH="1">
            <a:off x="2735318" y="4677103"/>
            <a:ext cx="491358" cy="67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711667" y="4529959"/>
            <a:ext cx="23650" cy="745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Freeform 3"/>
          <p:cNvSpPr/>
          <p:nvPr/>
        </p:nvSpPr>
        <p:spPr>
          <a:xfrm>
            <a:off x="1307885" y="4876800"/>
            <a:ext cx="9286711" cy="1400865"/>
          </a:xfrm>
          <a:custGeom>
            <a:avLst/>
            <a:gdLst>
              <a:gd name="connsiteX0" fmla="*/ 9234609 w 9286711"/>
              <a:gd name="connsiteY0" fmla="*/ 0 h 1400865"/>
              <a:gd name="connsiteX1" fmla="*/ 8876021 w 9286711"/>
              <a:gd name="connsiteY1" fmla="*/ 1021976 h 1400865"/>
              <a:gd name="connsiteX2" fmla="*/ 6204539 w 9286711"/>
              <a:gd name="connsiteY2" fmla="*/ 1362635 h 1400865"/>
              <a:gd name="connsiteX3" fmla="*/ 969150 w 9286711"/>
              <a:gd name="connsiteY3" fmla="*/ 1362635 h 1400865"/>
              <a:gd name="connsiteX4" fmla="*/ 90609 w 9286711"/>
              <a:gd name="connsiteY4" fmla="*/ 1093694 h 1400865"/>
              <a:gd name="connsiteX5" fmla="*/ 72680 w 9286711"/>
              <a:gd name="connsiteY5" fmla="*/ 1129553 h 1400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86711" h="1400865">
                <a:moveTo>
                  <a:pt x="9234609" y="0"/>
                </a:moveTo>
                <a:cubicBezTo>
                  <a:pt x="9307821" y="397435"/>
                  <a:pt x="9381033" y="794870"/>
                  <a:pt x="8876021" y="1021976"/>
                </a:cubicBezTo>
                <a:cubicBezTo>
                  <a:pt x="8371009" y="1249082"/>
                  <a:pt x="7522351" y="1305859"/>
                  <a:pt x="6204539" y="1362635"/>
                </a:cubicBezTo>
                <a:cubicBezTo>
                  <a:pt x="4886727" y="1419411"/>
                  <a:pt x="1988138" y="1407458"/>
                  <a:pt x="969150" y="1362635"/>
                </a:cubicBezTo>
                <a:cubicBezTo>
                  <a:pt x="-49838" y="1317812"/>
                  <a:pt x="240021" y="1132541"/>
                  <a:pt x="90609" y="1093694"/>
                </a:cubicBezTo>
                <a:cubicBezTo>
                  <a:pt x="-58803" y="1054847"/>
                  <a:pt x="6938" y="1092200"/>
                  <a:pt x="72680" y="112955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3442447" y="5163671"/>
            <a:ext cx="1699014" cy="668428"/>
          </a:xfrm>
          <a:custGeom>
            <a:avLst/>
            <a:gdLst>
              <a:gd name="connsiteX0" fmla="*/ 1631577 w 1699014"/>
              <a:gd name="connsiteY0" fmla="*/ 0 h 668428"/>
              <a:gd name="connsiteX1" fmla="*/ 1506071 w 1699014"/>
              <a:gd name="connsiteY1" fmla="*/ 663388 h 668428"/>
              <a:gd name="connsiteX2" fmla="*/ 0 w 1699014"/>
              <a:gd name="connsiteY2" fmla="*/ 322729 h 668428"/>
              <a:gd name="connsiteX3" fmla="*/ 0 w 1699014"/>
              <a:gd name="connsiteY3" fmla="*/ 322729 h 668428"/>
            </a:gdLst>
            <a:ahLst/>
            <a:cxnLst>
              <a:cxn ang="0">
                <a:pos x="connsiteX0" y="connsiteY0"/>
              </a:cxn>
              <a:cxn ang="0">
                <a:pos x="connsiteX1" y="connsiteY1"/>
              </a:cxn>
              <a:cxn ang="0">
                <a:pos x="connsiteX2" y="connsiteY2"/>
              </a:cxn>
              <a:cxn ang="0">
                <a:pos x="connsiteX3" y="connsiteY3"/>
              </a:cxn>
            </a:cxnLst>
            <a:rect l="l" t="t" r="r" b="b"/>
            <a:pathLst>
              <a:path w="1699014" h="668428">
                <a:moveTo>
                  <a:pt x="1631577" y="0"/>
                </a:moveTo>
                <a:cubicBezTo>
                  <a:pt x="1704789" y="304800"/>
                  <a:pt x="1778001" y="609600"/>
                  <a:pt x="1506071" y="663388"/>
                </a:cubicBezTo>
                <a:cubicBezTo>
                  <a:pt x="1234141" y="717176"/>
                  <a:pt x="0" y="322729"/>
                  <a:pt x="0" y="322729"/>
                </a:cubicBezTo>
                <a:lnTo>
                  <a:pt x="0" y="32272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3"/>
          <p:cNvSpPr/>
          <p:nvPr/>
        </p:nvSpPr>
        <p:spPr>
          <a:xfrm>
            <a:off x="1307885" y="4876800"/>
            <a:ext cx="9286711" cy="1400865"/>
          </a:xfrm>
          <a:custGeom>
            <a:avLst/>
            <a:gdLst>
              <a:gd name="connsiteX0" fmla="*/ 9234609 w 9286711"/>
              <a:gd name="connsiteY0" fmla="*/ 0 h 1400865"/>
              <a:gd name="connsiteX1" fmla="*/ 8876021 w 9286711"/>
              <a:gd name="connsiteY1" fmla="*/ 1021976 h 1400865"/>
              <a:gd name="connsiteX2" fmla="*/ 6204539 w 9286711"/>
              <a:gd name="connsiteY2" fmla="*/ 1362635 h 1400865"/>
              <a:gd name="connsiteX3" fmla="*/ 969150 w 9286711"/>
              <a:gd name="connsiteY3" fmla="*/ 1362635 h 1400865"/>
              <a:gd name="connsiteX4" fmla="*/ 90609 w 9286711"/>
              <a:gd name="connsiteY4" fmla="*/ 1093694 h 1400865"/>
              <a:gd name="connsiteX5" fmla="*/ 72680 w 9286711"/>
              <a:gd name="connsiteY5" fmla="*/ 1129553 h 1400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86711" h="1400865">
                <a:moveTo>
                  <a:pt x="9234609" y="0"/>
                </a:moveTo>
                <a:cubicBezTo>
                  <a:pt x="9307821" y="397435"/>
                  <a:pt x="9381033" y="794870"/>
                  <a:pt x="8876021" y="1021976"/>
                </a:cubicBezTo>
                <a:cubicBezTo>
                  <a:pt x="8371009" y="1249082"/>
                  <a:pt x="7522351" y="1305859"/>
                  <a:pt x="6204539" y="1362635"/>
                </a:cubicBezTo>
                <a:cubicBezTo>
                  <a:pt x="4886727" y="1419411"/>
                  <a:pt x="1988138" y="1407458"/>
                  <a:pt x="969150" y="1362635"/>
                </a:cubicBezTo>
                <a:cubicBezTo>
                  <a:pt x="-49838" y="1317812"/>
                  <a:pt x="240021" y="1132541"/>
                  <a:pt x="90609" y="1093694"/>
                </a:cubicBezTo>
                <a:cubicBezTo>
                  <a:pt x="-58803" y="1054847"/>
                  <a:pt x="6938" y="1092200"/>
                  <a:pt x="72680" y="112955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4"/>
          <p:cNvSpPr/>
          <p:nvPr/>
        </p:nvSpPr>
        <p:spPr>
          <a:xfrm>
            <a:off x="3442447" y="5163671"/>
            <a:ext cx="1699014" cy="668428"/>
          </a:xfrm>
          <a:custGeom>
            <a:avLst/>
            <a:gdLst>
              <a:gd name="connsiteX0" fmla="*/ 1631577 w 1699014"/>
              <a:gd name="connsiteY0" fmla="*/ 0 h 668428"/>
              <a:gd name="connsiteX1" fmla="*/ 1506071 w 1699014"/>
              <a:gd name="connsiteY1" fmla="*/ 663388 h 668428"/>
              <a:gd name="connsiteX2" fmla="*/ 0 w 1699014"/>
              <a:gd name="connsiteY2" fmla="*/ 322729 h 668428"/>
              <a:gd name="connsiteX3" fmla="*/ 0 w 1699014"/>
              <a:gd name="connsiteY3" fmla="*/ 322729 h 668428"/>
            </a:gdLst>
            <a:ahLst/>
            <a:cxnLst>
              <a:cxn ang="0">
                <a:pos x="connsiteX0" y="connsiteY0"/>
              </a:cxn>
              <a:cxn ang="0">
                <a:pos x="connsiteX1" y="connsiteY1"/>
              </a:cxn>
              <a:cxn ang="0">
                <a:pos x="connsiteX2" y="connsiteY2"/>
              </a:cxn>
              <a:cxn ang="0">
                <a:pos x="connsiteX3" y="connsiteY3"/>
              </a:cxn>
            </a:cxnLst>
            <a:rect l="l" t="t" r="r" b="b"/>
            <a:pathLst>
              <a:path w="1699014" h="668428">
                <a:moveTo>
                  <a:pt x="1631577" y="0"/>
                </a:moveTo>
                <a:cubicBezTo>
                  <a:pt x="1704789" y="304800"/>
                  <a:pt x="1778001" y="609600"/>
                  <a:pt x="1506071" y="663388"/>
                </a:cubicBezTo>
                <a:cubicBezTo>
                  <a:pt x="1234141" y="717176"/>
                  <a:pt x="0" y="322729"/>
                  <a:pt x="0" y="322729"/>
                </a:cubicBezTo>
                <a:lnTo>
                  <a:pt x="0" y="32272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7309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How to Draw Activity Diagrams</a:t>
            </a:r>
          </a:p>
        </p:txBody>
      </p:sp>
      <p:pic>
        <p:nvPicPr>
          <p:cNvPr id="5" name="Picture 4" descr="Screen Clipping"/>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760806" y="1799706"/>
            <a:ext cx="3478924" cy="4420826"/>
          </a:xfrm>
          <a:prstGeom prst="rect">
            <a:avLst/>
          </a:prstGeom>
        </p:spPr>
      </p:pic>
      <p:sp>
        <p:nvSpPr>
          <p:cNvPr id="3" name="TextBox 2">
            <a:extLst>
              <a:ext uri="{FF2B5EF4-FFF2-40B4-BE49-F238E27FC236}">
                <a16:creationId xmlns:a16="http://schemas.microsoft.com/office/drawing/2014/main" id="{60E8EC97-51C6-454A-A579-976EC9210372}"/>
              </a:ext>
            </a:extLst>
          </p:cNvPr>
          <p:cNvSpPr txBox="1"/>
          <p:nvPr/>
        </p:nvSpPr>
        <p:spPr>
          <a:xfrm>
            <a:off x="4333009" y="1943100"/>
            <a:ext cx="7284027" cy="4093428"/>
          </a:xfrm>
          <a:prstGeom prst="rect">
            <a:avLst/>
          </a:prstGeom>
          <a:noFill/>
        </p:spPr>
        <p:txBody>
          <a:bodyPr wrap="square" rtlCol="0">
            <a:spAutoFit/>
          </a:bodyPr>
          <a:lstStyle/>
          <a:p>
            <a:pPr marL="342900" indent="-342900" algn="just">
              <a:buFont typeface="+mj-lt"/>
              <a:buAutoNum type="arabicPeriod"/>
            </a:pPr>
            <a:r>
              <a:rPr lang="en-US" sz="2000" b="1" dirty="0"/>
              <a:t>Activities (oval)</a:t>
            </a:r>
            <a:r>
              <a:rPr lang="en-US" sz="2000" dirty="0"/>
              <a:t>: Represent the individual steps or actions in a process.</a:t>
            </a:r>
          </a:p>
          <a:p>
            <a:pPr marL="342900" indent="-342900" algn="just">
              <a:buFont typeface="+mj-lt"/>
              <a:buAutoNum type="arabicPeriod"/>
            </a:pPr>
            <a:r>
              <a:rPr lang="en-US" sz="2000" b="1" dirty="0"/>
              <a:t>Transitions (arrows)</a:t>
            </a:r>
            <a:r>
              <a:rPr lang="en-US" sz="2000" dirty="0"/>
              <a:t>: Show the flow from one activity to the next.</a:t>
            </a:r>
          </a:p>
          <a:p>
            <a:pPr marL="342900" indent="-342900" algn="just">
              <a:buFont typeface="+mj-lt"/>
              <a:buAutoNum type="arabicPeriod"/>
            </a:pPr>
            <a:r>
              <a:rPr lang="en-US" sz="2000" b="1" dirty="0"/>
              <a:t>Initial Node (filled circle)</a:t>
            </a:r>
            <a:r>
              <a:rPr lang="en-US" sz="2000" dirty="0"/>
              <a:t>: Indicates the starting point of the diagram.</a:t>
            </a:r>
          </a:p>
          <a:p>
            <a:pPr marL="342900" indent="-342900" algn="just">
              <a:buFont typeface="+mj-lt"/>
              <a:buAutoNum type="arabicPeriod"/>
            </a:pPr>
            <a:r>
              <a:rPr lang="en-US" sz="2000" b="1" dirty="0"/>
              <a:t>Final Node (bull’s eye)</a:t>
            </a:r>
            <a:r>
              <a:rPr lang="en-US" sz="2000" dirty="0"/>
              <a:t>: Represents the end of the process.</a:t>
            </a:r>
          </a:p>
          <a:p>
            <a:pPr marL="342900" indent="-342900" algn="just">
              <a:buFont typeface="+mj-lt"/>
              <a:buAutoNum type="arabicPeriod"/>
            </a:pPr>
            <a:r>
              <a:rPr lang="en-US" sz="2000" b="1" dirty="0"/>
              <a:t>Decision Nodes (diamond)</a:t>
            </a:r>
            <a:r>
              <a:rPr lang="en-US" sz="2000" dirty="0"/>
              <a:t>: Represent points where a decision is made, leading to different paths.</a:t>
            </a:r>
          </a:p>
          <a:p>
            <a:pPr marL="342900" indent="-342900" algn="just">
              <a:buFont typeface="+mj-lt"/>
              <a:buAutoNum type="arabicPeriod"/>
            </a:pPr>
            <a:r>
              <a:rPr lang="en-US" sz="2000" b="1" dirty="0"/>
              <a:t>Merge Nodes (diamond)</a:t>
            </a:r>
            <a:r>
              <a:rPr lang="en-US" sz="2000" dirty="0"/>
              <a:t>: Combine multiple paths into one.</a:t>
            </a:r>
          </a:p>
          <a:p>
            <a:pPr marL="342900" indent="-342900" algn="just">
              <a:buFont typeface="+mj-lt"/>
              <a:buAutoNum type="arabicPeriod"/>
            </a:pPr>
            <a:r>
              <a:rPr lang="en-US" sz="2000" b="1" dirty="0"/>
              <a:t>Fork Nodes (vertical line)</a:t>
            </a:r>
            <a:r>
              <a:rPr lang="en-US" sz="2000" dirty="0"/>
              <a:t>: Split one flow into multiple concurrent flows.</a:t>
            </a:r>
          </a:p>
          <a:p>
            <a:pPr marL="342900" indent="-342900" algn="just">
              <a:buFont typeface="+mj-lt"/>
              <a:buAutoNum type="arabicPeriod"/>
            </a:pPr>
            <a:r>
              <a:rPr lang="en-US" sz="2000" b="1" dirty="0"/>
              <a:t>Join Nodes (vertical line)</a:t>
            </a:r>
            <a:r>
              <a:rPr lang="en-US" sz="2000" dirty="0"/>
              <a:t>: Combine multiple concurrent flows into one.</a:t>
            </a:r>
          </a:p>
        </p:txBody>
      </p:sp>
    </p:spTree>
    <p:extLst>
      <p:ext uri="{BB962C8B-B14F-4D97-AF65-F5344CB8AC3E}">
        <p14:creationId xmlns:p14="http://schemas.microsoft.com/office/powerpoint/2010/main" val="2700907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Rules</a:t>
            </a:r>
          </a:p>
        </p:txBody>
      </p:sp>
      <p:sp>
        <p:nvSpPr>
          <p:cNvPr id="3" name="Content Placeholder 2"/>
          <p:cNvSpPr>
            <a:spLocks noGrp="1"/>
          </p:cNvSpPr>
          <p:nvPr>
            <p:ph idx="1"/>
          </p:nvPr>
        </p:nvSpPr>
        <p:spPr/>
        <p:txBody>
          <a:bodyPr>
            <a:normAutofit lnSpcReduction="10000"/>
          </a:bodyPr>
          <a:lstStyle/>
          <a:p>
            <a:pPr marL="457200" indent="-457200" algn="just">
              <a:buFont typeface="+mj-lt"/>
              <a:buAutoNum type="arabicPeriod"/>
            </a:pPr>
            <a:r>
              <a:rPr lang="en-US" sz="2400" dirty="0"/>
              <a:t>Activity diagrams </a:t>
            </a:r>
            <a:r>
              <a:rPr lang="en-US" sz="2400" u="sng" dirty="0"/>
              <a:t>show the flow of activities</a:t>
            </a:r>
            <a:r>
              <a:rPr lang="en-US" sz="2400" dirty="0"/>
              <a:t> through the system.</a:t>
            </a:r>
          </a:p>
          <a:p>
            <a:pPr marL="457200" indent="-457200" algn="just">
              <a:buFont typeface="+mj-lt"/>
              <a:buAutoNum type="arabicPeriod"/>
            </a:pPr>
            <a:r>
              <a:rPr lang="en-US" sz="2400" dirty="0"/>
              <a:t>Diagrams are read </a:t>
            </a:r>
            <a:r>
              <a:rPr lang="en-US" sz="2400" u="sng" dirty="0"/>
              <a:t>from top to bottom</a:t>
            </a:r>
            <a:r>
              <a:rPr lang="en-US" sz="2400" dirty="0"/>
              <a:t> and have branches and forks to describe conditions and parallel activities. </a:t>
            </a:r>
          </a:p>
          <a:p>
            <a:pPr marL="457200" indent="-457200" algn="just">
              <a:buFont typeface="+mj-lt"/>
              <a:buAutoNum type="arabicPeriod"/>
            </a:pPr>
            <a:r>
              <a:rPr lang="en-US" sz="2400" dirty="0"/>
              <a:t>A </a:t>
            </a:r>
            <a:r>
              <a:rPr lang="en-US" sz="2400" b="1" dirty="0"/>
              <a:t>fork</a:t>
            </a:r>
            <a:r>
              <a:rPr lang="en-US" sz="2400" dirty="0"/>
              <a:t> is used when multiple activities are occurring at the same time. </a:t>
            </a:r>
          </a:p>
          <a:p>
            <a:pPr marL="457200" indent="-457200" algn="just">
              <a:buFont typeface="+mj-lt"/>
              <a:buAutoNum type="arabicPeriod"/>
            </a:pPr>
            <a:r>
              <a:rPr lang="en-US" sz="2400" dirty="0"/>
              <a:t>The </a:t>
            </a:r>
            <a:r>
              <a:rPr lang="en-US" sz="2400" b="1" dirty="0"/>
              <a:t>branch</a:t>
            </a:r>
            <a:r>
              <a:rPr lang="en-US" sz="2400" dirty="0"/>
              <a:t> describes what activities will take place based on a set of conditions (decisions).</a:t>
            </a:r>
          </a:p>
          <a:p>
            <a:pPr marL="457200" indent="-457200" algn="just">
              <a:buFont typeface="+mj-lt"/>
              <a:buAutoNum type="arabicPeriod"/>
            </a:pPr>
            <a:r>
              <a:rPr lang="en-US" sz="2400" dirty="0"/>
              <a:t> All branches at some point are followed by a </a:t>
            </a:r>
            <a:r>
              <a:rPr lang="en-US" sz="2400" b="1" dirty="0"/>
              <a:t>merge</a:t>
            </a:r>
            <a:r>
              <a:rPr lang="en-US" sz="2400" dirty="0"/>
              <a:t> to indicate the end of the conditional behavior started by that branch. </a:t>
            </a:r>
          </a:p>
          <a:p>
            <a:pPr marL="457200" indent="-457200" algn="just">
              <a:buFont typeface="+mj-lt"/>
              <a:buAutoNum type="arabicPeriod"/>
            </a:pPr>
            <a:r>
              <a:rPr lang="en-US" sz="2400" dirty="0"/>
              <a:t>After the merge all of the parallel activities must be combined by a </a:t>
            </a:r>
            <a:r>
              <a:rPr lang="en-US" sz="2400" b="1" dirty="0"/>
              <a:t>join</a:t>
            </a:r>
            <a:r>
              <a:rPr lang="en-US" sz="2400" dirty="0"/>
              <a:t> before transitioning into the final activity state.</a:t>
            </a:r>
          </a:p>
        </p:txBody>
      </p:sp>
    </p:spTree>
    <p:extLst>
      <p:ext uri="{BB962C8B-B14F-4D97-AF65-F5344CB8AC3E}">
        <p14:creationId xmlns:p14="http://schemas.microsoft.com/office/powerpoint/2010/main" val="307234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Activity Diagram: An Example</a:t>
            </a:r>
          </a:p>
        </p:txBody>
      </p:sp>
      <p:sp>
        <p:nvSpPr>
          <p:cNvPr id="3" name="Rectangle 2"/>
          <p:cNvSpPr/>
          <p:nvPr/>
        </p:nvSpPr>
        <p:spPr>
          <a:xfrm>
            <a:off x="1097280" y="1821030"/>
            <a:ext cx="10243382" cy="4291944"/>
          </a:xfrm>
          <a:prstGeom prst="rect">
            <a:avLst/>
          </a:prstGeom>
        </p:spPr>
        <p:txBody>
          <a:bodyPr wrap="square">
            <a:spAutoFit/>
          </a:bodyPr>
          <a:lstStyle/>
          <a:p>
            <a:pPr>
              <a:lnSpc>
                <a:spcPct val="150000"/>
              </a:lnSpc>
            </a:pPr>
            <a:r>
              <a:rPr lang="en-US" sz="2400" dirty="0"/>
              <a:t>Draw activity diagram with the four main activities: </a:t>
            </a:r>
          </a:p>
          <a:p>
            <a:pPr marL="457200" indent="-457200">
              <a:lnSpc>
                <a:spcPct val="150000"/>
              </a:lnSpc>
              <a:buFont typeface="+mj-lt"/>
              <a:buAutoNum type="arabicPeriod"/>
            </a:pPr>
            <a:r>
              <a:rPr lang="en-US" sz="2000" dirty="0"/>
              <a:t>Send order by the customer </a:t>
            </a:r>
          </a:p>
          <a:p>
            <a:pPr marL="457200" indent="-457200">
              <a:lnSpc>
                <a:spcPct val="150000"/>
              </a:lnSpc>
              <a:buFont typeface="+mj-lt"/>
              <a:buAutoNum type="arabicPeriod"/>
            </a:pPr>
            <a:r>
              <a:rPr lang="en-US" sz="2000" dirty="0"/>
              <a:t>Receipt of the order</a:t>
            </a:r>
          </a:p>
          <a:p>
            <a:pPr marL="457200" indent="-457200">
              <a:lnSpc>
                <a:spcPct val="150000"/>
              </a:lnSpc>
              <a:buFont typeface="+mj-lt"/>
              <a:buAutoNum type="arabicPeriod"/>
            </a:pPr>
            <a:r>
              <a:rPr lang="en-US" sz="2000" dirty="0"/>
              <a:t>Confirm order </a:t>
            </a:r>
          </a:p>
          <a:p>
            <a:pPr marL="457200" indent="-457200">
              <a:lnSpc>
                <a:spcPct val="150000"/>
              </a:lnSpc>
              <a:buFont typeface="+mj-lt"/>
              <a:buAutoNum type="arabicPeriod"/>
            </a:pPr>
            <a:r>
              <a:rPr lang="en-US" sz="2000" dirty="0"/>
              <a:t>Dispatch order </a:t>
            </a:r>
          </a:p>
          <a:p>
            <a:pPr marL="342900" indent="-342900">
              <a:lnSpc>
                <a:spcPct val="150000"/>
              </a:lnSpc>
              <a:buFont typeface="Arial" panose="020B0604020202020204" pitchFamily="34" charset="0"/>
              <a:buChar char="•"/>
            </a:pPr>
            <a:r>
              <a:rPr lang="en-US" sz="2000" dirty="0"/>
              <a:t>After receiving the order request condition checks are performed to check if it is normal or special order.</a:t>
            </a:r>
          </a:p>
          <a:p>
            <a:pPr marL="342900" indent="-342900">
              <a:lnSpc>
                <a:spcPct val="150000"/>
              </a:lnSpc>
              <a:buFont typeface="Arial" panose="020B0604020202020204" pitchFamily="34" charset="0"/>
              <a:buChar char="•"/>
            </a:pPr>
            <a:r>
              <a:rPr lang="en-US" sz="2000" dirty="0"/>
              <a:t>After the type of order is identified dispatch activity is performed and that is marked as the termination of the process.</a:t>
            </a:r>
          </a:p>
        </p:txBody>
      </p:sp>
    </p:spTree>
    <p:extLst>
      <p:ext uri="{BB962C8B-B14F-4D97-AF65-F5344CB8AC3E}">
        <p14:creationId xmlns:p14="http://schemas.microsoft.com/office/powerpoint/2010/main" val="2155103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551" y="192273"/>
            <a:ext cx="8076777" cy="6081181"/>
          </a:xfrm>
          <a:prstGeom prst="rect">
            <a:avLst/>
          </a:prstGeom>
        </p:spPr>
      </p:pic>
      <p:sp>
        <p:nvSpPr>
          <p:cNvPr id="2" name="TextBox 1">
            <a:extLst>
              <a:ext uri="{FF2B5EF4-FFF2-40B4-BE49-F238E27FC236}">
                <a16:creationId xmlns:a16="http://schemas.microsoft.com/office/drawing/2014/main" id="{D38DC6AC-8430-42E0-9216-2409068F268D}"/>
              </a:ext>
            </a:extLst>
          </p:cNvPr>
          <p:cNvSpPr txBox="1"/>
          <p:nvPr/>
        </p:nvSpPr>
        <p:spPr>
          <a:xfrm>
            <a:off x="7242459" y="249381"/>
            <a:ext cx="1423554" cy="369332"/>
          </a:xfrm>
          <a:prstGeom prst="rect">
            <a:avLst/>
          </a:prstGeom>
          <a:solidFill>
            <a:schemeClr val="bg1"/>
          </a:solidFill>
        </p:spPr>
        <p:txBody>
          <a:bodyPr wrap="square" rtlCol="0">
            <a:spAutoFit/>
          </a:bodyPr>
          <a:lstStyle/>
          <a:p>
            <a:endParaRPr lang="en-PK" dirty="0"/>
          </a:p>
        </p:txBody>
      </p:sp>
      <p:sp>
        <p:nvSpPr>
          <p:cNvPr id="5" name="TextBox 4">
            <a:extLst>
              <a:ext uri="{FF2B5EF4-FFF2-40B4-BE49-F238E27FC236}">
                <a16:creationId xmlns:a16="http://schemas.microsoft.com/office/drawing/2014/main" id="{471963C8-1524-410D-B887-3BA79A5D5F23}"/>
              </a:ext>
            </a:extLst>
          </p:cNvPr>
          <p:cNvSpPr txBox="1"/>
          <p:nvPr/>
        </p:nvSpPr>
        <p:spPr>
          <a:xfrm>
            <a:off x="8143009" y="1534391"/>
            <a:ext cx="3661063" cy="3046988"/>
          </a:xfrm>
          <a:prstGeom prst="rect">
            <a:avLst/>
          </a:prstGeom>
          <a:solidFill>
            <a:schemeClr val="bg1"/>
          </a:solidFill>
        </p:spPr>
        <p:txBody>
          <a:bodyPr wrap="square" rtlCol="0">
            <a:spAutoFit/>
          </a:bodyPr>
          <a:lstStyle/>
          <a:p>
            <a:pPr algn="just"/>
            <a:r>
              <a:rPr lang="en-US" sz="2400" b="1" dirty="0"/>
              <a:t>Note: </a:t>
            </a:r>
          </a:p>
          <a:p>
            <a:pPr marL="457200" indent="-457200" algn="just">
              <a:buFont typeface="+mj-lt"/>
              <a:buAutoNum type="arabicPeriod"/>
            </a:pPr>
            <a:r>
              <a:rPr lang="en-US" sz="2400" b="1" dirty="0"/>
              <a:t>There should be only one start and one end of an activity diagram.</a:t>
            </a:r>
          </a:p>
          <a:p>
            <a:pPr marL="457200" indent="-457200" algn="just">
              <a:buFont typeface="+mj-lt"/>
              <a:buAutoNum type="arabicPeriod"/>
            </a:pPr>
            <a:r>
              <a:rPr lang="en-US" sz="2400" b="1" dirty="0"/>
              <a:t>There should always a merge after each decision.</a:t>
            </a:r>
          </a:p>
          <a:p>
            <a:pPr algn="just"/>
            <a:endParaRPr lang="en-PK" sz="2400" b="1" dirty="0"/>
          </a:p>
        </p:txBody>
      </p:sp>
    </p:spTree>
    <p:extLst>
      <p:ext uri="{BB962C8B-B14F-4D97-AF65-F5344CB8AC3E}">
        <p14:creationId xmlns:p14="http://schemas.microsoft.com/office/powerpoint/2010/main" val="1332970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8DC6AC-8430-42E0-9216-2409068F268D}"/>
              </a:ext>
            </a:extLst>
          </p:cNvPr>
          <p:cNvSpPr txBox="1"/>
          <p:nvPr/>
        </p:nvSpPr>
        <p:spPr>
          <a:xfrm>
            <a:off x="8541328" y="280554"/>
            <a:ext cx="1423554" cy="369332"/>
          </a:xfrm>
          <a:prstGeom prst="rect">
            <a:avLst/>
          </a:prstGeom>
          <a:solidFill>
            <a:schemeClr val="bg1"/>
          </a:solidFill>
        </p:spPr>
        <p:txBody>
          <a:bodyPr wrap="square" rtlCol="0">
            <a:spAutoFit/>
          </a:bodyPr>
          <a:lstStyle/>
          <a:p>
            <a:endParaRPr lang="en-PK" dirty="0"/>
          </a:p>
        </p:txBody>
      </p:sp>
      <p:pic>
        <p:nvPicPr>
          <p:cNvPr id="5" name="Picture 4">
            <a:extLst>
              <a:ext uri="{FF2B5EF4-FFF2-40B4-BE49-F238E27FC236}">
                <a16:creationId xmlns:a16="http://schemas.microsoft.com/office/drawing/2014/main" id="{3486497A-FC75-4E36-B3BB-B7017ADD95B8}"/>
              </a:ext>
            </a:extLst>
          </p:cNvPr>
          <p:cNvPicPr>
            <a:picLocks noChangeAspect="1"/>
          </p:cNvPicPr>
          <p:nvPr/>
        </p:nvPicPr>
        <p:blipFill rotWithShape="1">
          <a:blip r:embed="rId2">
            <a:extLst>
              <a:ext uri="{28A0092B-C50C-407E-A947-70E740481C1C}">
                <a14:useLocalDpi xmlns:a14="http://schemas.microsoft.com/office/drawing/2010/main" val="0"/>
              </a:ext>
            </a:extLst>
          </a:blip>
          <a:srcRect l="7134" t="3138" r="5466" b="6862"/>
          <a:stretch/>
        </p:blipFill>
        <p:spPr>
          <a:xfrm>
            <a:off x="3564082" y="0"/>
            <a:ext cx="5974220" cy="6274982"/>
          </a:xfrm>
          <a:prstGeom prst="rect">
            <a:avLst/>
          </a:prstGeom>
        </p:spPr>
      </p:pic>
    </p:spTree>
    <p:extLst>
      <p:ext uri="{BB962C8B-B14F-4D97-AF65-F5344CB8AC3E}">
        <p14:creationId xmlns:p14="http://schemas.microsoft.com/office/powerpoint/2010/main" val="156969219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CF33DBEE726CD409D4DC07CABE7CC02" ma:contentTypeVersion="12" ma:contentTypeDescription="Create a new document." ma:contentTypeScope="" ma:versionID="04a6c82874e68b47cd55770635fff170">
  <xsd:schema xmlns:xsd="http://www.w3.org/2001/XMLSchema" xmlns:xs="http://www.w3.org/2001/XMLSchema" xmlns:p="http://schemas.microsoft.com/office/2006/metadata/properties" xmlns:ns3="d3fd0a5a-c432-4165-bdf8-309f717b1cbe" xmlns:ns4="77238265-2550-427f-b250-392dcfaa6617" targetNamespace="http://schemas.microsoft.com/office/2006/metadata/properties" ma:root="true" ma:fieldsID="9aef490f25ab081f2ff13f81f0a8e42b" ns3:_="" ns4:_="">
    <xsd:import namespace="d3fd0a5a-c432-4165-bdf8-309f717b1cbe"/>
    <xsd:import namespace="77238265-2550-427f-b250-392dcfaa661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fd0a5a-c432-4165-bdf8-309f717b1c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7238265-2550-427f-b250-392dcfaa661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F75300F-93FA-41D2-AFF3-BE96B67FE928}">
  <ds:schemaRefs>
    <ds:schemaRef ds:uri="http://purl.org/dc/dcmitype/"/>
    <ds:schemaRef ds:uri="http://purl.org/dc/elements/1.1/"/>
    <ds:schemaRef ds:uri="http://www.w3.org/XML/1998/namespace"/>
    <ds:schemaRef ds:uri="http://schemas.microsoft.com/office/infopath/2007/PartnerControls"/>
    <ds:schemaRef ds:uri="http://schemas.microsoft.com/office/2006/metadata/properties"/>
    <ds:schemaRef ds:uri="http://schemas.microsoft.com/office/2006/documentManagement/types"/>
    <ds:schemaRef ds:uri="http://purl.org/dc/terms/"/>
    <ds:schemaRef ds:uri="http://schemas.openxmlformats.org/package/2006/metadata/core-properties"/>
    <ds:schemaRef ds:uri="77238265-2550-427f-b250-392dcfaa6617"/>
    <ds:schemaRef ds:uri="d3fd0a5a-c432-4165-bdf8-309f717b1cbe"/>
  </ds:schemaRefs>
</ds:datastoreItem>
</file>

<file path=customXml/itemProps2.xml><?xml version="1.0" encoding="utf-8"?>
<ds:datastoreItem xmlns:ds="http://schemas.openxmlformats.org/officeDocument/2006/customXml" ds:itemID="{3FFF4337-F4CF-4F9C-A729-49FC37BFC2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fd0a5a-c432-4165-bdf8-309f717b1cbe"/>
    <ds:schemaRef ds:uri="77238265-2550-427f-b250-392dcfaa66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3F3CBDD-9DF9-4E59-9861-B05AA0A0208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1099</TotalTime>
  <Words>1903</Words>
  <Application>Microsoft Office PowerPoint</Application>
  <PresentationFormat>Widescreen</PresentationFormat>
  <Paragraphs>158</Paragraphs>
  <Slides>31</Slides>
  <Notes>10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Helvetica Neue</vt:lpstr>
      <vt:lpstr>Roboto</vt:lpstr>
      <vt:lpstr>Wingdings</vt:lpstr>
      <vt:lpstr>Retrospect</vt:lpstr>
      <vt:lpstr>Activity Diagrams</vt:lpstr>
      <vt:lpstr>Activity Diagrams </vt:lpstr>
      <vt:lpstr>Activity Diagrams: When to use? </vt:lpstr>
      <vt:lpstr>Activity diagrams - Notations</vt:lpstr>
      <vt:lpstr>How to Draw Activity Diagrams</vt:lpstr>
      <vt:lpstr>Rules</vt:lpstr>
      <vt:lpstr>Activity Diagram: An Example</vt:lpstr>
      <vt:lpstr>PowerPoint Presentation</vt:lpstr>
      <vt:lpstr>PowerPoint Presentation</vt:lpstr>
      <vt:lpstr>PowerPoint Presentation</vt:lpstr>
      <vt:lpstr>PowerPoint Presentation</vt:lpstr>
      <vt:lpstr>Make Payment activity diagram</vt:lpstr>
      <vt:lpstr>Activity Diagram for the ‘Handle bike return’ use case</vt:lpstr>
      <vt:lpstr>Activity Diagram for the ‘Check-in at the airport’</vt:lpstr>
      <vt:lpstr>How to Draw Activity diagrams</vt:lpstr>
      <vt:lpstr>Sequence Diagrams (Interaction Diagram)</vt:lpstr>
      <vt:lpstr>Sequence Diagrams (Interaction Diagram)</vt:lpstr>
      <vt:lpstr>Elements of Sequence diagrams</vt:lpstr>
      <vt:lpstr>Elements of Sequence diagrams</vt:lpstr>
      <vt:lpstr>Life Line</vt:lpstr>
      <vt:lpstr>Activation Bars</vt:lpstr>
      <vt:lpstr>Message Arrows</vt:lpstr>
      <vt:lpstr>Destruction Message</vt:lpstr>
      <vt:lpstr>PowerPoint Presentation</vt:lpstr>
      <vt:lpstr>Steps to create new library User Account</vt:lpstr>
      <vt:lpstr>PowerPoint Presentation</vt:lpstr>
      <vt:lpstr>PowerPoint Presentation</vt:lpstr>
      <vt:lpstr>PowerPoint Presentation</vt:lpstr>
      <vt:lpstr>PowerPoint Presentation</vt:lpstr>
      <vt:lpstr>PowerPoint Presentation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BNC</dc:creator>
  <cp:lastModifiedBy>Hafiza Maria Kiran</cp:lastModifiedBy>
  <cp:revision>83</cp:revision>
  <dcterms:created xsi:type="dcterms:W3CDTF">2017-10-15T11:27:13Z</dcterms:created>
  <dcterms:modified xsi:type="dcterms:W3CDTF">2024-10-23T11:03:19Z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0x0101004CF33DBEE726CD409D4DC07CABE7CC02</vt:lpwstr>
  </property>
</Properties>
</file>