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sldIdLst>
    <p:sldId id="324" r:id="rId2"/>
    <p:sldId id="337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25" r:id="rId12"/>
    <p:sldId id="326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69" r:id="rId34"/>
    <p:sldId id="359" r:id="rId35"/>
    <p:sldId id="360" r:id="rId36"/>
    <p:sldId id="361" r:id="rId37"/>
    <p:sldId id="362" r:id="rId38"/>
    <p:sldId id="363" r:id="rId39"/>
    <p:sldId id="364" r:id="rId40"/>
    <p:sldId id="370" r:id="rId41"/>
    <p:sldId id="368" r:id="rId42"/>
    <p:sldId id="365" r:id="rId43"/>
    <p:sldId id="366" r:id="rId44"/>
    <p:sldId id="36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117CA-B32F-4770-9036-53E258D75BCD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10F40-800C-430F-8F15-B5C19690CBB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050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916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678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86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485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26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691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2663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92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6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84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33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393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56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307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539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098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54FB-4498-4FBD-9D3C-EAA38943F56C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097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hizer.hayat@ucp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A6C8-8B8A-423E-9F04-8D97B552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626" y="1148759"/>
            <a:ext cx="10813774" cy="183298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&amp; Architecture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Design Concepts</a:t>
            </a:r>
            <a:endParaRPr lang="x-non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F9A90-1DED-DA22-D48C-48071400941F}"/>
              </a:ext>
            </a:extLst>
          </p:cNvPr>
          <p:cNvSpPr txBox="1">
            <a:spLocks/>
          </p:cNvSpPr>
          <p:nvPr/>
        </p:nvSpPr>
        <p:spPr>
          <a:xfrm>
            <a:off x="2400677" y="3643078"/>
            <a:ext cx="8458200" cy="24800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 Khizar Hayat</a:t>
            </a:r>
          </a:p>
          <a:p>
            <a:r>
              <a:rPr lang="en-US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Khizer.hayat@ucp.edu.pk</a:t>
            </a:r>
            <a:endParaRPr lang="en-US" sz="2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Office: Building D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600" baseline="3000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 floor 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OFFICE HOURS:  Tuesday : 02:00 PM- 04:00 PM</a:t>
            </a: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Friday: 11:00 AM- 01:00 PM</a:t>
            </a:r>
          </a:p>
          <a:p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9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011F-734B-40ED-8CB1-38424D53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16" y="586444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 Hierarchy (Example)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B32CA-3E8B-4EF6-845D-726CB09AF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579" y="2133599"/>
            <a:ext cx="6297204" cy="4137957"/>
          </a:xfrm>
        </p:spPr>
      </p:pic>
    </p:spTree>
    <p:extLst>
      <p:ext uri="{BB962C8B-B14F-4D97-AF65-F5344CB8AC3E}">
        <p14:creationId xmlns:p14="http://schemas.microsoft.com/office/powerpoint/2010/main" val="252221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4E82-646A-4BE7-894E-533EADE9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830" y="624110"/>
            <a:ext cx="8432883" cy="86013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Software Architecture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CB57-735E-4F51-94C9-2EE3ECC5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1" y="1484243"/>
            <a:ext cx="9899374" cy="4929809"/>
          </a:xfrm>
        </p:spPr>
        <p:txBody>
          <a:bodyPr>
            <a:no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architecture is the hierarchical structure of program components (modules), the manner in which these components interact and the structure of data that are used by the components.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set of properties should be specified as part of an architectural design:</a:t>
            </a:r>
          </a:p>
          <a:p>
            <a:pPr marL="0" indent="0" algn="just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properties: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aspect of the architectural design representation defines the components of a system (e.g., modules, objects) and the manner in which those components are packaged and interact with one another.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Extra-functional properties: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architectural design description should address how the design architecture achieves requirements for performance, reliability, security, adaptability, and other system characteristics.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Families of related systems: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design should have the ability to reuse architectural building blocks.</a:t>
            </a:r>
            <a:endParaRPr lang="en-PK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8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9BEF-0F94-435B-8AFC-29B9FDDF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68" y="624110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Structures and Software Procedures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593C-5DDE-44F3-A15A-EB88388D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47" y="1905000"/>
            <a:ext cx="9735310" cy="406053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Data structures </a:t>
            </a:r>
            <a:r>
              <a:rPr lang="en-US" sz="2400" dirty="0"/>
              <a:t>are ways to organize and store data so that it can be accessed and modified efficiently. Common types include:</a:t>
            </a:r>
          </a:p>
          <a:p>
            <a:pPr lvl="1" algn="just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Array, Link list, Stack, Queue, Tree, Graph, hash tables</a:t>
            </a:r>
          </a:p>
          <a:p>
            <a:pPr algn="just"/>
            <a:r>
              <a:rPr lang="en-US" sz="2400" b="1" dirty="0"/>
              <a:t>Software procedures</a:t>
            </a:r>
            <a:r>
              <a:rPr lang="en-US" sz="2400" dirty="0"/>
              <a:t> or algorithms are step-by-step instructions for performing tasks, like data manipulation or problem-solving, using data structures efficiently. Key algorithms include:</a:t>
            </a:r>
          </a:p>
          <a:p>
            <a:pPr lvl="1" algn="just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 Algorithm, Sorting Algorithm </a:t>
            </a:r>
            <a:r>
              <a:rPr 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PK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26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7F52-63D2-42C1-8A27-80F3AEC9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Hiding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5C95-95CF-4DAC-9989-41E79839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98" y="1669774"/>
            <a:ext cx="9947345" cy="4280451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(data and procedure) contained within a module should be inaccessible to other modules that have no need for such information.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EFAD-E953-6672-EB2D-F0542529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33" y="3429000"/>
            <a:ext cx="3597336" cy="16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9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6914-8620-4147-98C3-EB646040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03" y="624110"/>
            <a:ext cx="8207597" cy="939647"/>
          </a:xfrm>
        </p:spPr>
        <p:txBody>
          <a:bodyPr>
            <a:normAutofit fontScale="90000"/>
          </a:bodyPr>
          <a:lstStyle/>
          <a:p>
            <a:r>
              <a:rPr lang="en-US" sz="4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Structural Partitioning</a:t>
            </a:r>
            <a:br>
              <a:rPr lang="en-US" sz="3600" b="0" i="0" u="none" strike="noStrike" baseline="0" dirty="0">
                <a:latin typeface="LucidaSansUnicode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BC13-8994-4608-8CDC-77D4F1A4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656521"/>
            <a:ext cx="10142883" cy="4359965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architectural style of a system is hierarchical program structure can be partitioned -----it can be</a:t>
            </a:r>
          </a:p>
          <a:p>
            <a:pPr lvl="1" algn="just"/>
            <a:r>
              <a:rPr lang="en-US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Horizontal partitioning</a:t>
            </a:r>
          </a:p>
          <a:p>
            <a:pPr lvl="1" algn="just"/>
            <a:r>
              <a:rPr lang="en-US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Vertical partitioning</a:t>
            </a:r>
            <a:endParaRPr lang="en-PK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5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BA85-DFFC-4C6C-BA71-D9C7CD08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828" y="62742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Horizontal Partitioning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BBA4-CEF7-44DF-AFB1-5063CFE0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235" y="1470988"/>
            <a:ext cx="10533955" cy="49430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of elaboration.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with the statement of function defined at the abstract level, decompose the statement of function in a stepwise fashion until programming language statements are reached.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Separate branches can be defined for each major function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 : 3 partitions</a:t>
            </a:r>
          </a:p>
          <a:p>
            <a:pPr marL="400050" lvl="1" indent="0" algn="just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Input</a:t>
            </a:r>
          </a:p>
          <a:p>
            <a:pPr marL="400050" lvl="1" indent="0" algn="just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Data Transformation</a:t>
            </a:r>
          </a:p>
          <a:p>
            <a:pPr marL="400050" lvl="1" indent="0" algn="just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Output</a:t>
            </a:r>
          </a:p>
          <a:p>
            <a:pPr marL="0" indent="0" algn="just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Easier to test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Easier to maintain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Propagation of fewer side effects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Easier to add new features</a:t>
            </a: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P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8B846-DB4B-4003-B0CA-06A02874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84" y="3429000"/>
            <a:ext cx="6453806" cy="24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3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4435-7545-4B06-833E-73AEF5CE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4" y="61085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Horizontal Partitioning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35D6D-7CAA-4AB4-A16F-76FAB21A5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009" y="1547192"/>
            <a:ext cx="6269981" cy="4860674"/>
          </a:xfrm>
        </p:spPr>
      </p:pic>
    </p:spTree>
    <p:extLst>
      <p:ext uri="{BB962C8B-B14F-4D97-AF65-F5344CB8AC3E}">
        <p14:creationId xmlns:p14="http://schemas.microsoft.com/office/powerpoint/2010/main" val="253153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4435-7545-4B06-833E-73AEF5CE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4" y="61085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Horizontal Partitioning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0CC957-E533-4122-955C-50DA8A84F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687" y="1577007"/>
            <a:ext cx="7129669" cy="52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0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616A-E299-4D32-994E-55F61439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545" y="610858"/>
            <a:ext cx="8911687" cy="1280890"/>
          </a:xfrm>
        </p:spPr>
        <p:txBody>
          <a:bodyPr/>
          <a:lstStyle/>
          <a:p>
            <a:r>
              <a:rPr lang="en-US" dirty="0"/>
              <a:t>Vertical Partitioning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D24E-BD3C-4C44-A56D-96BB5796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768" y="1447424"/>
            <a:ext cx="10301910" cy="4940124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and work modules are distributed top down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level modules perform control functions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modules perform computations (input processing and output)</a:t>
            </a:r>
            <a:endParaRPr lang="en-PK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FC9BC-43A3-47DF-AF75-1F4F17E1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6" y="3365612"/>
            <a:ext cx="7845287" cy="268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C015-9CF6-45F6-B5FA-0348B533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307" y="610858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Vertical Partitioning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F99E3-E57B-4F43-B47B-3B5609DBD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40"/>
          <a:stretch/>
        </p:blipFill>
        <p:spPr>
          <a:xfrm>
            <a:off x="2537791" y="1454979"/>
            <a:ext cx="7631128" cy="4792163"/>
          </a:xfrm>
        </p:spPr>
      </p:pic>
    </p:spTree>
    <p:extLst>
      <p:ext uri="{BB962C8B-B14F-4D97-AF65-F5344CB8AC3E}">
        <p14:creationId xmlns:p14="http://schemas.microsoft.com/office/powerpoint/2010/main" val="122254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0279-3D42-4307-B7DF-4C55DD10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946778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Today’s Agenda (Design Concepts)</a:t>
            </a:r>
            <a:endParaRPr lang="en-P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3040-8235-4FE7-AF6D-309487D7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Refinement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Modularity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 Hierarchy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Software Architecture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Structure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Software Procedure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Hiding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Structural Partitioning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Functional Independence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C015-9CF6-45F6-B5FA-0348B533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307" y="610858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Vertical Partitioning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A609E0-8B98-44DF-B98E-D67C6E1061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07" y="1722782"/>
            <a:ext cx="8817197" cy="45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5330-D448-4C3D-A9A8-CCECA2F4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325" y="597605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Functional Independence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3034-B0AA-4209-8BC7-6EABFDC00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03" y="1482234"/>
            <a:ext cx="7028728" cy="5030458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independence is achieved by developing modules with “single minded "function and an aversion to excessive interaction with other modules.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Measured using 2 qualitative criteria:</a:t>
            </a:r>
          </a:p>
          <a:p>
            <a:pPr algn="just"/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Cohesion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Measure of the relative strength of a module.</a:t>
            </a:r>
          </a:p>
          <a:p>
            <a:pPr algn="just"/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Coupling 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of the relative interdependence among modules.</a:t>
            </a:r>
            <a:endParaRPr lang="en-PK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53108-F06B-FC39-E885-087C19882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72" b="15591"/>
          <a:stretch/>
        </p:blipFill>
        <p:spPr>
          <a:xfrm>
            <a:off x="7343731" y="1942781"/>
            <a:ext cx="4766832" cy="34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BFBD-20BE-483A-B1BB-116FD0BA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553" y="67586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Cohesion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0439-FC0B-43F1-860B-A396DD16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721" y="1526937"/>
            <a:ext cx="10195891" cy="4820854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Strength of relation of elements within a module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Element- Group of instructions or a data definition.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Strive for high cohesion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different types of cohesion</a:t>
            </a:r>
          </a:p>
          <a:p>
            <a:pPr lvl="1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(Highest)</a:t>
            </a:r>
          </a:p>
          <a:p>
            <a:pPr lvl="1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</a:t>
            </a:r>
          </a:p>
          <a:p>
            <a:pPr lvl="1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Communicational</a:t>
            </a:r>
          </a:p>
          <a:p>
            <a:pPr lvl="1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Procedural</a:t>
            </a:r>
          </a:p>
          <a:p>
            <a:pPr lvl="1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</a:t>
            </a:r>
          </a:p>
          <a:p>
            <a:pPr lvl="1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</a:p>
          <a:p>
            <a:pPr lvl="1" algn="just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Coincidental (Lowest)</a:t>
            </a:r>
            <a:endParaRPr lang="en-PK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73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7F6E-54D2-4FB9-BC0F-4E893A30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86" y="57110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Functional Cohesion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DED5-1047-4935-8D5E-6D4C52DC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814" y="1851992"/>
            <a:ext cx="10183108" cy="4084982"/>
          </a:xfrm>
        </p:spPr>
        <p:txBody>
          <a:bodyPr/>
          <a:lstStyle/>
          <a:p>
            <a:pPr algn="just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Functionally cohesive module contains elements that all contribute to the execution of one and only one problem-related task.</a:t>
            </a: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Examples of functionally cohesive modules are</a:t>
            </a:r>
          </a:p>
          <a:p>
            <a:pPr lvl="1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Railway reservation system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sale tax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net salary</a:t>
            </a:r>
            <a:endParaRPr lang="en-P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1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7F6E-54D2-4FB9-BC0F-4E893A30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86" y="57110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Sequential Cohesion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DED5-1047-4935-8D5E-6D4C52DC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814" y="1851992"/>
            <a:ext cx="10183108" cy="4084982"/>
          </a:xfrm>
        </p:spPr>
        <p:txBody>
          <a:bodyPr/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sequentially cohesive module is one whose elements are involved in activities such that output data from one activity serves as input data to the next.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Eg: Module read and validate customer record</a:t>
            </a:r>
          </a:p>
          <a:p>
            <a:pPr lvl="1" algn="just"/>
            <a:r>
              <a:rPr lang="en-US" b="0" i="0" u="none" strike="noStrike" baseline="0" dirty="0">
                <a:solidFill>
                  <a:srgbClr val="2DA3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record</a:t>
            </a:r>
          </a:p>
          <a:p>
            <a:pPr lvl="1"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 customer record</a:t>
            </a:r>
          </a:p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B172B-4912-BD3C-187E-E2A546D88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9" b="52434"/>
          <a:stretch/>
        </p:blipFill>
        <p:spPr>
          <a:xfrm>
            <a:off x="1607228" y="4080178"/>
            <a:ext cx="6928454" cy="23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5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7F6E-54D2-4FB9-BC0F-4E893A30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86" y="57110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Communicational Cohesion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DED5-1047-4935-8D5E-6D4C52DC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814" y="1851992"/>
            <a:ext cx="10183108" cy="4084982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communicationally cohesive module is one whose elements contribute to activities that use the same input or output data.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Suppose we wish to find out some facts about a book. For instance, we may wish to</a:t>
            </a:r>
          </a:p>
          <a:p>
            <a:pPr lvl="1"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TITLE OF BOOK</a:t>
            </a:r>
          </a:p>
          <a:p>
            <a:pPr lvl="1"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PRICE OF BOOK</a:t>
            </a:r>
          </a:p>
          <a:p>
            <a:pPr lvl="1"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PUBLISHER OF BOOK</a:t>
            </a:r>
          </a:p>
          <a:p>
            <a:pPr lvl="1"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AUTHOR OF BOOK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four activities are related because they all work on the same input data, the book, which makes the “module” communicationally cohesive.</a:t>
            </a:r>
          </a:p>
          <a:p>
            <a:pPr algn="l"/>
            <a:endParaRPr lang="en-P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1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7F6E-54D2-4FB9-BC0F-4E893A30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86" y="57110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Communicational Cohesion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FC1198-F7CB-3903-1E3C-394B3F17E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509" y="2188322"/>
            <a:ext cx="7761146" cy="3424036"/>
          </a:xfrm>
        </p:spPr>
      </p:pic>
    </p:spTree>
    <p:extLst>
      <p:ext uri="{BB962C8B-B14F-4D97-AF65-F5344CB8AC3E}">
        <p14:creationId xmlns:p14="http://schemas.microsoft.com/office/powerpoint/2010/main" val="1660781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7F6E-54D2-4FB9-BC0F-4E893A30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86" y="57110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Procedural Cohesion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822828-574A-31E4-F00D-E563EBC57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06" y="1527040"/>
            <a:ext cx="8911688" cy="6499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F508C4-FC1B-3190-7BE2-064AB1E6FEB5}"/>
              </a:ext>
            </a:extLst>
          </p:cNvPr>
          <p:cNvSpPr txBox="1"/>
          <p:nvPr/>
        </p:nvSpPr>
        <p:spPr>
          <a:xfrm>
            <a:off x="1180708" y="2426120"/>
            <a:ext cx="9113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: Module that averages two completely unrelated tables, TABLE-A and TABLE-B, which both just happen to have 100 elements each.</a:t>
            </a:r>
          </a:p>
          <a:p>
            <a:pPr algn="just"/>
            <a:endParaRPr lang="en-US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E60DE-9440-FAF8-2968-78FFB00D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87" y="3251978"/>
            <a:ext cx="5732454" cy="34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07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7F6E-54D2-4FB9-BC0F-4E893A30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86" y="57110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Temporal Cohesion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B3AC8-F67C-E80A-0472-06564791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88" y="2006090"/>
            <a:ext cx="10239696" cy="308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6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7F6E-54D2-4FB9-BC0F-4E893A30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86" y="57110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Logical Cohesion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71A10A-9971-A601-6C3F-FD6B87814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786" y="1707199"/>
            <a:ext cx="5540220" cy="28958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F514DC-6003-428B-ABF4-16F68384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340" y="3123454"/>
            <a:ext cx="5723697" cy="3363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CBE422-1D82-CC00-1AE2-AEFFBB70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786" y="2334696"/>
            <a:ext cx="7818798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7F52-63D2-42C1-8A27-80F3AEC9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5C95-95CF-4DAC-9989-41E79839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98" y="1669774"/>
            <a:ext cx="9947345" cy="4280451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Wasserman: “Abstraction permits one to </a:t>
            </a:r>
            <a:r>
              <a:rPr lang="en-US" sz="2000" b="1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concentrate on a problem at some level of abstraction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regard to low level detail.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the highest level of abstraction a solution is stated in broad terms using the language of the problem environment.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Abstraction is used to </a:t>
            </a:r>
            <a:r>
              <a:rPr lang="en-US" sz="20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hide background details or unnecessary implementation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data. Users </a:t>
            </a:r>
            <a:r>
              <a:rPr lang="en-US" sz="20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 only required information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73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7F6E-54D2-4FB9-BC0F-4E893A30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86" y="57110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Coincidental Cohesion (Lowest)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DED5-1047-4935-8D5E-6D4C52DC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814" y="1851992"/>
            <a:ext cx="10183108" cy="4084982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coincidentally cohesive module is one whose elements contribute to activities with no meaningful relationship to one another.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12483-302E-CB3B-EF9C-3F7C47F3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49" y="3002722"/>
            <a:ext cx="7767686" cy="7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6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7F6E-54D2-4FB9-BC0F-4E893A30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86" y="57110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 Tree for Module Cohesion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4DE78-F918-4C68-B664-7C87E73FF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82" y="1680335"/>
            <a:ext cx="8039079" cy="4633302"/>
          </a:xfrm>
        </p:spPr>
      </p:pic>
    </p:spTree>
    <p:extLst>
      <p:ext uri="{BB962C8B-B14F-4D97-AF65-F5344CB8AC3E}">
        <p14:creationId xmlns:p14="http://schemas.microsoft.com/office/powerpoint/2010/main" val="17249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A108-F1B4-4561-8C7F-BF2BD28A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64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Coupling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9D32-184F-424B-BCF7-BCCF643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825487"/>
            <a:ext cx="9785074" cy="4230756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of interconnection among modules in a software structure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Strive for lowest coupling possible.</a:t>
            </a:r>
            <a:endParaRPr lang="en-P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E65DC-6638-3C67-C880-8D5A63D6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13" y="3429000"/>
            <a:ext cx="5086773" cy="213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69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69B93-DFDF-D982-5099-5C9DA4D7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42" y="1861422"/>
            <a:ext cx="11286515" cy="4822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06094-4A41-670C-8605-629BE875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44" y="668404"/>
            <a:ext cx="5840252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20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A108-F1B4-4561-8C7F-BF2BD28A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64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Coupling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9D32-184F-424B-BCF7-BCCF643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63" y="1674658"/>
            <a:ext cx="9785074" cy="4230756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of interconnection among modules in a software structure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Strive for lowest coupling possible.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coupling includes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Coupling                     (Best)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Stamp Coupling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Coupling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Coupling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Coupling               (Worst)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CA79CC66-17D8-3088-E1A0-6F01B46544A9}"/>
              </a:ext>
            </a:extLst>
          </p:cNvPr>
          <p:cNvSpPr/>
          <p:nvPr/>
        </p:nvSpPr>
        <p:spPr>
          <a:xfrm>
            <a:off x="4458878" y="3271101"/>
            <a:ext cx="584462" cy="20644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320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A108-F1B4-4561-8C7F-BF2BD28A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64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Coupling (Most Desirable)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C5F842-E54C-B347-313A-F8C630611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78"/>
          <a:stretch/>
        </p:blipFill>
        <p:spPr>
          <a:xfrm>
            <a:off x="1105443" y="2111605"/>
            <a:ext cx="10666999" cy="2017337"/>
          </a:xfrm>
        </p:spPr>
      </p:pic>
    </p:spTree>
    <p:extLst>
      <p:ext uri="{BB962C8B-B14F-4D97-AF65-F5344CB8AC3E}">
        <p14:creationId xmlns:p14="http://schemas.microsoft.com/office/powerpoint/2010/main" val="2793569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A108-F1B4-4561-8C7F-BF2BD28A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64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Stamp Coupling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021D0-16EA-265D-F124-C3FF3BBB3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2" y="1989056"/>
            <a:ext cx="11206649" cy="2155595"/>
          </a:xfrm>
        </p:spPr>
      </p:pic>
    </p:spTree>
    <p:extLst>
      <p:ext uri="{BB962C8B-B14F-4D97-AF65-F5344CB8AC3E}">
        <p14:creationId xmlns:p14="http://schemas.microsoft.com/office/powerpoint/2010/main" val="1900022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A108-F1B4-4561-8C7F-BF2BD28A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64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 Coupling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9D32-184F-424B-BCF7-BCCF643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825487"/>
            <a:ext cx="9785074" cy="4230756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Two modules are said to be control coupled if one module passes a control element to the other module.</a:t>
            </a:r>
          </a:p>
          <a:p>
            <a:pPr algn="just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This control element affects /controls the internal logic of the called module</a:t>
            </a:r>
          </a:p>
          <a:p>
            <a:pPr algn="just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Eg: flags</a:t>
            </a:r>
          </a:p>
          <a:p>
            <a:pPr algn="just"/>
            <a:endParaRPr lang="en-PK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EBAEA-9EDF-7119-7A17-13A8CCF82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23" b="36971"/>
          <a:stretch/>
        </p:blipFill>
        <p:spPr>
          <a:xfrm>
            <a:off x="4751357" y="3200930"/>
            <a:ext cx="2912635" cy="311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79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A108-F1B4-4561-8C7F-BF2BD28A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64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 Coupling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9D32-184F-424B-BCF7-BCCF643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825487"/>
            <a:ext cx="9785074" cy="4230756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Takes place when a number of modules access a data item in a global data area.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 figure below,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Modules M1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M2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exhibit common coupling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PK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7C4F0-3F1C-2FBB-E854-5BB4F61D6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26" b="74062"/>
          <a:stretch/>
        </p:blipFill>
        <p:spPr>
          <a:xfrm>
            <a:off x="4742316" y="3428999"/>
            <a:ext cx="3204479" cy="25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33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A108-F1B4-4561-8C7F-BF2BD28A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64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 Coupling (Least Desirable)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9D32-184F-424B-BCF7-BCCF643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825487"/>
            <a:ext cx="9785074" cy="4230756"/>
          </a:xfrm>
        </p:spPr>
        <p:txBody>
          <a:bodyPr>
            <a:normAutofit/>
          </a:bodyPr>
          <a:lstStyle/>
          <a:p>
            <a:pPr algn="just"/>
            <a:endParaRPr 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endParaRPr lang="en-PK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C4A23-33CD-5365-3C7C-8E28EE56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81" y="1870263"/>
            <a:ext cx="7567316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3C5CCE-0049-5903-5DF6-DB2E2398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54" b="43462"/>
          <a:stretch/>
        </p:blipFill>
        <p:spPr>
          <a:xfrm>
            <a:off x="3271348" y="2860666"/>
            <a:ext cx="4420924" cy="33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7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6914-8620-4147-98C3-EB646040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03" y="624110"/>
            <a:ext cx="8207597" cy="939647"/>
          </a:xfrm>
        </p:spPr>
        <p:txBody>
          <a:bodyPr>
            <a:normAutofit fontScale="90000"/>
          </a:bodyPr>
          <a:lstStyle/>
          <a:p>
            <a:r>
              <a:rPr lang="en-US" sz="4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Types of abstraction </a:t>
            </a:r>
            <a:br>
              <a:rPr lang="en-US" sz="3600" b="0" i="0" u="none" strike="noStrike" baseline="0" dirty="0">
                <a:latin typeface="LucidaSansUnicode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BC13-8994-4608-8CDC-77D4F1A4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656521"/>
            <a:ext cx="10142883" cy="435996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1. Procedural Abstraction :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named sequence of instructions that has a specific &amp; limited function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Word OPEN for a door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2. Data Abstraction :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named collection of data that describes a data object.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Data abstraction for door would be a set of attributes that describes the door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(door type, swing direction, weight, dimension)</a:t>
            </a:r>
            <a:endParaRPr lang="en-P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18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2E27-FC61-A931-35E4-FD547BC1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types of coupling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5C74B5-194D-BFB5-1AC7-A6ED43A20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1051" y="1720355"/>
            <a:ext cx="11190949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Coupling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One module directly accesses the internal data or code of another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Coupling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Two modules share global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Coupling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One module controls the flow of another by passing control information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flags or parameters).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Stamp Coupling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Modules share a data structure, but only parts of the data are used by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module.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Coupling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Modules share only necessary data (e.g., passing simple arguments or parameters).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Coupling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Modules communicate only by sending messages to each other, with no data shared. </a:t>
            </a:r>
          </a:p>
        </p:txBody>
      </p:sp>
    </p:spTree>
    <p:extLst>
      <p:ext uri="{BB962C8B-B14F-4D97-AF65-F5344CB8AC3E}">
        <p14:creationId xmlns:p14="http://schemas.microsoft.com/office/powerpoint/2010/main" val="1044243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C9B8-8EBE-662E-DEA6-4E891CB3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878" y="671244"/>
            <a:ext cx="8911687" cy="1280890"/>
          </a:xfrm>
        </p:spPr>
        <p:txBody>
          <a:bodyPr/>
          <a:lstStyle/>
          <a:p>
            <a:r>
              <a:rPr lang="en-US" b="1" dirty="0"/>
              <a:t>Good and Bad Software System Design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4E548-F24C-4260-7941-78A3A4930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317" y="1952134"/>
            <a:ext cx="6491365" cy="3912604"/>
          </a:xfrm>
        </p:spPr>
      </p:pic>
    </p:spTree>
    <p:extLst>
      <p:ext uri="{BB962C8B-B14F-4D97-AF65-F5344CB8AC3E}">
        <p14:creationId xmlns:p14="http://schemas.microsoft.com/office/powerpoint/2010/main" val="318426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A108-F1B4-4561-8C7F-BF2BD28A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64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Heuristics for Effective Modularity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9D32-184F-424B-BCF7-BCCF643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825487"/>
            <a:ext cx="9785074" cy="4230756"/>
          </a:xfrm>
        </p:spPr>
        <p:txBody>
          <a:bodyPr>
            <a:no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1st iteration to reduce coupling &amp; improve cohesion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structures with high fan-out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scope of effect of a module within scope of control of that module.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interfaces to reduce complexity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modules with predictable function: A module is predictable when it can be treated as a black box.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Strive for controlled entry -- no jumps into the middle of things.</a:t>
            </a:r>
            <a:endParaRPr lang="en-PK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34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A108-F1B4-4561-8C7F-BF2BD28A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64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Heuristics for Effective Modularity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CD4DD-5E55-495D-A88A-42672E7D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39" y="1548019"/>
            <a:ext cx="5486399" cy="50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8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2621-BCF4-4CA8-88DB-77CD8E9E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072" y="665126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E753-220E-4494-B261-4231134B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40834"/>
            <a:ext cx="9866312" cy="4193055"/>
          </a:xfrm>
        </p:spPr>
        <p:txBody>
          <a:bodyPr/>
          <a:lstStyle/>
          <a:p>
            <a:pPr algn="just"/>
            <a:r>
              <a:rPr lang="en-US" dirty="0"/>
              <a:t>Selected Topics from CHAPTER 8 of the Book (Software Engineering. A practitioner’s Approach, by Roger .r . Pressman)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Selected Topics from CHAPTER 8 of the Book (Software Engineering. A practitioner’s Approach, by Roger .r . Pressman)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Topic Modularity from CHAPTER 6 of the Book (Software Engineering, Theory and Practice by Shari Lawrence Pleeger)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3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BA85-DFFC-4C6C-BA71-D9C7CD08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828" y="62742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Refinement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BBA4-CEF7-44DF-AFB1-5063CFE0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26" y="1732208"/>
            <a:ext cx="9872870" cy="4903306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of elaboration.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with the statement of function defined at the abstract level, </a:t>
            </a:r>
            <a:r>
              <a:rPr lang="en-US" sz="2000" b="1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decompose the statement of function in a stepwise fashion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until programming language statements are reached.</a:t>
            </a:r>
          </a:p>
          <a:p>
            <a:pPr algn="just"/>
            <a:endParaRPr lang="en-P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640AC-2CB5-44B5-AABA-10DED084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76" y="3291333"/>
            <a:ext cx="7262190" cy="31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616A-E299-4D32-994E-55F61439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D24E-BD3C-4C44-A56D-96BB5796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768" y="1447424"/>
            <a:ext cx="10301910" cy="494012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concept, software is divided into separately named and addressable components called modules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Follows “divide and conquer” concept, a complex problem is broken down into several manageable pieces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p1 and p2 be two problems.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E1 and E2 be the effort required to solve them -----&gt;</a:t>
            </a:r>
          </a:p>
          <a:p>
            <a:pPr marL="0" indent="0" algn="ctr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C(p1)&gt;C(p2)</a:t>
            </a:r>
          </a:p>
          <a:p>
            <a:pPr marL="0" indent="0" algn="ctr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Hence E(p1)&gt;E(p2)</a:t>
            </a:r>
          </a:p>
          <a:p>
            <a:pPr algn="just"/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Now-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</a:p>
          <a:p>
            <a:pPr algn="l"/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Complexity of a problem that combines p1 and p2 is greater than complexity when each problem is consider</a:t>
            </a:r>
          </a:p>
          <a:p>
            <a:pPr marL="0" indent="0" algn="ctr">
              <a:buNone/>
            </a:pPr>
            <a:r>
              <a:rPr lang="nn-NO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C(p1+p2) &gt; C(p1)+C(p2),</a:t>
            </a:r>
          </a:p>
          <a:p>
            <a:pPr marL="0" indent="0" algn="ctr">
              <a:buNone/>
            </a:pPr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Hence E(p1+p2) &gt; E(p1)+E(p2)</a:t>
            </a:r>
          </a:p>
          <a:p>
            <a:pPr algn="l"/>
            <a:r>
              <a:rPr lang="en-US" sz="19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It is easier to solve a complex problem when you break it into manageable pieces</a:t>
            </a:r>
            <a:endParaRPr lang="en-PK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3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60B1-2F42-4194-9476-B8E87E02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560" y="544597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Modularity and Software Cost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64E11-954A-49F5-A459-0A9EC3D3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560" y="1712152"/>
            <a:ext cx="8787484" cy="4304335"/>
          </a:xfrm>
        </p:spPr>
      </p:pic>
    </p:spTree>
    <p:extLst>
      <p:ext uri="{BB962C8B-B14F-4D97-AF65-F5344CB8AC3E}">
        <p14:creationId xmlns:p14="http://schemas.microsoft.com/office/powerpoint/2010/main" val="37404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5330-D448-4C3D-A9A8-CCECA2F4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325" y="597605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Evaluation of Design Method w.r.t Modularity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3034-B0AA-4209-8BC7-6EABFDC00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987" y="1529368"/>
            <a:ext cx="10122673" cy="50304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 understandability</a:t>
            </a:r>
          </a:p>
          <a:p>
            <a:pPr algn="just"/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should be understandable as a standalone unit (no need to refer to other modules)</a:t>
            </a:r>
          </a:p>
          <a:p>
            <a:pPr marL="0" indent="0" algn="just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 continuity</a:t>
            </a:r>
          </a:p>
          <a:p>
            <a:pPr algn="just"/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small changes to the system requirements result in changes to individual modules, rather than system wide changes, the impact of side effects will be minimized</a:t>
            </a:r>
          </a:p>
          <a:p>
            <a:pPr marL="0" indent="0" algn="just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 protection</a:t>
            </a:r>
          </a:p>
          <a:p>
            <a:pPr algn="just"/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an error occurs within a module then those errors are localized and not spread to other modules.</a:t>
            </a:r>
          </a:p>
          <a:p>
            <a:pPr marL="0" indent="0" algn="just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 Composability</a:t>
            </a:r>
          </a:p>
          <a:p>
            <a:pPr algn="just"/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method should enable reuse of existing components.</a:t>
            </a:r>
          </a:p>
          <a:p>
            <a:pPr marL="0" indent="0" algn="just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 Decomposability</a:t>
            </a:r>
          </a:p>
          <a:p>
            <a:pPr algn="just"/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 of the overall problem can be reduced if the design method provides a systematic mechanism to decompose a problem into sub problems</a:t>
            </a:r>
            <a:endParaRPr lang="en-PK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6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BFBD-20BE-483A-B1BB-116FD0BA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553" y="675862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 Hierarchy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0439-FC0B-43F1-860B-A396DD16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721" y="1526937"/>
            <a:ext cx="10195891" cy="4820854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called program structure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 the organization of program components.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represent procedural aspects of software such as decisions, repetitions etc.</a:t>
            </a:r>
          </a:p>
          <a:p>
            <a:pPr algn="just"/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–No. of levels of control (distance between the top and bottom modules in program control structure)</a:t>
            </a:r>
          </a:p>
          <a:p>
            <a:pPr algn="just"/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Span of control.</a:t>
            </a:r>
          </a:p>
          <a:p>
            <a:pPr algn="just"/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Fan-out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-no. of modules that are directly controlled by another module</a:t>
            </a:r>
          </a:p>
          <a:p>
            <a:pPr algn="just"/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Fan-in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how many modules directly control a given module</a:t>
            </a:r>
          </a:p>
          <a:p>
            <a:pPr algn="just"/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 ordinate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-module that control another module</a:t>
            </a:r>
          </a:p>
          <a:p>
            <a:pPr algn="just"/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Subordinate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module controlled by another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LucidaSansUnicode"/>
              </a:rPr>
              <a:t>Visibility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Unicode"/>
              </a:rPr>
              <a:t> -set of program components that may be called or used as data by a given component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LucidaSansUnicode"/>
              </a:rPr>
              <a:t>Connectivity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Unicode"/>
              </a:rPr>
              <a:t> – A module that directly causes another module to begin execution is connected to it.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988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466</TotalTime>
  <Words>1711</Words>
  <Application>Microsoft Office PowerPoint</Application>
  <PresentationFormat>Widescreen</PresentationFormat>
  <Paragraphs>200</Paragraphs>
  <Slides>44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Century Gothic</vt:lpstr>
      <vt:lpstr>LucidaSansUnicode</vt:lpstr>
      <vt:lpstr>Wingdings 3</vt:lpstr>
      <vt:lpstr>Wisp</vt:lpstr>
      <vt:lpstr>Software Design &amp; Architecture Design Concepts</vt:lpstr>
      <vt:lpstr>Today’s Agenda (Design Concepts)</vt:lpstr>
      <vt:lpstr>Abstraction</vt:lpstr>
      <vt:lpstr>Types of abstraction  </vt:lpstr>
      <vt:lpstr>Refinement</vt:lpstr>
      <vt:lpstr>Modularity</vt:lpstr>
      <vt:lpstr>Modularity and Software Cost</vt:lpstr>
      <vt:lpstr>Evaluation of Design Method w.r.t Modularity</vt:lpstr>
      <vt:lpstr>Control Hierarchy</vt:lpstr>
      <vt:lpstr>Control Hierarchy (Example)</vt:lpstr>
      <vt:lpstr>Software Architecture</vt:lpstr>
      <vt:lpstr>Data Structures and Software Procedures</vt:lpstr>
      <vt:lpstr>Information Hiding</vt:lpstr>
      <vt:lpstr>Structural Partitioning </vt:lpstr>
      <vt:lpstr>Horizontal Partitioning</vt:lpstr>
      <vt:lpstr>Example Horizontal Partitioning</vt:lpstr>
      <vt:lpstr>Example Horizontal Partitioning</vt:lpstr>
      <vt:lpstr>Vertical Partitioning</vt:lpstr>
      <vt:lpstr>Example Vertical Partitioning</vt:lpstr>
      <vt:lpstr>Example Vertical Partitioning</vt:lpstr>
      <vt:lpstr>Functional Independence</vt:lpstr>
      <vt:lpstr>Cohesion</vt:lpstr>
      <vt:lpstr>Functional Cohesion</vt:lpstr>
      <vt:lpstr>Sequential Cohesion</vt:lpstr>
      <vt:lpstr>Communicational Cohesion</vt:lpstr>
      <vt:lpstr>Communicational Cohesion</vt:lpstr>
      <vt:lpstr>Procedural Cohesion</vt:lpstr>
      <vt:lpstr>Temporal Cohesion</vt:lpstr>
      <vt:lpstr>Logical Cohesion</vt:lpstr>
      <vt:lpstr>Coincidental Cohesion (Lowest)</vt:lpstr>
      <vt:lpstr>Decision Tree for Module Cohesion</vt:lpstr>
      <vt:lpstr>Coupling</vt:lpstr>
      <vt:lpstr>PowerPoint Presentation</vt:lpstr>
      <vt:lpstr>Coupling</vt:lpstr>
      <vt:lpstr>Data Coupling (Most Desirable)</vt:lpstr>
      <vt:lpstr>Stamp Coupling</vt:lpstr>
      <vt:lpstr>Control Coupling</vt:lpstr>
      <vt:lpstr>Common Coupling</vt:lpstr>
      <vt:lpstr>Content Coupling (Least Desirable)</vt:lpstr>
      <vt:lpstr>Summary of types of coupling</vt:lpstr>
      <vt:lpstr>Good and Bad Software System Design</vt:lpstr>
      <vt:lpstr>Design Heuristics for Effective Modularity</vt:lpstr>
      <vt:lpstr>Design Heuristics for Effective Modularity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&amp; Architecture Lecture 2</dc:title>
  <dc:creator>Anam Mustaqeem</dc:creator>
  <cp:lastModifiedBy>Khizer hayat</cp:lastModifiedBy>
  <cp:revision>62</cp:revision>
  <dcterms:created xsi:type="dcterms:W3CDTF">2020-10-14T08:48:30Z</dcterms:created>
  <dcterms:modified xsi:type="dcterms:W3CDTF">2025-04-07T07:01:10Z</dcterms:modified>
</cp:coreProperties>
</file>